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0" r:id="rId2"/>
  </p:sldMasterIdLst>
  <p:notesMasterIdLst>
    <p:notesMasterId r:id="rId25"/>
  </p:notesMasterIdLst>
  <p:sldIdLst>
    <p:sldId id="257" r:id="rId3"/>
    <p:sldId id="260" r:id="rId4"/>
    <p:sldId id="263" r:id="rId5"/>
    <p:sldId id="264" r:id="rId6"/>
    <p:sldId id="261" r:id="rId7"/>
    <p:sldId id="276" r:id="rId8"/>
    <p:sldId id="258" r:id="rId9"/>
    <p:sldId id="259" r:id="rId10"/>
    <p:sldId id="282" r:id="rId11"/>
    <p:sldId id="265" r:id="rId12"/>
    <p:sldId id="266" r:id="rId13"/>
    <p:sldId id="277" r:id="rId14"/>
    <p:sldId id="275" r:id="rId15"/>
    <p:sldId id="267" r:id="rId16"/>
    <p:sldId id="268" r:id="rId17"/>
    <p:sldId id="269" r:id="rId18"/>
    <p:sldId id="278" r:id="rId19"/>
    <p:sldId id="279" r:id="rId20"/>
    <p:sldId id="280" r:id="rId21"/>
    <p:sldId id="270" r:id="rId22"/>
    <p:sldId id="271" r:id="rId23"/>
    <p:sldId id="273" r:id="rId2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31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1" charset="0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525148-0633-460B-8C4C-0FB9E184BF71}" type="datetime1">
              <a:rPr lang="en-US"/>
              <a:pPr/>
              <a:t>1/24/2012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1" charset="0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F07644-301E-440D-945B-2D4D285D1A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06AF32FD-D068-485A-B0C7-15483C24B28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708A-4A20-486C-937D-F92979991192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41E2-6FDD-4E38-B9CF-C691D3280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2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F865-8504-49D4-AEBE-236D30323C58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BAEA0-4FD7-42A1-B6A7-58D3106EF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7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FC7D9-C647-4F39-853F-FD5310A6FD92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7B35D-F0BD-4558-A9F9-91E930A9F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78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B62D-4186-49E4-8B02-A51CFE841951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26B25-4856-42A6-A62B-47DB9488C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2787-9A0E-4E1F-8C17-169817D4C728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1B61A-64C8-4F09-963D-12458EFB41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0F73-EC8F-42AC-8BC2-D5859FEDDA7A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949FD-28BD-4646-814D-D1AF068792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E1D82-CCAC-43CA-BD2F-E0A7F2153B61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F9A6-4F0F-4F70-8416-02EA96BCC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20A59-B269-4080-9B63-ADA44BDFFA9D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480C8-B120-4C97-BB06-FC06FB05A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859C-49B3-4B99-8F5F-FBEFBE7F141F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26EA-7992-4BD4-9845-18496F2AE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48831-A171-45F7-8E80-9963EC53FDF9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68912-3B20-433E-A577-C7EB8D03E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CF7-697B-41A4-BC17-85665E94AD7A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0D4F-2752-4726-8F69-DF17A2BCC4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237DE-E41F-40C1-8F06-FD527850870C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A80C3-E8AE-43DA-89E9-DE6A29DEE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94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0B9F-942D-4E20-91CB-934C886E98C5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426AB-E370-45D6-9746-7F1801B97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BA4E-1592-496F-B337-9D2B0C7BF068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AE07-41BB-4FD1-A8F1-31D1CC4D0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36F0-6341-4C1A-BC06-E8016D7C1E65}" type="datetime1">
              <a:rPr lang="en-US" smtClean="0"/>
              <a:pPr/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C0F53-028E-4AE4-9D7C-37361D014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91DA7-936B-4471-820B-6AE559AC2B39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DD22C-583E-4968-ADEF-00AC095BC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0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A9C47-4146-4996-98C0-43E8D237688E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E33FC-703E-4838-A23C-BE405B118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3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91BB-7911-4E85-A1AD-AD846B586F20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4CFEE-8F7D-4BF9-9937-0FACBEA95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3D103-C01E-4599-AA10-398316069C35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AF17-EDA4-460A-A75E-23228822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1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CD5A-36F8-4171-8A4F-B0B37F45C280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4EE93-6422-4BE6-90F0-2A09CA290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1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8C5D-72C0-4F63-B422-4745C9DC0059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11E7A-9B13-40A2-955B-3C4BFA76C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09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3E524-4E96-4396-AF24-E91D02C040FC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39C58-61AA-4EFD-ACA1-08246A5D9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9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1" charset="0"/>
              </a:defRPr>
            </a:lvl1pPr>
          </a:lstStyle>
          <a:p>
            <a:pPr>
              <a:defRPr/>
            </a:pPr>
            <a:fld id="{8D6BF76D-7CF9-4161-8620-A13F8269966F}" type="datetime1">
              <a:rPr lang="en-US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1" charset="0"/>
              </a:defRPr>
            </a:lvl1pPr>
          </a:lstStyle>
          <a:p>
            <a:pPr>
              <a:defRPr/>
            </a:pPr>
            <a:fld id="{CB4202A7-57F6-4F4D-B7AE-FAD383E9B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chemeClr val="bg2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6BF76D-7CF9-4161-8620-A13F8269966F}" type="datetime1">
              <a:rPr lang="en-US" smtClean="0"/>
              <a:pPr>
                <a:defRPr/>
              </a:pPr>
              <a:t>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B4202A7-57F6-4F4D-B7AE-FAD383E9BE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Riff\Desktop\Linda's%20Stuff\Education.pdf" TargetMode="External"/><Relationship Id="rId13" Type="http://schemas.openxmlformats.org/officeDocument/2006/relationships/hyperlink" Target="file:///C:\Users\Riff\Desktop\Linda's%20Stuff\Information%20Technology.pdf" TargetMode="External"/><Relationship Id="rId18" Type="http://schemas.openxmlformats.org/officeDocument/2006/relationships/hyperlink" Target="file:///C:\Users\Riff\Desktop\Linda's%20Stuff\Transportation.pdf" TargetMode="External"/><Relationship Id="rId3" Type="http://schemas.openxmlformats.org/officeDocument/2006/relationships/hyperlink" Target="file:///C:\Users\Riff\Desktop\Linda's%20Stuff\Architecture%20and%20Construction.pdf" TargetMode="External"/><Relationship Id="rId7" Type="http://schemas.openxmlformats.org/officeDocument/2006/relationships/hyperlink" Target="file:///C:\Users\Riff\Desktop\Linda's%20Stuff\Business%20Management.pdf" TargetMode="External"/><Relationship Id="rId12" Type="http://schemas.openxmlformats.org/officeDocument/2006/relationships/hyperlink" Target="file:///C:\Users\Riff\Desktop\Linda's%20Stuff\Human%20Services.pdf" TargetMode="External"/><Relationship Id="rId17" Type="http://schemas.openxmlformats.org/officeDocument/2006/relationships/hyperlink" Target="file:///C:\Users\Riff\Desktop\Linda's%20Stuff\Science.pdf" TargetMode="External"/><Relationship Id="rId2" Type="http://schemas.openxmlformats.org/officeDocument/2006/relationships/image" Target="../media/image1.png"/><Relationship Id="rId16" Type="http://schemas.openxmlformats.org/officeDocument/2006/relationships/hyperlink" Target="file:///C:\Users\Riff\Desktop\Linda's%20Stuff\Marketing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Users\Riff\Desktop\Linda's%20Stuff\Arts.pdf" TargetMode="External"/><Relationship Id="rId11" Type="http://schemas.openxmlformats.org/officeDocument/2006/relationships/hyperlink" Target="file:///C:\Users\Riff\Desktop\Linda's%20Stuff\Health.pdf" TargetMode="External"/><Relationship Id="rId5" Type="http://schemas.openxmlformats.org/officeDocument/2006/relationships/hyperlink" Target="file:///C:\Users\Riff\Desktop\Linda's%20Stuff\Bacon%20Academy%20Mission%20Statement.pdf" TargetMode="External"/><Relationship Id="rId15" Type="http://schemas.openxmlformats.org/officeDocument/2006/relationships/hyperlink" Target="file:///C:\Users\Riff\Desktop\Linda's%20Stuff\Manufacturing.pdf" TargetMode="External"/><Relationship Id="rId10" Type="http://schemas.openxmlformats.org/officeDocument/2006/relationships/hyperlink" Target="file:///C:\Users\Riff\Desktop\Linda's%20Stuff\Government.pdf" TargetMode="External"/><Relationship Id="rId19" Type="http://schemas.openxmlformats.org/officeDocument/2006/relationships/hyperlink" Target="file:///C:\Users\Riff\Desktop\Linda's%20Stuff\Hospitality.pdf" TargetMode="External"/><Relationship Id="rId4" Type="http://schemas.openxmlformats.org/officeDocument/2006/relationships/hyperlink" Target="file:///C:\Users\Riff\Desktop\Linda's%20Stuff\Agriculture.pdf" TargetMode="External"/><Relationship Id="rId9" Type="http://schemas.openxmlformats.org/officeDocument/2006/relationships/hyperlink" Target="file:///C:\Users\Riff\Desktop\Linda's%20Stuff\Finance.pdf" TargetMode="External"/><Relationship Id="rId14" Type="http://schemas.openxmlformats.org/officeDocument/2006/relationships/hyperlink" Target="file:///C:\Users\Riff\Desktop\Linda's%20Stuff\Law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68450" y="565150"/>
            <a:ext cx="7020379" cy="2878138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b="1" dirty="0" smtClean="0"/>
              <a:t>Colchester Public Schools </a:t>
            </a:r>
            <a:br>
              <a:rPr lang="en-US" b="1" dirty="0" smtClean="0"/>
            </a:br>
            <a:r>
              <a:rPr lang="en-US" b="1" dirty="0" smtClean="0"/>
              <a:t>Student Success Plans</a:t>
            </a:r>
            <a:br>
              <a:rPr lang="en-US" b="1" dirty="0" smtClean="0"/>
            </a:b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3200" i="1" dirty="0" smtClean="0">
                <a:solidFill>
                  <a:srgbClr val="FFFF00"/>
                </a:solidFill>
              </a:rPr>
              <a:t>Planning for success for all students</a:t>
            </a:r>
            <a:r>
              <a:rPr lang="en-US" sz="2900" i="1" dirty="0" smtClean="0">
                <a:solidFill>
                  <a:schemeClr val="hlink"/>
                </a:solidFill>
              </a:rPr>
              <a:t/>
            </a:r>
            <a:br>
              <a:rPr lang="en-US" sz="2900" i="1" dirty="0" smtClean="0">
                <a:solidFill>
                  <a:schemeClr val="hlink"/>
                </a:solidFill>
              </a:rPr>
            </a:br>
            <a:endParaRPr lang="en-US" sz="2900" i="1" dirty="0" smtClean="0">
              <a:solidFill>
                <a:schemeClr val="hlink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6389" y="3727451"/>
            <a:ext cx="6867525" cy="2066925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r>
              <a:rPr lang="en-US" sz="600" dirty="0" smtClean="0">
                <a:solidFill>
                  <a:schemeClr val="tx2"/>
                </a:solidFill>
              </a:rPr>
              <a:t>	</a:t>
            </a:r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1800" dirty="0" smtClean="0"/>
          </a:p>
          <a:p>
            <a:pPr marL="0" indent="0" algn="ctr" eaLnBrk="1" hangingPunct="1">
              <a:lnSpc>
                <a:spcPct val="60000"/>
              </a:lnSpc>
              <a:spcBef>
                <a:spcPct val="0"/>
              </a:spcBef>
              <a:spcAft>
                <a:spcPts val="1200"/>
              </a:spcAft>
              <a:buFont typeface="Wingdings" pitchFamily="1" charset="2"/>
              <a:buNone/>
            </a:pPr>
            <a:r>
              <a:rPr lang="en-US" sz="2000" dirty="0" smtClean="0"/>
              <a:t>Prepared by:</a:t>
            </a:r>
          </a:p>
          <a:p>
            <a:pPr marL="0" indent="0" algn="ctr" eaLnBrk="1" hangingPunct="1">
              <a:lnSpc>
                <a:spcPct val="60000"/>
              </a:lnSpc>
              <a:spcBef>
                <a:spcPct val="0"/>
              </a:spcBef>
              <a:spcAft>
                <a:spcPts val="1200"/>
              </a:spcAft>
              <a:buFont typeface="Wingdings" pitchFamily="1" charset="2"/>
              <a:buNone/>
            </a:pPr>
            <a:r>
              <a:rPr lang="en-US" sz="2000" dirty="0" smtClean="0"/>
              <a:t>Linda </a:t>
            </a:r>
            <a:r>
              <a:rPr lang="en-US" sz="2000" dirty="0" err="1" smtClean="0"/>
              <a:t>Iacobellis</a:t>
            </a:r>
            <a:r>
              <a:rPr lang="en-US" sz="2000" dirty="0" smtClean="0"/>
              <a:t>, BA Assistant Principal</a:t>
            </a:r>
          </a:p>
          <a:p>
            <a:pPr marL="0" indent="0" algn="ctr" eaLnBrk="1" hangingPunct="1">
              <a:lnSpc>
                <a:spcPct val="60000"/>
              </a:lnSpc>
              <a:spcBef>
                <a:spcPct val="0"/>
              </a:spcBef>
              <a:spcAft>
                <a:spcPts val="1200"/>
              </a:spcAft>
              <a:buFont typeface="Wingdings" pitchFamily="1" charset="2"/>
              <a:buNone/>
            </a:pPr>
            <a:r>
              <a:rPr lang="en-US" sz="2000" dirty="0" smtClean="0"/>
              <a:t>Ronald </a:t>
            </a:r>
            <a:r>
              <a:rPr lang="en-US" sz="2000" dirty="0" err="1" smtClean="0"/>
              <a:t>Sefchik</a:t>
            </a:r>
            <a:r>
              <a:rPr lang="en-US" sz="2000" dirty="0" smtClean="0"/>
              <a:t>, BA School Counselor</a:t>
            </a:r>
          </a:p>
          <a:p>
            <a:pPr marL="0" indent="0" algn="ctr" eaLnBrk="1" hangingPunct="1">
              <a:lnSpc>
                <a:spcPct val="60000"/>
              </a:lnSpc>
              <a:spcBef>
                <a:spcPct val="0"/>
              </a:spcBef>
              <a:spcAft>
                <a:spcPts val="1200"/>
              </a:spcAft>
              <a:buFont typeface="Wingdings" pitchFamily="1" charset="2"/>
              <a:buNone/>
            </a:pPr>
            <a:r>
              <a:rPr lang="en-US" sz="2000" dirty="0" smtClean="0"/>
              <a:t>Jeffry Mathieu, BA Principal</a:t>
            </a:r>
          </a:p>
          <a:p>
            <a:pPr marL="0" indent="0" algn="ctr" eaLnBrk="1" hangingPunct="1">
              <a:lnSpc>
                <a:spcPct val="60000"/>
              </a:lnSpc>
              <a:spcBef>
                <a:spcPct val="0"/>
              </a:spcBef>
              <a:spcAft>
                <a:spcPts val="1200"/>
              </a:spcAft>
              <a:buFont typeface="Wingdings" pitchFamily="1" charset="2"/>
              <a:buNone/>
            </a:pPr>
            <a:r>
              <a:rPr lang="en-US" sz="2000" dirty="0" smtClean="0"/>
              <a:t>Barbara Gilbert, Colchester Director of Curriculum</a:t>
            </a:r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1800" dirty="0" smtClean="0"/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600" dirty="0" smtClean="0"/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600" dirty="0" smtClean="0"/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600" dirty="0" smtClean="0"/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600" dirty="0" smtClean="0"/>
          </a:p>
          <a:p>
            <a:pPr marL="0" indent="0" algn="ctr" eaLnBrk="1" hangingPunct="1">
              <a:lnSpc>
                <a:spcPct val="60000"/>
              </a:lnSpc>
              <a:buFont typeface="Wingdings" pitchFamily="1" charset="2"/>
              <a:buNone/>
            </a:pPr>
            <a:r>
              <a:rPr lang="en-US" sz="600" dirty="0" smtClean="0"/>
              <a:t>	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How BA School Counselors Aid Students with Success Plans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Freshmen counselor provides overview of opportunities at BA to grade 7 students/discusses course offerings to grade 8 students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Developmental guidance lessons in the classroom at each grade level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Curriculum Night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Freshmen Orientation in August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College Career Pathways opportunities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Individual planning meetings with students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College Knowledge Night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Post-secondary fair for juniors and seniors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Senior planning night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College tours with Youth Services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Job shadowing arrangements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Peer mediation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ECE and AP Courses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PSAT, SAT, ACT, ASVAB testing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5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5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5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25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25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25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5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250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75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50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057"/>
            <a:ext cx="8229600" cy="884238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Student Responsibilities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06286"/>
            <a:ext cx="8229600" cy="481987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Utilize electronic tools in </a:t>
            </a:r>
            <a:r>
              <a:rPr lang="en-US" sz="2400" dirty="0" err="1" smtClean="0">
                <a:solidFill>
                  <a:schemeClr val="tx1"/>
                </a:solidFill>
              </a:rPr>
              <a:t>Naviance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Interest inventories, completed grades 9-12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Family connection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Track Task Completion on Task bar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Resume building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College/career exploration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College applications (e-docs)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Utilize electronic tools in Power School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Course selection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Monitor academic progress and strive to achieve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Graduation requirement tracker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Attend events organized by school counseling department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Be an active participant in planning for the future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5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5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5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5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5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5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5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25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5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50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75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50"/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Grade 9 SSP Survey on </a:t>
            </a:r>
            <a:r>
              <a:rPr lang="en-US" sz="3600" b="1" dirty="0" err="1" smtClean="0"/>
              <a:t>Naviance</a:t>
            </a:r>
            <a:endParaRPr lang="en-US" sz="3600" b="1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327150"/>
            <a:ext cx="8229600" cy="536098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Career interests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Academic strengths &amp; weaknesses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Transition to high school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Adult support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Social connections/friends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Academic interests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Academic goals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Study habits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Organization of academic responsibilities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Interest in school/learning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Interests beyond high school and connection to focus area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Participation in extracurricular activities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5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5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5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25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5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5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25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25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25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25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mtClean="0">
              <a:ea typeface="+mn-ea"/>
              <a:cs typeface="+mn-cs"/>
            </a:endParaRPr>
          </a:p>
        </p:txBody>
      </p:sp>
      <p:pic>
        <p:nvPicPr>
          <p:cNvPr id="27652" name="Picture 4" descr="navian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E7B0E32B-2B15-42BD-A3AC-404C82CA09F0}" type="slidenum">
              <a:rPr lang="en-US" sz="1400">
                <a:solidFill>
                  <a:srgbClr val="898989"/>
                </a:solidFill>
                <a:latin typeface="Tahoma" pitchFamily="1" charset="0"/>
              </a:rPr>
              <a:pPr eaLnBrk="1" hangingPunct="1"/>
              <a:t>14</a:t>
            </a:fld>
            <a:endParaRPr lang="en-US" sz="1400">
              <a:solidFill>
                <a:srgbClr val="898989"/>
              </a:solidFill>
              <a:latin typeface="Tahoma" pitchFamily="1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632858" y="254000"/>
            <a:ext cx="6008914" cy="606425"/>
          </a:xfrm>
        </p:spPr>
        <p:txBody>
          <a:bodyPr anchor="b">
            <a:normAutofit/>
          </a:bodyPr>
          <a:lstStyle/>
          <a:p>
            <a:pPr algn="ctr" eaLnBrk="1" hangingPunct="1"/>
            <a:r>
              <a:rPr lang="en-US" sz="3200" dirty="0" smtClean="0"/>
              <a:t>SSP at Bacon Academy</a:t>
            </a:r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37458" y="1062038"/>
            <a:ext cx="4033838" cy="51816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buFont typeface="Wingdings" pitchFamily="1" charset="2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Grade 9: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100" dirty="0" smtClean="0"/>
              <a:t>4-Year academic planning and goal-setting</a:t>
            </a:r>
          </a:p>
          <a:p>
            <a:pPr lvl="1" eaLnBrk="1" hangingPunct="1"/>
            <a:r>
              <a:rPr lang="en-US" sz="2100" dirty="0" smtClean="0"/>
              <a:t>Study skills</a:t>
            </a:r>
          </a:p>
          <a:p>
            <a:pPr lvl="1" eaLnBrk="1" hangingPunct="1"/>
            <a:r>
              <a:rPr lang="en-US" sz="2100" dirty="0" smtClean="0"/>
              <a:t>Checklist survey (Colchester created)</a:t>
            </a:r>
          </a:p>
          <a:p>
            <a:pPr lvl="1" eaLnBrk="1" hangingPunct="1"/>
            <a:r>
              <a:rPr lang="en-US" sz="2100" dirty="0" smtClean="0"/>
              <a:t>Begin creating resume</a:t>
            </a:r>
          </a:p>
          <a:p>
            <a:pPr lvl="1" eaLnBrk="1" hangingPunct="1"/>
            <a:r>
              <a:rPr lang="en-US" sz="2100" dirty="0" smtClean="0"/>
              <a:t>Civic &amp; social expectations</a:t>
            </a:r>
          </a:p>
          <a:p>
            <a:pPr lvl="1" eaLnBrk="1" hangingPunct="1"/>
            <a:r>
              <a:rPr lang="en-US" sz="2100" dirty="0" smtClean="0"/>
              <a:t>Career interest profiler</a:t>
            </a:r>
          </a:p>
          <a:p>
            <a:pPr lvl="1" eaLnBrk="1" hangingPunct="1"/>
            <a:r>
              <a:rPr lang="en-US" sz="2100" dirty="0" smtClean="0"/>
              <a:t>Core values instruction</a:t>
            </a:r>
          </a:p>
          <a:p>
            <a:pPr lvl="1" eaLnBrk="1" hangingPunct="1"/>
            <a:r>
              <a:rPr lang="en-US" sz="2100" dirty="0" smtClean="0"/>
              <a:t>Complete grade 9 tasks in </a:t>
            </a:r>
            <a:r>
              <a:rPr lang="en-US" sz="2100" dirty="0" err="1" smtClean="0"/>
              <a:t>Naviance</a:t>
            </a:r>
            <a:endParaRPr lang="en-US" sz="2100" dirty="0" smtClean="0"/>
          </a:p>
          <a:p>
            <a:pPr lvl="1" eaLnBrk="1" hangingPunct="1"/>
            <a:r>
              <a:rPr lang="en-US" sz="2100" dirty="0" smtClean="0"/>
              <a:t>Commit to focus area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67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811485" y="1062038"/>
            <a:ext cx="3962400" cy="51816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533400" indent="-533400" eaLnBrk="1" hangingPunct="1">
              <a:buFont typeface="Wingdings" pitchFamily="1" charset="2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Grade 10:</a:t>
            </a:r>
          </a:p>
          <a:p>
            <a:pPr marL="914400" lvl="1" indent="-457200" eaLnBrk="1" hangingPunct="1"/>
            <a:r>
              <a:rPr lang="en-US" sz="2100" dirty="0" smtClean="0"/>
              <a:t>Update 4-Year academic plan</a:t>
            </a:r>
          </a:p>
          <a:p>
            <a:pPr marL="914400" lvl="1" indent="-457200" eaLnBrk="1" hangingPunct="1"/>
            <a:r>
              <a:rPr lang="en-US" sz="2100" dirty="0" smtClean="0"/>
              <a:t>Do What You Are (personality inventory)</a:t>
            </a:r>
          </a:p>
          <a:p>
            <a:pPr marL="914400" lvl="1" indent="-457200" eaLnBrk="1" hangingPunct="1"/>
            <a:r>
              <a:rPr lang="en-US" sz="2100" dirty="0"/>
              <a:t>G</a:t>
            </a:r>
            <a:r>
              <a:rPr lang="en-US" sz="2100" dirty="0" smtClean="0"/>
              <a:t>rade 10 survey</a:t>
            </a:r>
          </a:p>
          <a:p>
            <a:pPr marL="914400" lvl="1" indent="-457200" eaLnBrk="1" hangingPunct="1"/>
            <a:r>
              <a:rPr lang="en-US" sz="2100" dirty="0" smtClean="0"/>
              <a:t>Follow-up of DWYA</a:t>
            </a:r>
          </a:p>
          <a:p>
            <a:pPr marL="914400" lvl="1" indent="-457200" eaLnBrk="1" hangingPunct="1"/>
            <a:r>
              <a:rPr lang="en-US" sz="2100" dirty="0" smtClean="0"/>
              <a:t>Continue resume building</a:t>
            </a:r>
          </a:p>
          <a:p>
            <a:pPr marL="914400" lvl="1" indent="-457200" eaLnBrk="1" hangingPunct="1"/>
            <a:r>
              <a:rPr lang="en-US" sz="2100" dirty="0" smtClean="0"/>
              <a:t>Review civic &amp; social expectations</a:t>
            </a:r>
          </a:p>
          <a:p>
            <a:pPr marL="914400" lvl="1" indent="-457200" eaLnBrk="1" hangingPunct="1"/>
            <a:r>
              <a:rPr lang="en-US" sz="2100" dirty="0" smtClean="0"/>
              <a:t>Tie in with academic class (social studies)</a:t>
            </a:r>
          </a:p>
          <a:p>
            <a:pPr marL="914400" lvl="1" indent="-457200" eaLnBrk="1" hangingPunct="1"/>
            <a:r>
              <a:rPr lang="en-US" sz="2100" dirty="0" smtClean="0"/>
              <a:t>Complete grade 10 tasks in </a:t>
            </a:r>
            <a:r>
              <a:rPr lang="en-US" sz="2100" dirty="0" err="1" smtClean="0"/>
              <a:t>Naviance</a:t>
            </a:r>
            <a:endParaRPr lang="en-US" sz="2300" dirty="0" smtClean="0"/>
          </a:p>
          <a:p>
            <a:pPr marL="914400" lvl="1" indent="-457200" eaLnBrk="1" hangingPunct="1"/>
            <a:r>
              <a:rPr lang="en-US" sz="2300" dirty="0" smtClean="0"/>
              <a:t>Reflect on focus area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286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5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5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5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5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5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5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50"/>
                                        <p:tgtEl>
                                          <p:spTgt spid="28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50"/>
                                        <p:tgtEl>
                                          <p:spTgt spid="28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"/>
                                        <p:tgtEl>
                                          <p:spTgt spid="28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50"/>
                                        <p:tgtEl>
                                          <p:spTgt spid="28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50"/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5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5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5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5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5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50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50"/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250"/>
                                        <p:tgtEl>
                                          <p:spTgt spid="286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50"/>
                                        <p:tgtEl>
                                          <p:spTgt spid="286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50"/>
                                        <p:tgtEl>
                                          <p:spTgt spid="286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 uiExpand="1" build="p" animBg="1"/>
      <p:bldP spid="28677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6F16A64B-9133-4327-867D-5E7E39DE19AF}" type="slidenum">
              <a:rPr lang="en-US" sz="1400">
                <a:solidFill>
                  <a:srgbClr val="898989"/>
                </a:solidFill>
                <a:latin typeface="Tahoma" pitchFamily="1" charset="0"/>
              </a:rPr>
              <a:pPr eaLnBrk="1" hangingPunct="1"/>
              <a:t>15</a:t>
            </a:fld>
            <a:endParaRPr lang="en-US" sz="1400">
              <a:solidFill>
                <a:srgbClr val="898989"/>
              </a:solidFill>
              <a:latin typeface="Tahoma" pitchFamily="1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3657" y="298905"/>
            <a:ext cx="2547257" cy="684212"/>
          </a:xfrm>
        </p:spPr>
        <p:txBody>
          <a:bodyPr anchor="b"/>
          <a:lstStyle/>
          <a:p>
            <a:pPr eaLnBrk="1" hangingPunct="1"/>
            <a:r>
              <a:rPr lang="en-US" sz="3600" b="1" dirty="0" smtClean="0"/>
              <a:t>Grade 11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6685" y="1125539"/>
            <a:ext cx="7663543" cy="51181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Update 4-yr academic plan and continue to fulfill requirements for focus area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Update academic and career goals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Update resume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Review core values and civic and social expectations in light of personal decision-making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Complete grade 11 survey</a:t>
            </a: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Participate in post-secondary planning meeting with school counselor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Complete grade 11 tasks in </a:t>
            </a:r>
            <a:r>
              <a:rPr lang="en-US" sz="2400" dirty="0" err="1" smtClean="0">
                <a:solidFill>
                  <a:schemeClr val="tx1"/>
                </a:solidFill>
              </a:rPr>
              <a:t>Naviance</a:t>
            </a: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Participate in job shadowing activities, where available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College and career planning lesson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Complete “My Game Plan”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Create list of colleges of interest in </a:t>
            </a:r>
            <a:r>
              <a:rPr lang="en-US" sz="2400" dirty="0" err="1" smtClean="0">
                <a:solidFill>
                  <a:schemeClr val="tx1"/>
                </a:solidFill>
              </a:rPr>
              <a:t>Naviance</a:t>
            </a: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297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97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297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0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DCC4B2E7-0B6B-4B92-B1DC-9B0885D9E3D2}" type="slidenum">
              <a:rPr lang="en-US" sz="1400">
                <a:solidFill>
                  <a:srgbClr val="898989"/>
                </a:solidFill>
                <a:latin typeface="Tahoma" pitchFamily="1" charset="0"/>
              </a:rPr>
              <a:pPr eaLnBrk="1" hangingPunct="1"/>
              <a:t>16</a:t>
            </a:fld>
            <a:endParaRPr lang="en-US" sz="1400">
              <a:solidFill>
                <a:srgbClr val="898989"/>
              </a:solidFill>
              <a:latin typeface="Tahoma" pitchFamily="1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999" y="296410"/>
            <a:ext cx="2416629" cy="684212"/>
          </a:xfrm>
        </p:spPr>
        <p:txBody>
          <a:bodyPr anchor="b"/>
          <a:lstStyle/>
          <a:p>
            <a:pPr eaLnBrk="1" hangingPunct="1"/>
            <a:r>
              <a:rPr lang="en-US" sz="3600" b="1" dirty="0" smtClean="0"/>
              <a:t>Grade 12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9804"/>
            <a:ext cx="7543800" cy="49196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Update 4-yr academic plan and continue to fulfill requirements for focus area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Complete </a:t>
            </a:r>
            <a:r>
              <a:rPr lang="en-US" dirty="0" smtClean="0">
                <a:solidFill>
                  <a:schemeClr val="tx1"/>
                </a:solidFill>
              </a:rPr>
              <a:t>grade 12</a:t>
            </a:r>
            <a:r>
              <a:rPr lang="en-US" sz="2400" dirty="0" smtClean="0">
                <a:solidFill>
                  <a:schemeClr val="tx1"/>
                </a:solidFill>
              </a:rPr>
              <a:t> tasks in </a:t>
            </a:r>
            <a:r>
              <a:rPr lang="en-US" sz="2400" dirty="0" err="1" smtClean="0">
                <a:solidFill>
                  <a:schemeClr val="tx1"/>
                </a:solidFill>
              </a:rPr>
              <a:t>Naviance</a:t>
            </a: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Review academic and career goals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Update resume and use e-docs for college application documents (checklist)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Complete grade 12 survey</a:t>
            </a: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Explore scholarship opportunities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Review core values and civic and social expectations in light of personal decision-making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Complete post-secondary planning survey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Continue to meet with your school counselor to review your SSP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Participate in job shadow/internship opportunities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Complete exit survey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307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07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307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307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  <p:bldP spid="3072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8775" y="635000"/>
            <a:ext cx="6062663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/>
            <a:r>
              <a:rPr lang="en-US" sz="4800" b="1" dirty="0">
                <a:latin typeface="Calibri" pitchFamily="1" charset="0"/>
              </a:rPr>
              <a:t>Who’s doing the work?</a:t>
            </a:r>
          </a:p>
        </p:txBody>
      </p:sp>
      <p:pic>
        <p:nvPicPr>
          <p:cNvPr id="31747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699" y="2015443"/>
            <a:ext cx="2989263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7719" y="2613366"/>
            <a:ext cx="1662112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latin typeface="+mj-lt"/>
                <a:cs typeface="ＭＳ Ｐゴシック" pitchFamily="1" charset="-128"/>
              </a:rPr>
              <a:t>Planning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64477" y="4720150"/>
            <a:ext cx="286347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dirty="0">
                <a:latin typeface="+mj-lt"/>
                <a:cs typeface="ＭＳ Ｐゴシック" pitchFamily="1" charset="-128"/>
              </a:rPr>
              <a:t>Implementation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038" y="92075"/>
            <a:ext cx="192881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latin typeface="+mj-lt"/>
                <a:cs typeface="ＭＳ Ｐゴシック" pitchFamily="1" charset="-128"/>
              </a:rPr>
              <a:t>Planning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0869" y="2568802"/>
            <a:ext cx="7931150" cy="4154984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sz="2800" dirty="0">
                <a:latin typeface="Calibri" pitchFamily="1" charset="0"/>
              </a:rPr>
              <a:t>	</a:t>
            </a:r>
            <a:r>
              <a:rPr lang="en-US" sz="2800" dirty="0" smtClean="0">
                <a:latin typeface="Calibri" pitchFamily="1" charset="0"/>
              </a:rPr>
              <a:t>Create </a:t>
            </a:r>
            <a:r>
              <a:rPr lang="en-US" sz="2800" dirty="0">
                <a:latin typeface="Calibri" pitchFamily="1" charset="0"/>
              </a:rPr>
              <a:t>BA’s SSP vision - </a:t>
            </a:r>
            <a:r>
              <a:rPr lang="en-US" sz="2800" dirty="0" smtClean="0">
                <a:latin typeface="Calibri" pitchFamily="1" charset="0"/>
              </a:rPr>
              <a:t>Superintendent</a:t>
            </a:r>
            <a:r>
              <a:rPr lang="en-US" sz="2800" dirty="0">
                <a:latin typeface="Calibri" pitchFamily="1" charset="0"/>
              </a:rPr>
              <a:t>, </a:t>
            </a:r>
            <a:r>
              <a:rPr lang="en-US" sz="2800" dirty="0" smtClean="0">
                <a:latin typeface="Calibri" pitchFamily="1" charset="0"/>
              </a:rPr>
              <a:t>Director </a:t>
            </a:r>
            <a:r>
              <a:rPr lang="en-US" sz="2800" dirty="0">
                <a:latin typeface="Calibri" pitchFamily="1" charset="0"/>
              </a:rPr>
              <a:t>	of </a:t>
            </a:r>
            <a:r>
              <a:rPr lang="en-US" sz="2800" dirty="0" smtClean="0">
                <a:latin typeface="Calibri" pitchFamily="1" charset="0"/>
              </a:rPr>
              <a:t>Curriculum</a:t>
            </a:r>
            <a:r>
              <a:rPr lang="en-US" sz="2800" dirty="0">
                <a:latin typeface="Calibri" pitchFamily="1" charset="0"/>
              </a:rPr>
              <a:t>, </a:t>
            </a:r>
            <a:r>
              <a:rPr lang="en-US" sz="2800" dirty="0" smtClean="0">
                <a:latin typeface="Calibri" pitchFamily="1" charset="0"/>
              </a:rPr>
              <a:t>Principal</a:t>
            </a:r>
            <a:r>
              <a:rPr lang="en-US" sz="2800" dirty="0">
                <a:latin typeface="Calibri" pitchFamily="1" charset="0"/>
              </a:rPr>
              <a:t>, </a:t>
            </a:r>
            <a:r>
              <a:rPr lang="en-US" sz="2800" dirty="0" smtClean="0">
                <a:latin typeface="Calibri" pitchFamily="1" charset="0"/>
              </a:rPr>
              <a:t>Assistant </a:t>
            </a:r>
            <a:r>
              <a:rPr lang="en-US" sz="2800" dirty="0">
                <a:latin typeface="Calibri" pitchFamily="1" charset="0"/>
              </a:rPr>
              <a:t>P</a:t>
            </a:r>
            <a:r>
              <a:rPr lang="en-US" sz="2800" dirty="0" smtClean="0">
                <a:latin typeface="Calibri" pitchFamily="1" charset="0"/>
              </a:rPr>
              <a:t>rincipal </a:t>
            </a:r>
            <a:r>
              <a:rPr lang="en-US" sz="2800" dirty="0">
                <a:latin typeface="Calibri" pitchFamily="1" charset="0"/>
              </a:rPr>
              <a:t>&amp; 	</a:t>
            </a:r>
            <a:r>
              <a:rPr lang="en-US" sz="2800" dirty="0" smtClean="0">
                <a:latin typeface="Calibri" pitchFamily="1" charset="0"/>
              </a:rPr>
              <a:t>Grade </a:t>
            </a:r>
            <a:r>
              <a:rPr lang="en-US" sz="2800" dirty="0">
                <a:latin typeface="Calibri" pitchFamily="1" charset="0"/>
              </a:rPr>
              <a:t>9 </a:t>
            </a:r>
            <a:r>
              <a:rPr lang="en-US" sz="2800" dirty="0" smtClean="0">
                <a:latin typeface="Calibri" pitchFamily="1" charset="0"/>
              </a:rPr>
              <a:t>School </a:t>
            </a:r>
            <a:r>
              <a:rPr lang="en-US" sz="2800" dirty="0">
                <a:latin typeface="Calibri" pitchFamily="1" charset="0"/>
              </a:rPr>
              <a:t>C</a:t>
            </a:r>
            <a:r>
              <a:rPr lang="en-US" sz="2800" dirty="0" smtClean="0">
                <a:latin typeface="Calibri" pitchFamily="1" charset="0"/>
              </a:rPr>
              <a:t>ounselor  </a:t>
            </a:r>
            <a:endParaRPr lang="en-US" sz="2800" dirty="0">
              <a:latin typeface="Calibri" pitchFamily="1" charset="0"/>
            </a:endParaRP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sz="2800" dirty="0">
                <a:latin typeface="Calibri" pitchFamily="1" charset="0"/>
              </a:rPr>
              <a:t>	</a:t>
            </a:r>
            <a:r>
              <a:rPr lang="en-US" sz="2800" dirty="0" smtClean="0">
                <a:latin typeface="Calibri" pitchFamily="1" charset="0"/>
              </a:rPr>
              <a:t>Align </a:t>
            </a:r>
            <a:r>
              <a:rPr lang="en-US" sz="2800" dirty="0">
                <a:latin typeface="Calibri" pitchFamily="1" charset="0"/>
              </a:rPr>
              <a:t>courses with focus areas</a:t>
            </a: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sz="2800" dirty="0">
                <a:latin typeface="Calibri" pitchFamily="1" charset="0"/>
              </a:rPr>
              <a:t>	</a:t>
            </a:r>
            <a:r>
              <a:rPr lang="en-US" sz="2800" dirty="0" smtClean="0">
                <a:latin typeface="Calibri" pitchFamily="1" charset="0"/>
              </a:rPr>
              <a:t>Share focus area course selections with </a:t>
            </a:r>
            <a:r>
              <a:rPr lang="en-US" sz="2800" dirty="0">
                <a:latin typeface="Calibri" pitchFamily="1" charset="0"/>
              </a:rPr>
              <a:t>teachers</a:t>
            </a: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sz="2800" dirty="0">
                <a:latin typeface="Calibri" pitchFamily="1" charset="0"/>
              </a:rPr>
              <a:t>	</a:t>
            </a:r>
            <a:r>
              <a:rPr lang="en-US" sz="2800" dirty="0" smtClean="0">
                <a:latin typeface="Calibri" pitchFamily="1" charset="0"/>
              </a:rPr>
              <a:t>Meet with </a:t>
            </a:r>
            <a:r>
              <a:rPr lang="en-US" sz="2800" dirty="0">
                <a:latin typeface="Calibri" pitchFamily="1" charset="0"/>
              </a:rPr>
              <a:t>school counselors </a:t>
            </a:r>
            <a:r>
              <a:rPr lang="en-US" sz="2800" dirty="0" smtClean="0">
                <a:latin typeface="Calibri" pitchFamily="1" charset="0"/>
              </a:rPr>
              <a:t>regarding 	implementation</a:t>
            </a:r>
            <a:endParaRPr lang="en-US" sz="2800" dirty="0">
              <a:latin typeface="Calibri" pitchFamily="1" charset="0"/>
            </a:endParaRPr>
          </a:p>
          <a:p>
            <a:pPr eaLnBrk="1" hangingPunct="1">
              <a:spcAft>
                <a:spcPts val="1200"/>
              </a:spcAft>
              <a:buFont typeface="Arial" charset="0"/>
              <a:buChar char="•"/>
            </a:pPr>
            <a:r>
              <a:rPr lang="en-US" sz="2800" dirty="0">
                <a:latin typeface="Calibri" pitchFamily="1" charset="0"/>
              </a:rPr>
              <a:t>	Presentation to the BOE for </a:t>
            </a:r>
            <a:r>
              <a:rPr lang="en-US" sz="2800" dirty="0" smtClean="0">
                <a:latin typeface="Calibri" pitchFamily="1" charset="0"/>
              </a:rPr>
              <a:t>review/approval</a:t>
            </a:r>
            <a:endParaRPr lang="en-US" sz="2800" dirty="0">
              <a:latin typeface="Calibri" pitchFamily="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9829" y="1001486"/>
            <a:ext cx="69015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Aft>
                <a:spcPts val="600"/>
              </a:spcAft>
            </a:pPr>
            <a:r>
              <a:rPr lang="en-US" sz="2800" b="1" dirty="0">
                <a:latin typeface="Calibri" pitchFamily="1" charset="0"/>
              </a:rPr>
              <a:t>Team approach - Superintendent, Director of Curriculum, Principal, Assistant Principals, School Counselors, Teachers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955" y="527956"/>
            <a:ext cx="327818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latin typeface="+mj-lt"/>
                <a:cs typeface="ＭＳ Ｐゴシック" pitchFamily="1" charset="-128"/>
              </a:rPr>
              <a:t>Implementation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9504" y="1210128"/>
            <a:ext cx="7796667" cy="963340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sz="3200" u="sng" dirty="0">
                <a:latin typeface="Calibri" pitchFamily="1" charset="0"/>
              </a:rPr>
              <a:t>Vision</a:t>
            </a:r>
            <a:r>
              <a:rPr lang="en-US" sz="2800" dirty="0">
                <a:latin typeface="Calibri" pitchFamily="1" charset="0"/>
              </a:rPr>
              <a:t>:	</a:t>
            </a: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>
                <a:latin typeface="Calibri" pitchFamily="1" charset="0"/>
              </a:rPr>
              <a:t>	Whole-school approach</a:t>
            </a:r>
          </a:p>
          <a:p>
            <a:pPr eaLnBrk="1" hangingPunct="1"/>
            <a:endParaRPr lang="en-US" sz="2800" dirty="0" smtClean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>
                <a:latin typeface="Calibri" pitchFamily="1" charset="0"/>
              </a:rPr>
              <a:t>	Students – plan and reflect on their individual 	progress</a:t>
            </a:r>
          </a:p>
          <a:p>
            <a:pPr eaLnBrk="1" hangingPunct="1"/>
            <a:endParaRPr lang="en-US" sz="2800" dirty="0" smtClean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>
                <a:latin typeface="Calibri" pitchFamily="1" charset="0"/>
              </a:rPr>
              <a:t>	School Counselors – oversee student progress</a:t>
            </a:r>
          </a:p>
          <a:p>
            <a:pPr eaLnBrk="1" hangingPunct="1"/>
            <a:endParaRPr lang="en-US" sz="2800" dirty="0" smtClean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 dirty="0" smtClean="0">
                <a:latin typeface="Calibri" pitchFamily="1" charset="0"/>
              </a:rPr>
              <a:t>	Faculty &amp; Admin. – focus area committees with 	cohorts of students</a:t>
            </a:r>
          </a:p>
          <a:p>
            <a:pPr eaLnBrk="1" hangingPunct="1"/>
            <a:endParaRPr lang="en-US" sz="2800" dirty="0" smtClean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  <a:p>
            <a:pPr eaLnBrk="1" hangingPunct="1"/>
            <a:endParaRPr lang="en-US" sz="2800" dirty="0">
              <a:latin typeface="Calibri" pitchFamily="1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1D8C1BDD-1918-48AA-AC0A-4A95D98BB0B5}" type="slidenum">
              <a:rPr lang="en-US" sz="1400">
                <a:solidFill>
                  <a:srgbClr val="898989"/>
                </a:solidFill>
                <a:latin typeface="Tahoma" pitchFamily="1" charset="0"/>
              </a:rPr>
              <a:pPr eaLnBrk="1" hangingPunct="1"/>
              <a:t>2</a:t>
            </a:fld>
            <a:endParaRPr lang="en-US" sz="1400">
              <a:solidFill>
                <a:srgbClr val="898989"/>
              </a:solidFill>
              <a:latin typeface="Tahoma" pitchFamily="1" charset="0"/>
            </a:endParaRPr>
          </a:p>
        </p:txBody>
      </p:sp>
      <p:sp>
        <p:nvSpPr>
          <p:cNvPr id="15364" name="Rectangle 14"/>
          <p:cNvSpPr>
            <a:spLocks noGrp="1" noChangeArrowheads="1"/>
          </p:cNvSpPr>
          <p:nvPr>
            <p:ph idx="4294967295"/>
          </p:nvPr>
        </p:nvSpPr>
        <p:spPr>
          <a:xfrm>
            <a:off x="685800" y="1728788"/>
            <a:ext cx="8116888" cy="451485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chemeClr val="tx1"/>
                </a:solidFill>
              </a:rPr>
              <a:t>Create elements of the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SSP, beginning in grade 6, to prepare a rigorous, individualized program for every student</a:t>
            </a:r>
          </a:p>
          <a:p>
            <a:pPr eaLnBrk="1" hangingPunct="1">
              <a:buFont typeface="Arial" charset="0"/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sz="2400" b="1" dirty="0" smtClean="0">
                <a:solidFill>
                  <a:schemeClr val="tx1"/>
                </a:solidFill>
              </a:rPr>
              <a:t>Ensure every high school student has an electronic &amp; portable SSP to address individual needs, aspirations, and career goals</a:t>
            </a:r>
          </a:p>
          <a:p>
            <a:pPr eaLnBrk="1" hangingPunct="1"/>
            <a:endParaRPr lang="en-US" sz="24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sz="2400" b="1" dirty="0" smtClean="0">
                <a:solidFill>
                  <a:schemeClr val="tx1"/>
                </a:solidFill>
              </a:rPr>
              <a:t>Make high school students aware of the Connecticut Career Pathways Initiative and select an appropriate pathway as the foundation of the SSP</a:t>
            </a:r>
          </a:p>
          <a:p>
            <a:pPr eaLnBrk="1" hangingPunct="1"/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itchFamily="1" charset="2"/>
              <a:buChar char="q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5365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1108075" y="296863"/>
            <a:ext cx="8035925" cy="738187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sz="3600" b="1" dirty="0" smtClean="0"/>
              <a:t>Objectives for Student Success Plans</a:t>
            </a:r>
          </a:p>
        </p:txBody>
      </p:sp>
      <p:sp>
        <p:nvSpPr>
          <p:cNvPr id="15363" name="Text Box 8"/>
          <p:cNvSpPr txBox="1">
            <a:spLocks noChangeArrowheads="1"/>
          </p:cNvSpPr>
          <p:nvPr/>
        </p:nvSpPr>
        <p:spPr bwMode="auto">
          <a:xfrm>
            <a:off x="3260725" y="1981200"/>
            <a:ext cx="519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endParaRPr lang="en-US" sz="1800">
              <a:latin typeface="Calibri" pitchFamily="1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uiExpand="1" build="p"/>
      <p:bldP spid="1536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2006600" y="536575"/>
            <a:ext cx="4540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atin typeface="+mj-lt"/>
                <a:cs typeface="ＭＳ Ｐゴシック" pitchFamily="1" charset="-128"/>
              </a:rPr>
              <a:t>Homeroom/Advisories</a:t>
            </a:r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1023938" y="2027238"/>
            <a:ext cx="73977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3200" dirty="0">
                <a:latin typeface="Calibri" pitchFamily="1" charset="0"/>
              </a:rPr>
              <a:t>	Students assigned to homerooms </a:t>
            </a:r>
            <a:r>
              <a:rPr lang="en-US" sz="3200" b="1" i="1" dirty="0">
                <a:latin typeface="Calibri" pitchFamily="1" charset="0"/>
              </a:rPr>
              <a:t>by 	grade</a:t>
            </a:r>
          </a:p>
          <a:p>
            <a:pPr eaLnBrk="1" hangingPunct="1"/>
            <a:r>
              <a:rPr lang="en-US" sz="3200" dirty="0">
                <a:latin typeface="Calibri" pitchFamily="1" charset="0"/>
              </a:rPr>
              <a:t> </a:t>
            </a:r>
          </a:p>
          <a:p>
            <a:pPr eaLnBrk="1" hangingPunct="1">
              <a:buFont typeface="Arial" charset="0"/>
              <a:buChar char="•"/>
            </a:pPr>
            <a:r>
              <a:rPr lang="en-US" sz="3200" dirty="0">
                <a:latin typeface="Calibri" pitchFamily="1" charset="0"/>
              </a:rPr>
              <a:t>	Students divided into </a:t>
            </a:r>
            <a:r>
              <a:rPr lang="en-US" sz="3200" b="1" i="1" dirty="0">
                <a:latin typeface="Calibri" pitchFamily="1" charset="0"/>
              </a:rPr>
              <a:t>groups of 10-12</a:t>
            </a:r>
          </a:p>
          <a:p>
            <a:pPr eaLnBrk="1" hangingPunct="1">
              <a:buFont typeface="Arial" charset="0"/>
              <a:buChar char="•"/>
            </a:pPr>
            <a:endParaRPr lang="en-US" sz="3200" b="1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3200" b="1" dirty="0">
                <a:latin typeface="Calibri" pitchFamily="1" charset="0"/>
              </a:rPr>
              <a:t>	</a:t>
            </a:r>
            <a:r>
              <a:rPr lang="en-US" sz="3200" b="1" i="1" dirty="0">
                <a:latin typeface="Calibri" pitchFamily="1" charset="0"/>
              </a:rPr>
              <a:t>All staff</a:t>
            </a:r>
            <a:r>
              <a:rPr lang="en-US" sz="3200" b="1" dirty="0">
                <a:latin typeface="Calibri" pitchFamily="1" charset="0"/>
              </a:rPr>
              <a:t> </a:t>
            </a:r>
            <a:r>
              <a:rPr lang="en-US" sz="3200" dirty="0">
                <a:latin typeface="Calibri" pitchFamily="1" charset="0"/>
              </a:rPr>
              <a:t>serve as homeroom mentors</a:t>
            </a:r>
          </a:p>
          <a:p>
            <a:pPr eaLnBrk="1" hangingPunct="1"/>
            <a:endParaRPr lang="en-US" sz="3200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3200" dirty="0">
                <a:latin typeface="Calibri" pitchFamily="1" charset="0"/>
              </a:rPr>
              <a:t>	Homerooms meet </a:t>
            </a:r>
            <a:r>
              <a:rPr lang="en-US" sz="3200" b="1" i="1" dirty="0">
                <a:latin typeface="Calibri" pitchFamily="1" charset="0"/>
              </a:rPr>
              <a:t>twice a month for 25 	minutes</a:t>
            </a:r>
          </a:p>
          <a:p>
            <a:pPr eaLnBrk="1" hangingPunct="1"/>
            <a:endParaRPr lang="en-US" sz="3200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endParaRPr lang="en-US" sz="3200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endParaRPr lang="en-US" sz="3200" dirty="0">
              <a:latin typeface="Calibri" pitchFamily="1" charset="0"/>
            </a:endParaRPr>
          </a:p>
        </p:txBody>
      </p:sp>
      <p:sp>
        <p:nvSpPr>
          <p:cNvPr id="29700" name="TextBox 6"/>
          <p:cNvSpPr txBox="1">
            <a:spLocks noChangeArrowheads="1"/>
          </p:cNvSpPr>
          <p:nvPr/>
        </p:nvSpPr>
        <p:spPr bwMode="auto">
          <a:xfrm>
            <a:off x="3481388" y="1182688"/>
            <a:ext cx="1965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u="sng" dirty="0">
                <a:latin typeface="+mj-lt"/>
                <a:cs typeface="ＭＳ Ｐゴシック" pitchFamily="1" charset="-128"/>
              </a:rPr>
              <a:t>Structure</a:t>
            </a:r>
            <a:r>
              <a:rPr lang="en-US" sz="3200" b="1" dirty="0">
                <a:latin typeface="+mj-lt"/>
                <a:cs typeface="ＭＳ Ｐゴシック" pitchFamily="1" charset="-128"/>
              </a:rPr>
              <a:t>: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1921669" y="602797"/>
            <a:ext cx="4692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latin typeface="+mj-lt"/>
                <a:cs typeface="ＭＳ Ｐゴシック" pitchFamily="1" charset="-128"/>
              </a:rPr>
              <a:t>Homerooms/Advisories</a:t>
            </a:r>
          </a:p>
        </p:txBody>
      </p:sp>
      <p:sp>
        <p:nvSpPr>
          <p:cNvPr id="35843" name="TextBox 4"/>
          <p:cNvSpPr txBox="1">
            <a:spLocks noChangeArrowheads="1"/>
          </p:cNvSpPr>
          <p:nvPr/>
        </p:nvSpPr>
        <p:spPr bwMode="auto">
          <a:xfrm>
            <a:off x="395288" y="2227263"/>
            <a:ext cx="83248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3200" dirty="0">
                <a:latin typeface="Calibri" pitchFamily="1" charset="0"/>
              </a:rPr>
              <a:t>	To </a:t>
            </a:r>
            <a:r>
              <a:rPr lang="en-US" sz="3200" b="1" dirty="0">
                <a:latin typeface="Calibri" pitchFamily="1" charset="0"/>
              </a:rPr>
              <a:t>ensure every student is connected to an 	adult </a:t>
            </a:r>
            <a:r>
              <a:rPr lang="en-US" sz="3200" dirty="0">
                <a:latin typeface="Calibri" pitchFamily="1" charset="0"/>
              </a:rPr>
              <a:t>at school</a:t>
            </a:r>
          </a:p>
          <a:p>
            <a:pPr eaLnBrk="1" hangingPunct="1"/>
            <a:endParaRPr lang="en-US" sz="1800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3200" b="1" dirty="0">
                <a:latin typeface="Calibri" pitchFamily="1" charset="0"/>
              </a:rPr>
              <a:t>	</a:t>
            </a:r>
            <a:r>
              <a:rPr lang="en-US" sz="3200" b="1" dirty="0" smtClean="0">
                <a:latin typeface="Calibri" pitchFamily="1" charset="0"/>
              </a:rPr>
              <a:t>Grade-based curriculum</a:t>
            </a:r>
          </a:p>
          <a:p>
            <a:pPr eaLnBrk="1" hangingPunct="1">
              <a:buFont typeface="Arial" charset="0"/>
              <a:buChar char="•"/>
            </a:pPr>
            <a:endParaRPr lang="en-US" sz="1800" dirty="0">
              <a:latin typeface="Calibri" pitchFamily="1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3200" dirty="0">
                <a:latin typeface="Calibri" pitchFamily="1" charset="0"/>
              </a:rPr>
              <a:t>	Delivery of </a:t>
            </a:r>
            <a:r>
              <a:rPr lang="en-US" sz="3200" b="1" dirty="0">
                <a:latin typeface="Calibri" pitchFamily="1" charset="0"/>
              </a:rPr>
              <a:t>whole-school lesson plans</a:t>
            </a:r>
          </a:p>
          <a:p>
            <a:pPr eaLnBrk="1" hangingPunct="1"/>
            <a:endParaRPr lang="en-US" sz="1800" dirty="0">
              <a:latin typeface="Calibri" pitchFamily="1" charset="0"/>
            </a:endParaRP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3413125" y="1365249"/>
            <a:ext cx="170973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/>
            <a:r>
              <a:rPr lang="en-US" sz="3200" b="1" u="sng" dirty="0">
                <a:latin typeface="Calibri" pitchFamily="1" charset="0"/>
              </a:rPr>
              <a:t>Purpose</a:t>
            </a:r>
            <a:r>
              <a:rPr lang="en-US" sz="3200" b="1" dirty="0">
                <a:latin typeface="Calibri" pitchFamily="1" charset="0"/>
              </a:rPr>
              <a:t>:</a:t>
            </a:r>
          </a:p>
          <a:p>
            <a:pPr eaLnBrk="1" hangingPunct="1"/>
            <a:endParaRPr lang="en-US" sz="1800" dirty="0">
              <a:latin typeface="Calibri" pitchFamily="1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5843" grpId="0"/>
      <p:bldP spid="307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950" y="2435225"/>
            <a:ext cx="4835525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1009650" y="985838"/>
            <a:ext cx="71755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r>
              <a:rPr lang="en-US" sz="4400" b="1" dirty="0"/>
              <a:t>Questions and Comments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0B773962-1F95-41F6-A2AB-7F9D125F664F}" type="slidenum">
              <a:rPr lang="en-US" sz="1400">
                <a:solidFill>
                  <a:srgbClr val="898989"/>
                </a:solidFill>
                <a:latin typeface="Tahoma" pitchFamily="1" charset="0"/>
              </a:rPr>
              <a:pPr eaLnBrk="1" hangingPunct="1"/>
              <a:t>3</a:t>
            </a:fld>
            <a:endParaRPr lang="en-US" sz="1400">
              <a:solidFill>
                <a:srgbClr val="898989"/>
              </a:solidFill>
              <a:latin typeface="Tahoma" pitchFamily="1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0750" y="1279072"/>
            <a:ext cx="8223250" cy="518704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60000"/>
              </a:lnSpc>
              <a:buFont typeface="Wingdings" pitchFamily="1" charset="2"/>
              <a:buNone/>
            </a:pPr>
            <a:r>
              <a:rPr lang="en-US" sz="2400" b="1" u="sng" dirty="0" smtClean="0">
                <a:solidFill>
                  <a:schemeClr val="tx1"/>
                </a:solidFill>
              </a:rPr>
              <a:t>Academic Development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Acquiring skills, knowledge, attitudes to be effective learner and for life</a:t>
            </a:r>
          </a:p>
          <a:p>
            <a:pPr eaLnBrk="1" hangingPunct="1">
              <a:lnSpc>
                <a:spcPct val="6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2400" b="1" u="sng" dirty="0" smtClean="0">
                <a:solidFill>
                  <a:schemeClr val="tx1"/>
                </a:solidFill>
              </a:rPr>
              <a:t>Career Development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Acquiring skills needed to investigate world of work and achieve future career success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en-US" sz="2400" b="1" u="sng" dirty="0" smtClean="0">
                <a:solidFill>
                  <a:schemeClr val="tx1"/>
                </a:solidFill>
              </a:rPr>
              <a:t>Personal/Social Development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Developing an understanding of and respect for self and others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Understanding the necessary steps for decision-making and goal attainment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Acquiring safety and survival skills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60000"/>
              </a:lnSpc>
              <a:buFont typeface="Arial" charset="0"/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ct val="60000"/>
              </a:lnSpc>
              <a:buFont typeface="Arial" charset="0"/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60000"/>
              </a:lnSpc>
              <a:buFont typeface="Arial" charset="0"/>
              <a:buNone/>
            </a:pPr>
            <a:endParaRPr lang="en-US" sz="1600" i="1" dirty="0" smtClean="0">
              <a:solidFill>
                <a:schemeClr val="tx1"/>
              </a:solidFill>
            </a:endParaRP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en-US" sz="1600" i="1" dirty="0" smtClean="0">
                <a:solidFill>
                  <a:schemeClr val="tx1"/>
                </a:solidFill>
              </a:rPr>
              <a:t>* from CSDE School Counselor Standards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13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60000"/>
              </a:lnSpc>
            </a:pPr>
            <a:endParaRPr lang="en-US" sz="2500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60000"/>
              </a:lnSpc>
              <a:buNone/>
            </a:pPr>
            <a:endParaRPr lang="en-US" sz="17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60000"/>
              </a:lnSpc>
              <a:buFont typeface="Wingdings" pitchFamily="1" charset="2"/>
              <a:buNone/>
            </a:pPr>
            <a:endParaRPr lang="en-US" sz="5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1100" dirty="0" smtClean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920750" y="254000"/>
            <a:ext cx="7502525" cy="627063"/>
          </a:xfrm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en-US" sz="3600" b="1" dirty="0" smtClean="0"/>
              <a:t>Core Components of Effective SSPs*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75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75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75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75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75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75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75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750"/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  <p:bldP spid="163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/>
            <a:fld id="{ECD26672-63F2-4612-B899-5B7AFBE45BAD}" type="slidenum">
              <a:rPr lang="en-US" sz="1400">
                <a:solidFill>
                  <a:srgbClr val="898989"/>
                </a:solidFill>
                <a:latin typeface="Tahoma" pitchFamily="1" charset="0"/>
              </a:rPr>
              <a:pPr eaLnBrk="1" hangingPunct="1"/>
              <a:t>4</a:t>
            </a:fld>
            <a:endParaRPr lang="en-US" sz="1400">
              <a:solidFill>
                <a:srgbClr val="898989"/>
              </a:solidFill>
              <a:latin typeface="Tahoma" pitchFamily="1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3135" y="293914"/>
            <a:ext cx="7793037" cy="1157288"/>
          </a:xfrm>
        </p:spPr>
        <p:txBody>
          <a:bodyPr anchor="b"/>
          <a:lstStyle/>
          <a:p>
            <a:pPr algn="ctr" eaLnBrk="1" hangingPunct="1"/>
            <a:r>
              <a:rPr lang="en-US" sz="3600" b="1" dirty="0" smtClean="0"/>
              <a:t>Student Success Plans:</a:t>
            </a:r>
            <a:br>
              <a:rPr lang="en-US" sz="3600" b="1" dirty="0" smtClean="0"/>
            </a:br>
            <a:r>
              <a:rPr lang="en-US" sz="3200" b="1" dirty="0" smtClean="0"/>
              <a:t>The Key to Student Engagement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4713" y="1806575"/>
            <a:ext cx="8269287" cy="46561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1" charset="2"/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An individualized student-driven success plan will: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Help every student stay connected in school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Help students achieve post-secondary education and career goals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Begin in 6</a:t>
            </a:r>
            <a:r>
              <a:rPr lang="en-US" sz="2200" baseline="30000" dirty="0" smtClean="0">
                <a:solidFill>
                  <a:schemeClr val="tx1"/>
                </a:solidFill>
              </a:rPr>
              <a:t>th</a:t>
            </a:r>
            <a:r>
              <a:rPr lang="en-US" sz="2200" dirty="0" smtClean="0">
                <a:solidFill>
                  <a:schemeClr val="tx1"/>
                </a:solidFill>
              </a:rPr>
              <a:t> grade and continue through high school and beyond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Provide student support in setting goals for personal and academic growth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Aid students in exploring education, interests and career paths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Provide a vehicle for integration and demonstration of 21</a:t>
            </a:r>
            <a:r>
              <a:rPr lang="en-US" sz="2200" baseline="30000" dirty="0" smtClean="0">
                <a:solidFill>
                  <a:schemeClr val="tx1"/>
                </a:solidFill>
              </a:rPr>
              <a:t>st</a:t>
            </a:r>
            <a:r>
              <a:rPr lang="en-US" sz="2200" dirty="0" smtClean="0">
                <a:solidFill>
                  <a:schemeClr val="tx1"/>
                </a:solidFill>
              </a:rPr>
              <a:t> century skills &amp; professional skills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Our plan will: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Utilize an electronic system for efficiency and portability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Engage adults in the support and guidance of students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1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2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3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4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6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7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8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8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Timeline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68425"/>
            <a:ext cx="8229600" cy="5305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On July 1, 2012, a SSP will be implemented for each student in grades 6-12</a:t>
            </a:r>
          </a:p>
          <a:p>
            <a:pPr eaLnBrk="1" fontAlgn="auto" hangingPunct="1">
              <a:spcAft>
                <a:spcPts val="0"/>
              </a:spcAft>
              <a:buFont typeface="Arial" pitchFamily="1" charset="0"/>
              <a:buNone/>
              <a:defRPr/>
            </a:pP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Beginning 2012-13, every sixth grader will have an electronic SSP on </a:t>
            </a:r>
            <a:r>
              <a:rPr lang="en-US" dirty="0" err="1" smtClean="0">
                <a:solidFill>
                  <a:schemeClr val="tx1"/>
                </a:solidFill>
                <a:ea typeface="+mn-ea"/>
                <a:cs typeface="+mn-cs"/>
              </a:rPr>
              <a:t>Naviance</a:t>
            </a: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1" charset="0"/>
              <a:buNone/>
              <a:defRPr/>
            </a:pP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Beginning 2012-13, all students grades 6-12 will complete the SSP components of their grade</a:t>
            </a:r>
          </a:p>
          <a:p>
            <a:pPr eaLnBrk="1" fontAlgn="auto" hangingPunct="1">
              <a:spcAft>
                <a:spcPts val="0"/>
              </a:spcAft>
              <a:buFont typeface="Arial" pitchFamily="1" charset="0"/>
              <a:buNone/>
              <a:defRPr/>
            </a:pP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Beginning with the class of 2016, students will choose an academic focus area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2462"/>
          </a:xfrm>
        </p:spPr>
        <p:txBody>
          <a:bodyPr/>
          <a:lstStyle/>
          <a:p>
            <a:r>
              <a:rPr lang="en-US" sz="3600" b="1" dirty="0" smtClean="0"/>
              <a:t>16 Academic Focus Areas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449888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CT Career Pathways 16 Career Clusters </a:t>
            </a:r>
          </a:p>
          <a:p>
            <a:pPr>
              <a:buFont typeface="Arial" charset="0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CT Career Pathways Wheel to illustrate the Bacon Academy Focus Areas - linked to pathway options and course requirements</a:t>
            </a:r>
          </a:p>
          <a:p>
            <a:pPr>
              <a:buFont typeface="Arial" charset="0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Indicate on transcript completion of Focus Area (*) and achievement of Distinction (**)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009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ea typeface="+mj-ea"/>
                <a:cs typeface="+mj-cs"/>
              </a:rPr>
              <a:t>Bacon Academy Mission Statement</a:t>
            </a: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75796"/>
            <a:ext cx="8229600" cy="327591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Communicate in a variety of methods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Read, analyze and evaluate information from multiple sources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Use problem-solving skills across the disciplines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Use technology as a tool for learning, creating, organizing, and presenting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1999" y="1264822"/>
            <a:ext cx="4463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u="sng" dirty="0"/>
              <a:t>Academic Expectations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1507" grpId="0" uiExpand="1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87828" y="250373"/>
            <a:ext cx="8229600" cy="112122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ea typeface="+mj-ea"/>
                <a:cs typeface="+mj-cs"/>
              </a:rPr>
              <a:t>Bacon Academy Mission Statement</a:t>
            </a:r>
            <a:r>
              <a:rPr lang="en-US" sz="4400" dirty="0" smtClean="0">
                <a:ea typeface="+mj-ea"/>
                <a:cs typeface="+mj-cs"/>
              </a:rPr>
              <a:t> </a:t>
            </a:r>
            <a:r>
              <a:rPr lang="en-US" dirty="0" smtClean="0">
                <a:ea typeface="+mj-ea"/>
                <a:cs typeface="+mj-cs"/>
              </a:rPr>
              <a:t/>
            </a:r>
            <a:br>
              <a:rPr lang="en-US" dirty="0" smtClean="0">
                <a:ea typeface="+mj-ea"/>
                <a:cs typeface="+mj-cs"/>
              </a:rPr>
            </a:br>
            <a:endParaRPr lang="en-US" sz="3556" dirty="0" smtClean="0">
              <a:ea typeface="+mj-ea"/>
              <a:cs typeface="+mj-cs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87828" y="2227716"/>
            <a:ext cx="8229600" cy="3672341"/>
          </a:xfrm>
        </p:spPr>
        <p:txBody>
          <a:bodyPr/>
          <a:lstStyle/>
          <a:p>
            <a:pPr eaLnBrk="1" hangingPunct="1">
              <a:buFont typeface="Wingdings" pitchFamily="1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Demonstrate the five core values: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Respect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Responsibility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Achievement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Safety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Compassion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4027" y="1276587"/>
            <a:ext cx="6433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Social and Civic Expectations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22531" grpId="0" uiExpand="1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81" y="250372"/>
            <a:ext cx="6445903" cy="6379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76224" y="3929272"/>
            <a:ext cx="531012" cy="3275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>
                <a:ln w="0">
                  <a:solidFill>
                    <a:prstClr val="black"/>
                  </a:solidFill>
                </a:ln>
                <a:solidFill>
                  <a:srgbClr val="0000FF"/>
                </a:solidFill>
                <a:effectLst>
                  <a:reflection blurRad="6350" stA="60000" endA="900" endPos="58000" dir="5400000" sy="-100000" algn="bl" rotWithShape="0"/>
                </a:effectLst>
              </a:rPr>
              <a:t>BA</a:t>
            </a:r>
          </a:p>
          <a:p>
            <a:pPr algn="ctr"/>
            <a:r>
              <a:rPr lang="en-US" sz="5400" b="1" cap="all" dirty="0">
                <a:ln w="0">
                  <a:solidFill>
                    <a:prstClr val="black"/>
                  </a:solidFill>
                </a:ln>
                <a:solidFill>
                  <a:srgbClr val="0000FF"/>
                </a:solidFill>
                <a:effectLst>
                  <a:reflection blurRad="6350" stA="60000" endA="900" endPos="58000" dir="5400000" sy="-100000" algn="bl" rotWithShape="0"/>
                </a:effectLst>
              </a:rPr>
              <a:t>Mission</a:t>
            </a:r>
          </a:p>
          <a:p>
            <a:pPr algn="ctr"/>
            <a:endParaRPr lang="en-US" sz="5400" b="1" cap="all" dirty="0">
              <a:ln w="0">
                <a:solidFill>
                  <a:prstClr val="black"/>
                </a:solidFill>
              </a:ln>
              <a:solidFill>
                <a:srgbClr val="0000FF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Action Button: Custom 3">
            <a:hlinkClick r:id="rId3" action="ppaction://hlinkfile" highlightClick="1"/>
          </p:cNvPr>
          <p:cNvSpPr/>
          <p:nvPr/>
        </p:nvSpPr>
        <p:spPr>
          <a:xfrm rot="19713691">
            <a:off x="5223738" y="2527732"/>
            <a:ext cx="1677156" cy="336203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Action Button: Custom 4">
            <a:hlinkClick r:id="rId4" action="ppaction://hlinkfile" highlightClick="1"/>
          </p:cNvPr>
          <p:cNvSpPr/>
          <p:nvPr/>
        </p:nvSpPr>
        <p:spPr>
          <a:xfrm rot="18297500">
            <a:off x="4436747" y="2138727"/>
            <a:ext cx="2117402" cy="268949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Action Button: Custom 5">
            <a:hlinkClick r:id="rId5" action="ppaction://hlinkfile" highlightClick="1"/>
          </p:cNvPr>
          <p:cNvSpPr/>
          <p:nvPr/>
        </p:nvSpPr>
        <p:spPr>
          <a:xfrm>
            <a:off x="4430485" y="3450771"/>
            <a:ext cx="217714" cy="174172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ction Button: Custom 10">
            <a:hlinkClick r:id="rId6" action="ppaction://hlinkfile" highlightClick="1"/>
          </p:cNvPr>
          <p:cNvSpPr/>
          <p:nvPr/>
        </p:nvSpPr>
        <p:spPr>
          <a:xfrm rot="21026400">
            <a:off x="4965533" y="3198658"/>
            <a:ext cx="2493485" cy="217509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Action Button: Custom 11">
            <a:hlinkClick r:id="rId7" action="ppaction://hlinkfile" highlightClick="1"/>
          </p:cNvPr>
          <p:cNvSpPr/>
          <p:nvPr/>
        </p:nvSpPr>
        <p:spPr>
          <a:xfrm rot="773519">
            <a:off x="5164710" y="3744344"/>
            <a:ext cx="2095129" cy="311551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Action Button: Custom 12">
            <a:hlinkClick r:id="rId8" action="ppaction://hlinkfile" highlightClick="1"/>
          </p:cNvPr>
          <p:cNvSpPr/>
          <p:nvPr/>
        </p:nvSpPr>
        <p:spPr>
          <a:xfrm rot="1818019">
            <a:off x="5422747" y="4406974"/>
            <a:ext cx="1324080" cy="293914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Action Button: Custom 13">
            <a:hlinkClick r:id="rId9" action="ppaction://hlinkfile" highlightClick="1"/>
          </p:cNvPr>
          <p:cNvSpPr/>
          <p:nvPr/>
        </p:nvSpPr>
        <p:spPr>
          <a:xfrm rot="19795494">
            <a:off x="5398853" y="4629258"/>
            <a:ext cx="249420" cy="565349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Action Button: Custom 14">
            <a:hlinkClick r:id="rId10" action="ppaction://hlinkfile" highlightClick="1"/>
          </p:cNvPr>
          <p:cNvSpPr/>
          <p:nvPr/>
        </p:nvSpPr>
        <p:spPr>
          <a:xfrm rot="4830520">
            <a:off x="3779331" y="5068661"/>
            <a:ext cx="2199494" cy="201558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Action Button: Custom 15">
            <a:hlinkClick r:id="rId11" action="ppaction://hlinkfile" highlightClick="1"/>
          </p:cNvPr>
          <p:cNvSpPr/>
          <p:nvPr/>
        </p:nvSpPr>
        <p:spPr>
          <a:xfrm rot="5890523">
            <a:off x="3644284" y="5142389"/>
            <a:ext cx="1011484" cy="240453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Action Button: Custom 17">
            <a:hlinkClick r:id="rId12" action="ppaction://hlinkfile" highlightClick="1"/>
          </p:cNvPr>
          <p:cNvSpPr/>
          <p:nvPr/>
        </p:nvSpPr>
        <p:spPr>
          <a:xfrm rot="19765581">
            <a:off x="2426963" y="4384478"/>
            <a:ext cx="1214936" cy="252287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Action Button: Custom 18">
            <a:hlinkClick r:id="rId13" action="ppaction://hlinkfile" highlightClick="1"/>
          </p:cNvPr>
          <p:cNvSpPr/>
          <p:nvPr/>
        </p:nvSpPr>
        <p:spPr>
          <a:xfrm rot="20891822">
            <a:off x="2091708" y="3765178"/>
            <a:ext cx="1431469" cy="278089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Action Button: Custom 19">
            <a:hlinkClick r:id="rId14" action="ppaction://hlinkfile" highlightClick="1"/>
          </p:cNvPr>
          <p:cNvSpPr/>
          <p:nvPr/>
        </p:nvSpPr>
        <p:spPr>
          <a:xfrm rot="741232">
            <a:off x="1793952" y="3090506"/>
            <a:ext cx="1768958" cy="173036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Action Button: Custom 20">
            <a:hlinkClick r:id="rId15" action="ppaction://hlinkfile" highlightClick="1"/>
          </p:cNvPr>
          <p:cNvSpPr/>
          <p:nvPr/>
        </p:nvSpPr>
        <p:spPr>
          <a:xfrm rot="1640035">
            <a:off x="2551492" y="2299114"/>
            <a:ext cx="863628" cy="388799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Action Button: Custom 21">
            <a:hlinkClick r:id="rId16" action="ppaction://hlinkfile" highlightClick="1"/>
          </p:cNvPr>
          <p:cNvSpPr/>
          <p:nvPr/>
        </p:nvSpPr>
        <p:spPr>
          <a:xfrm rot="3238347">
            <a:off x="2816366" y="1964518"/>
            <a:ext cx="1406786" cy="305359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Action Button: Custom 22">
            <a:hlinkClick r:id="rId17" action="ppaction://hlinkfile" highlightClick="1"/>
          </p:cNvPr>
          <p:cNvSpPr/>
          <p:nvPr/>
        </p:nvSpPr>
        <p:spPr>
          <a:xfrm rot="4672028">
            <a:off x="3075398" y="1897524"/>
            <a:ext cx="2165403" cy="314383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Action Button: Custom 23">
            <a:hlinkClick r:id="rId18" action="ppaction://hlinkfile" highlightClick="1"/>
          </p:cNvPr>
          <p:cNvSpPr/>
          <p:nvPr/>
        </p:nvSpPr>
        <p:spPr>
          <a:xfrm rot="16987080">
            <a:off x="3758467" y="1915522"/>
            <a:ext cx="2162272" cy="164272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Action Button: Custom 24">
            <a:hlinkClick r:id="rId19" action="ppaction://hlinkfile" highlightClick="1"/>
          </p:cNvPr>
          <p:cNvSpPr/>
          <p:nvPr/>
        </p:nvSpPr>
        <p:spPr>
          <a:xfrm rot="18423290">
            <a:off x="2784129" y="4931057"/>
            <a:ext cx="1344080" cy="172034"/>
          </a:xfrm>
          <a:prstGeom prst="actionButtonBlank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34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891</Words>
  <Application>Microsoft Office PowerPoint</Application>
  <PresentationFormat>On-screen Show (4:3)</PresentationFormat>
  <Paragraphs>230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1_Office Theme</vt:lpstr>
      <vt:lpstr>Thatch</vt:lpstr>
      <vt:lpstr>Colchester Public Schools  Student Success Plans  Planning for success for all students </vt:lpstr>
      <vt:lpstr>Objectives for Student Success Plans</vt:lpstr>
      <vt:lpstr>Core Components of Effective SSPs*</vt:lpstr>
      <vt:lpstr>Student Success Plans: The Key to Student Engagement</vt:lpstr>
      <vt:lpstr>Timeline</vt:lpstr>
      <vt:lpstr>16 Academic Focus Areas</vt:lpstr>
      <vt:lpstr>Bacon Academy Mission Statement</vt:lpstr>
      <vt:lpstr>Bacon Academy Mission Statement  </vt:lpstr>
      <vt:lpstr>PowerPoint Presentation</vt:lpstr>
      <vt:lpstr>How BA School Counselors Aid Students with Success Plans</vt:lpstr>
      <vt:lpstr>Student Responsibilities</vt:lpstr>
      <vt:lpstr>Grade 9 SSP Survey on Naviance</vt:lpstr>
      <vt:lpstr>PowerPoint Presentation</vt:lpstr>
      <vt:lpstr>SSP at Bacon Academy</vt:lpstr>
      <vt:lpstr>Grade 11</vt:lpstr>
      <vt:lpstr>Grade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Colchester Public Schools  Student Success Plans Planning for success for all students</dc:title>
  <dc:creator>Linda Iacobellis</dc:creator>
  <cp:lastModifiedBy>Earle Bidwell</cp:lastModifiedBy>
  <cp:revision>30</cp:revision>
  <dcterms:created xsi:type="dcterms:W3CDTF">2012-01-22T14:42:52Z</dcterms:created>
  <dcterms:modified xsi:type="dcterms:W3CDTF">2012-01-24T16:15:16Z</dcterms:modified>
</cp:coreProperties>
</file>