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31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0" r:id="rId3"/>
    <p:sldId id="293" r:id="rId4"/>
    <p:sldId id="303" r:id="rId5"/>
    <p:sldId id="257" r:id="rId6"/>
    <p:sldId id="265" r:id="rId7"/>
    <p:sldId id="309" r:id="rId8"/>
    <p:sldId id="295" r:id="rId9"/>
    <p:sldId id="299" r:id="rId10"/>
    <p:sldId id="300" r:id="rId11"/>
    <p:sldId id="301" r:id="rId12"/>
    <p:sldId id="304" r:id="rId13"/>
    <p:sldId id="305" r:id="rId14"/>
    <p:sldId id="306" r:id="rId15"/>
    <p:sldId id="307" r:id="rId16"/>
    <p:sldId id="291" r:id="rId17"/>
    <p:sldId id="286" r:id="rId18"/>
    <p:sldId id="261" r:id="rId19"/>
    <p:sldId id="278" r:id="rId20"/>
    <p:sldId id="279" r:id="rId21"/>
    <p:sldId id="280" r:id="rId22"/>
    <p:sldId id="281" r:id="rId23"/>
    <p:sldId id="282" r:id="rId24"/>
    <p:sldId id="283" r:id="rId25"/>
    <p:sldId id="308" r:id="rId26"/>
    <p:sldId id="287" r:id="rId2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12" autoAdjust="0"/>
    <p:restoredTop sz="94660" autoAdjust="0"/>
  </p:normalViewPr>
  <p:slideViewPr>
    <p:cSldViewPr>
      <p:cViewPr>
        <p:scale>
          <a:sx n="74" d="100"/>
          <a:sy n="74" d="100"/>
        </p:scale>
        <p:origin x="-1734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2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660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F2FDE0-F105-47B0-A6D3-077FA25B3659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5FDBDE-8E58-44D4-85D7-EEAAA7A3D155}">
      <dgm:prSet phldrT="[Text]"/>
      <dgm:spPr/>
      <dgm:t>
        <a:bodyPr/>
        <a:lstStyle/>
        <a:p>
          <a:r>
            <a:rPr lang="en-US" dirty="0" smtClean="0"/>
            <a:t>Academic</a:t>
          </a:r>
          <a:br>
            <a:rPr lang="en-US" dirty="0" smtClean="0"/>
          </a:br>
          <a:r>
            <a:rPr lang="en-US" dirty="0" smtClean="0"/>
            <a:t>Development</a:t>
          </a:r>
          <a:endParaRPr lang="en-US" dirty="0"/>
        </a:p>
      </dgm:t>
    </dgm:pt>
    <dgm:pt modelId="{1341E9C2-3306-4775-8EA6-DB65229D1BCB}" type="parTrans" cxnId="{C0AEA14E-B0BC-4BF6-A5A8-6673D0E01410}">
      <dgm:prSet/>
      <dgm:spPr/>
      <dgm:t>
        <a:bodyPr/>
        <a:lstStyle/>
        <a:p>
          <a:endParaRPr lang="en-US"/>
        </a:p>
      </dgm:t>
    </dgm:pt>
    <dgm:pt modelId="{C747D68B-8905-472D-AB0E-47A20CC77581}" type="sibTrans" cxnId="{C0AEA14E-B0BC-4BF6-A5A8-6673D0E01410}">
      <dgm:prSet/>
      <dgm:spPr/>
      <dgm:t>
        <a:bodyPr/>
        <a:lstStyle/>
        <a:p>
          <a:endParaRPr lang="en-US"/>
        </a:p>
      </dgm:t>
    </dgm:pt>
    <dgm:pt modelId="{9F06277E-B3EE-47B5-817C-F9E052D6063F}">
      <dgm:prSet phldrT="[Text]"/>
      <dgm:spPr/>
      <dgm:t>
        <a:bodyPr/>
        <a:lstStyle/>
        <a:p>
          <a:r>
            <a:rPr lang="en-US" dirty="0" smtClean="0"/>
            <a:t>Career</a:t>
          </a:r>
          <a:br>
            <a:rPr lang="en-US" dirty="0" smtClean="0"/>
          </a:br>
          <a:r>
            <a:rPr lang="en-US" dirty="0" smtClean="0"/>
            <a:t>Development</a:t>
          </a:r>
          <a:endParaRPr lang="en-US" dirty="0"/>
        </a:p>
      </dgm:t>
    </dgm:pt>
    <dgm:pt modelId="{64E00978-D9A9-48F2-BA69-91AAD518B3FF}" type="parTrans" cxnId="{4968ABE5-8CC1-4C16-AB53-B0279787DDB2}">
      <dgm:prSet/>
      <dgm:spPr/>
      <dgm:t>
        <a:bodyPr/>
        <a:lstStyle/>
        <a:p>
          <a:endParaRPr lang="en-US"/>
        </a:p>
      </dgm:t>
    </dgm:pt>
    <dgm:pt modelId="{FB82EBC6-0067-4E9D-8BF6-D08167604943}" type="sibTrans" cxnId="{4968ABE5-8CC1-4C16-AB53-B0279787DDB2}">
      <dgm:prSet/>
      <dgm:spPr/>
      <dgm:t>
        <a:bodyPr/>
        <a:lstStyle/>
        <a:p>
          <a:endParaRPr lang="en-US"/>
        </a:p>
      </dgm:t>
    </dgm:pt>
    <dgm:pt modelId="{A1D526C4-26DD-49F9-9839-FCB7E99A2812}">
      <dgm:prSet phldrT="[Text]"/>
      <dgm:spPr/>
      <dgm:t>
        <a:bodyPr/>
        <a:lstStyle/>
        <a:p>
          <a:r>
            <a:rPr lang="en-US" dirty="0" smtClean="0"/>
            <a:t>Social, Emotional &amp; Personal</a:t>
          </a:r>
          <a:br>
            <a:rPr lang="en-US" dirty="0" smtClean="0"/>
          </a:br>
          <a:r>
            <a:rPr lang="en-US" dirty="0" smtClean="0"/>
            <a:t>Development</a:t>
          </a:r>
          <a:endParaRPr lang="en-US" dirty="0"/>
        </a:p>
      </dgm:t>
    </dgm:pt>
    <dgm:pt modelId="{3BC64AEC-52B8-4F95-9B2C-86E854D71035}" type="parTrans" cxnId="{C460DBFB-4CD5-4036-A4FE-548DF65418AD}">
      <dgm:prSet/>
      <dgm:spPr/>
      <dgm:t>
        <a:bodyPr/>
        <a:lstStyle/>
        <a:p>
          <a:endParaRPr lang="en-US"/>
        </a:p>
      </dgm:t>
    </dgm:pt>
    <dgm:pt modelId="{C8571525-0297-44D8-9BC5-6DBB1383612A}" type="sibTrans" cxnId="{C460DBFB-4CD5-4036-A4FE-548DF65418AD}">
      <dgm:prSet/>
      <dgm:spPr/>
      <dgm:t>
        <a:bodyPr/>
        <a:lstStyle/>
        <a:p>
          <a:endParaRPr lang="en-US"/>
        </a:p>
      </dgm:t>
    </dgm:pt>
    <dgm:pt modelId="{45E4F3EB-4709-4547-A45F-6080D19B1A76}" type="pres">
      <dgm:prSet presAssocID="{EDF2FDE0-F105-47B0-A6D3-077FA25B36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33B4CD-D1B9-4CE8-8029-A6938195ACB3}" type="pres">
      <dgm:prSet presAssocID="{765FDBDE-8E58-44D4-85D7-EEAAA7A3D155}" presName="compNode" presStyleCnt="0"/>
      <dgm:spPr/>
    </dgm:pt>
    <dgm:pt modelId="{FCF27FC7-4BBF-4B26-BE07-7BB2F71B5D6D}" type="pres">
      <dgm:prSet presAssocID="{765FDBDE-8E58-44D4-85D7-EEAAA7A3D155}" presName="pictRect" presStyleLbl="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549EBCF-EBEA-4F4A-982E-B32A410A64CD}" type="pres">
      <dgm:prSet presAssocID="{765FDBDE-8E58-44D4-85D7-EEAAA7A3D155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E328A-CBAF-42D1-BD90-DE90D682101C}" type="pres">
      <dgm:prSet presAssocID="{C747D68B-8905-472D-AB0E-47A20CC7758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6A790A9-F574-4DDB-9BF5-F284AE09553C}" type="pres">
      <dgm:prSet presAssocID="{9F06277E-B3EE-47B5-817C-F9E052D6063F}" presName="compNode" presStyleCnt="0"/>
      <dgm:spPr/>
    </dgm:pt>
    <dgm:pt modelId="{1CE9247B-EADE-43AF-BCBA-B82F8ACB9DCB}" type="pres">
      <dgm:prSet presAssocID="{9F06277E-B3EE-47B5-817C-F9E052D6063F}" presName="pictRect" presStyleLbl="node1" presStyleIdx="1" presStyleCnt="3" custLinFactX="10067" custLinFactNeighborX="100000" custLinFactNeighborY="-351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F41A74C-5413-4A76-9AEE-333EB1FE9C91}" type="pres">
      <dgm:prSet presAssocID="{9F06277E-B3EE-47B5-817C-F9E052D6063F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78435-3D17-4B53-9B92-AE2DE00626A7}" type="pres">
      <dgm:prSet presAssocID="{FB82EBC6-0067-4E9D-8BF6-D0816760494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81069C5-4BAE-4A36-9FA8-5DFA86CFFC07}" type="pres">
      <dgm:prSet presAssocID="{A1D526C4-26DD-49F9-9839-FCB7E99A2812}" presName="compNode" presStyleCnt="0"/>
      <dgm:spPr/>
    </dgm:pt>
    <dgm:pt modelId="{9A47FE5D-0EA9-4AEA-909B-A4D45CC074EF}" type="pres">
      <dgm:prSet presAssocID="{A1D526C4-26DD-49F9-9839-FCB7E99A2812}" presName="pictRect" presStyleLbl="node1" presStyleIdx="2" presStyleCnt="3" custLinFactX="-10396" custLinFactNeighborX="-100000" custLinFactNeighborY="78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5D46ABA-ECB1-4EEF-A526-AC8F0CAD2F3F}" type="pres">
      <dgm:prSet presAssocID="{A1D526C4-26DD-49F9-9839-FCB7E99A2812}" presName="textRect" presStyleLbl="revTx" presStyleIdx="2" presStyleCnt="3" custScaleY="138911" custLinFactNeighborX="-720" custLinFactNeighborY="28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60DBFB-4CD5-4036-A4FE-548DF65418AD}" srcId="{EDF2FDE0-F105-47B0-A6D3-077FA25B3659}" destId="{A1D526C4-26DD-49F9-9839-FCB7E99A2812}" srcOrd="2" destOrd="0" parTransId="{3BC64AEC-52B8-4F95-9B2C-86E854D71035}" sibTransId="{C8571525-0297-44D8-9BC5-6DBB1383612A}"/>
    <dgm:cxn modelId="{640E5EA7-A544-4F0B-A9C1-7308ADE01CEE}" type="presOf" srcId="{765FDBDE-8E58-44D4-85D7-EEAAA7A3D155}" destId="{5549EBCF-EBEA-4F4A-982E-B32A410A64CD}" srcOrd="0" destOrd="0" presId="urn:microsoft.com/office/officeart/2005/8/layout/pList1#1"/>
    <dgm:cxn modelId="{EF08DB87-78DC-4F8E-BF3C-B519E71CCE49}" type="presOf" srcId="{C747D68B-8905-472D-AB0E-47A20CC77581}" destId="{99EE328A-CBAF-42D1-BD90-DE90D682101C}" srcOrd="0" destOrd="0" presId="urn:microsoft.com/office/officeart/2005/8/layout/pList1#1"/>
    <dgm:cxn modelId="{59785A7D-B9A0-4866-8BEF-902176167489}" type="presOf" srcId="{A1D526C4-26DD-49F9-9839-FCB7E99A2812}" destId="{95D46ABA-ECB1-4EEF-A526-AC8F0CAD2F3F}" srcOrd="0" destOrd="0" presId="urn:microsoft.com/office/officeart/2005/8/layout/pList1#1"/>
    <dgm:cxn modelId="{36D7189A-ED6A-44D2-A962-AE692F2C52FA}" type="presOf" srcId="{9F06277E-B3EE-47B5-817C-F9E052D6063F}" destId="{0F41A74C-5413-4A76-9AEE-333EB1FE9C91}" srcOrd="0" destOrd="0" presId="urn:microsoft.com/office/officeart/2005/8/layout/pList1#1"/>
    <dgm:cxn modelId="{4968ABE5-8CC1-4C16-AB53-B0279787DDB2}" srcId="{EDF2FDE0-F105-47B0-A6D3-077FA25B3659}" destId="{9F06277E-B3EE-47B5-817C-F9E052D6063F}" srcOrd="1" destOrd="0" parTransId="{64E00978-D9A9-48F2-BA69-91AAD518B3FF}" sibTransId="{FB82EBC6-0067-4E9D-8BF6-D08167604943}"/>
    <dgm:cxn modelId="{C0AEA14E-B0BC-4BF6-A5A8-6673D0E01410}" srcId="{EDF2FDE0-F105-47B0-A6D3-077FA25B3659}" destId="{765FDBDE-8E58-44D4-85D7-EEAAA7A3D155}" srcOrd="0" destOrd="0" parTransId="{1341E9C2-3306-4775-8EA6-DB65229D1BCB}" sibTransId="{C747D68B-8905-472D-AB0E-47A20CC77581}"/>
    <dgm:cxn modelId="{51599314-FD5C-4348-8870-4F3FA31B2232}" type="presOf" srcId="{FB82EBC6-0067-4E9D-8BF6-D08167604943}" destId="{C1E78435-3D17-4B53-9B92-AE2DE00626A7}" srcOrd="0" destOrd="0" presId="urn:microsoft.com/office/officeart/2005/8/layout/pList1#1"/>
    <dgm:cxn modelId="{2441D847-6835-4D90-B88A-4F70FA16EE26}" type="presOf" srcId="{EDF2FDE0-F105-47B0-A6D3-077FA25B3659}" destId="{45E4F3EB-4709-4547-A45F-6080D19B1A76}" srcOrd="0" destOrd="0" presId="urn:microsoft.com/office/officeart/2005/8/layout/pList1#1"/>
    <dgm:cxn modelId="{28EF96AA-0CA9-49AF-B016-67929E29B3AD}" type="presParOf" srcId="{45E4F3EB-4709-4547-A45F-6080D19B1A76}" destId="{C033B4CD-D1B9-4CE8-8029-A6938195ACB3}" srcOrd="0" destOrd="0" presId="urn:microsoft.com/office/officeart/2005/8/layout/pList1#1"/>
    <dgm:cxn modelId="{D9742962-0BA7-4A02-BB59-5B5F7F4FA04F}" type="presParOf" srcId="{C033B4CD-D1B9-4CE8-8029-A6938195ACB3}" destId="{FCF27FC7-4BBF-4B26-BE07-7BB2F71B5D6D}" srcOrd="0" destOrd="0" presId="urn:microsoft.com/office/officeart/2005/8/layout/pList1#1"/>
    <dgm:cxn modelId="{04F67662-B327-4469-AE98-A85684B4F062}" type="presParOf" srcId="{C033B4CD-D1B9-4CE8-8029-A6938195ACB3}" destId="{5549EBCF-EBEA-4F4A-982E-B32A410A64CD}" srcOrd="1" destOrd="0" presId="urn:microsoft.com/office/officeart/2005/8/layout/pList1#1"/>
    <dgm:cxn modelId="{B00A1B5C-696C-4823-8470-B302346C4B4B}" type="presParOf" srcId="{45E4F3EB-4709-4547-A45F-6080D19B1A76}" destId="{99EE328A-CBAF-42D1-BD90-DE90D682101C}" srcOrd="1" destOrd="0" presId="urn:microsoft.com/office/officeart/2005/8/layout/pList1#1"/>
    <dgm:cxn modelId="{3AEE5507-D416-4229-A5CF-12FB59E013AE}" type="presParOf" srcId="{45E4F3EB-4709-4547-A45F-6080D19B1A76}" destId="{86A790A9-F574-4DDB-9BF5-F284AE09553C}" srcOrd="2" destOrd="0" presId="urn:microsoft.com/office/officeart/2005/8/layout/pList1#1"/>
    <dgm:cxn modelId="{F6CB0DC9-F0D8-49BF-95EB-26E5EAEB764F}" type="presParOf" srcId="{86A790A9-F574-4DDB-9BF5-F284AE09553C}" destId="{1CE9247B-EADE-43AF-BCBA-B82F8ACB9DCB}" srcOrd="0" destOrd="0" presId="urn:microsoft.com/office/officeart/2005/8/layout/pList1#1"/>
    <dgm:cxn modelId="{F1ACD1BD-4AD3-4B48-9455-7DD2ED45AEED}" type="presParOf" srcId="{86A790A9-F574-4DDB-9BF5-F284AE09553C}" destId="{0F41A74C-5413-4A76-9AEE-333EB1FE9C91}" srcOrd="1" destOrd="0" presId="urn:microsoft.com/office/officeart/2005/8/layout/pList1#1"/>
    <dgm:cxn modelId="{F6A84CF4-4A08-43CB-B37F-28F2D23B07DC}" type="presParOf" srcId="{45E4F3EB-4709-4547-A45F-6080D19B1A76}" destId="{C1E78435-3D17-4B53-9B92-AE2DE00626A7}" srcOrd="3" destOrd="0" presId="urn:microsoft.com/office/officeart/2005/8/layout/pList1#1"/>
    <dgm:cxn modelId="{A0B5BDEA-CF99-4AF6-A65C-6E90A1C53048}" type="presParOf" srcId="{45E4F3EB-4709-4547-A45F-6080D19B1A76}" destId="{A81069C5-4BAE-4A36-9FA8-5DFA86CFFC07}" srcOrd="4" destOrd="0" presId="urn:microsoft.com/office/officeart/2005/8/layout/pList1#1"/>
    <dgm:cxn modelId="{E01E9460-252B-49FA-9813-52D27618018B}" type="presParOf" srcId="{A81069C5-4BAE-4A36-9FA8-5DFA86CFFC07}" destId="{9A47FE5D-0EA9-4AEA-909B-A4D45CC074EF}" srcOrd="0" destOrd="0" presId="urn:microsoft.com/office/officeart/2005/8/layout/pList1#1"/>
    <dgm:cxn modelId="{21C142F9-72BC-45E9-AC5B-384E98529AC2}" type="presParOf" srcId="{A81069C5-4BAE-4A36-9FA8-5DFA86CFFC07}" destId="{95D46ABA-ECB1-4EEF-A526-AC8F0CAD2F3F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739ED3-36CD-467C-AC7B-E359F365A08E}" type="doc">
      <dgm:prSet loTypeId="urn:microsoft.com/office/officeart/2005/8/layout/venn1" loCatId="relationship" qsTypeId="urn:microsoft.com/office/officeart/2005/8/quickstyle/3d2" qsCatId="3D" csTypeId="urn:microsoft.com/office/officeart/2005/8/colors/colorful1#5" csCatId="colorful" phldr="1"/>
      <dgm:spPr/>
    </dgm:pt>
    <dgm:pt modelId="{6423C5DF-EF00-41B4-B46A-17EDF00892F0}">
      <dgm:prSet phldrT="[Text]" custT="1"/>
      <dgm:spPr/>
      <dgm:t>
        <a:bodyPr/>
        <a:lstStyle/>
        <a:p>
          <a:r>
            <a: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rPr>
            <a:t>What do we already do?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itchFamily="34" charset="0"/>
          </a:endParaRPr>
        </a:p>
      </dgm:t>
    </dgm:pt>
    <dgm:pt modelId="{02A5A5F0-06BE-4D9C-8710-29449001CFDD}" type="parTrans" cxnId="{F3A61880-6846-495A-AA6E-BF6117F4A0F2}">
      <dgm:prSet/>
      <dgm:spPr/>
      <dgm:t>
        <a:bodyPr/>
        <a:lstStyle/>
        <a:p>
          <a:endParaRPr lang="en-US"/>
        </a:p>
      </dgm:t>
    </dgm:pt>
    <dgm:pt modelId="{2F42C093-AA94-4D0C-B879-AC2652F3CCFD}" type="sibTrans" cxnId="{F3A61880-6846-495A-AA6E-BF6117F4A0F2}">
      <dgm:prSet/>
      <dgm:spPr/>
      <dgm:t>
        <a:bodyPr/>
        <a:lstStyle/>
        <a:p>
          <a:endParaRPr lang="en-US"/>
        </a:p>
      </dgm:t>
    </dgm:pt>
    <dgm:pt modelId="{D30C9738-7D3A-4430-AA30-625DBAB02897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How will we do it?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CB657-28E9-480B-900D-0E55EC026502}" type="parTrans" cxnId="{8D7F13F5-06AB-479F-B949-9476D133A063}">
      <dgm:prSet/>
      <dgm:spPr/>
      <dgm:t>
        <a:bodyPr/>
        <a:lstStyle/>
        <a:p>
          <a:endParaRPr lang="en-US"/>
        </a:p>
      </dgm:t>
    </dgm:pt>
    <dgm:pt modelId="{6C94DBD8-677E-41E0-8C60-B8F3E9E4CEE2}" type="sibTrans" cxnId="{8D7F13F5-06AB-479F-B949-9476D133A063}">
      <dgm:prSet/>
      <dgm:spPr/>
      <dgm:t>
        <a:bodyPr/>
        <a:lstStyle/>
        <a:p>
          <a:endParaRPr lang="en-US"/>
        </a:p>
      </dgm:t>
    </dgm:pt>
    <dgm:pt modelId="{7E5270C2-5520-46D5-A60A-569C3FC1578E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rPr>
            <a:t>What do we want to do?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itchFamily="34" charset="0"/>
          </a:endParaRPr>
        </a:p>
      </dgm:t>
    </dgm:pt>
    <dgm:pt modelId="{94C7696E-10E0-4D46-AA8A-DBDA2EB26834}" type="parTrans" cxnId="{6BC1DD61-5433-439E-9F06-BA9981AEAFC2}">
      <dgm:prSet/>
      <dgm:spPr/>
      <dgm:t>
        <a:bodyPr/>
        <a:lstStyle/>
        <a:p>
          <a:endParaRPr lang="en-US"/>
        </a:p>
      </dgm:t>
    </dgm:pt>
    <dgm:pt modelId="{73D36058-C916-45DA-A660-C50B9AB6CECC}" type="sibTrans" cxnId="{6BC1DD61-5433-439E-9F06-BA9981AEAFC2}">
      <dgm:prSet/>
      <dgm:spPr/>
      <dgm:t>
        <a:bodyPr/>
        <a:lstStyle/>
        <a:p>
          <a:endParaRPr lang="en-US"/>
        </a:p>
      </dgm:t>
    </dgm:pt>
    <dgm:pt modelId="{6ECE9BCB-3CB1-4458-90E6-D4EF3EC6BA99}" type="pres">
      <dgm:prSet presAssocID="{08739ED3-36CD-467C-AC7B-E359F365A08E}" presName="compositeShape" presStyleCnt="0">
        <dgm:presLayoutVars>
          <dgm:chMax val="7"/>
          <dgm:dir/>
          <dgm:resizeHandles val="exact"/>
        </dgm:presLayoutVars>
      </dgm:prSet>
      <dgm:spPr/>
    </dgm:pt>
    <dgm:pt modelId="{EEA9EEB7-436D-4AB0-8C2F-727FF2E9005A}" type="pres">
      <dgm:prSet presAssocID="{6423C5DF-EF00-41B4-B46A-17EDF00892F0}" presName="circ1" presStyleLbl="vennNode1" presStyleIdx="0" presStyleCnt="3"/>
      <dgm:spPr/>
      <dgm:t>
        <a:bodyPr/>
        <a:lstStyle/>
        <a:p>
          <a:endParaRPr lang="en-US"/>
        </a:p>
      </dgm:t>
    </dgm:pt>
    <dgm:pt modelId="{91ACC470-5536-4571-BBB4-F021A4D48C11}" type="pres">
      <dgm:prSet presAssocID="{6423C5DF-EF00-41B4-B46A-17EDF00892F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14ED3F-342D-445B-AA3F-77C0ACA35500}" type="pres">
      <dgm:prSet presAssocID="{D30C9738-7D3A-4430-AA30-625DBAB02897}" presName="circ2" presStyleLbl="vennNode1" presStyleIdx="1" presStyleCnt="3"/>
      <dgm:spPr/>
      <dgm:t>
        <a:bodyPr/>
        <a:lstStyle/>
        <a:p>
          <a:endParaRPr lang="en-US"/>
        </a:p>
      </dgm:t>
    </dgm:pt>
    <dgm:pt modelId="{7A89327F-6C52-4F45-AEE8-F5E6AD3CF143}" type="pres">
      <dgm:prSet presAssocID="{D30C9738-7D3A-4430-AA30-625DBAB0289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5FE0C-9409-45FA-92ED-51F3B857676F}" type="pres">
      <dgm:prSet presAssocID="{7E5270C2-5520-46D5-A60A-569C3FC1578E}" presName="circ3" presStyleLbl="vennNode1" presStyleIdx="2" presStyleCnt="3"/>
      <dgm:spPr/>
      <dgm:t>
        <a:bodyPr/>
        <a:lstStyle/>
        <a:p>
          <a:endParaRPr lang="en-US"/>
        </a:p>
      </dgm:t>
    </dgm:pt>
    <dgm:pt modelId="{E5B3E331-0F8F-4E3D-9085-636C7C1C7FBE}" type="pres">
      <dgm:prSet presAssocID="{7E5270C2-5520-46D5-A60A-569C3FC1578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19AFC3-0801-45D8-B355-01CADCA0C043}" type="presOf" srcId="{6423C5DF-EF00-41B4-B46A-17EDF00892F0}" destId="{EEA9EEB7-436D-4AB0-8C2F-727FF2E9005A}" srcOrd="0" destOrd="0" presId="urn:microsoft.com/office/officeart/2005/8/layout/venn1"/>
    <dgm:cxn modelId="{395BE24B-D61F-4392-88B4-3B09264B119F}" type="presOf" srcId="{7E5270C2-5520-46D5-A60A-569C3FC1578E}" destId="{5575FE0C-9409-45FA-92ED-51F3B857676F}" srcOrd="0" destOrd="0" presId="urn:microsoft.com/office/officeart/2005/8/layout/venn1"/>
    <dgm:cxn modelId="{6BC1DD61-5433-439E-9F06-BA9981AEAFC2}" srcId="{08739ED3-36CD-467C-AC7B-E359F365A08E}" destId="{7E5270C2-5520-46D5-A60A-569C3FC1578E}" srcOrd="2" destOrd="0" parTransId="{94C7696E-10E0-4D46-AA8A-DBDA2EB26834}" sibTransId="{73D36058-C916-45DA-A660-C50B9AB6CECC}"/>
    <dgm:cxn modelId="{C4ADDF17-17E5-4D6A-88A0-37B3C41C81B2}" type="presOf" srcId="{7E5270C2-5520-46D5-A60A-569C3FC1578E}" destId="{E5B3E331-0F8F-4E3D-9085-636C7C1C7FBE}" srcOrd="1" destOrd="0" presId="urn:microsoft.com/office/officeart/2005/8/layout/venn1"/>
    <dgm:cxn modelId="{0C8BFD06-4952-4611-A940-E28ECC55D1C5}" type="presOf" srcId="{6423C5DF-EF00-41B4-B46A-17EDF00892F0}" destId="{91ACC470-5536-4571-BBB4-F021A4D48C11}" srcOrd="1" destOrd="0" presId="urn:microsoft.com/office/officeart/2005/8/layout/venn1"/>
    <dgm:cxn modelId="{B4E9A400-E13B-4B10-9135-55E7676CE514}" type="presOf" srcId="{08739ED3-36CD-467C-AC7B-E359F365A08E}" destId="{6ECE9BCB-3CB1-4458-90E6-D4EF3EC6BA99}" srcOrd="0" destOrd="0" presId="urn:microsoft.com/office/officeart/2005/8/layout/venn1"/>
    <dgm:cxn modelId="{D781E657-9971-4B25-9E3D-8288DD40A59E}" type="presOf" srcId="{D30C9738-7D3A-4430-AA30-625DBAB02897}" destId="{C514ED3F-342D-445B-AA3F-77C0ACA35500}" srcOrd="0" destOrd="0" presId="urn:microsoft.com/office/officeart/2005/8/layout/venn1"/>
    <dgm:cxn modelId="{8D7F13F5-06AB-479F-B949-9476D133A063}" srcId="{08739ED3-36CD-467C-AC7B-E359F365A08E}" destId="{D30C9738-7D3A-4430-AA30-625DBAB02897}" srcOrd="1" destOrd="0" parTransId="{837CB657-28E9-480B-900D-0E55EC026502}" sibTransId="{6C94DBD8-677E-41E0-8C60-B8F3E9E4CEE2}"/>
    <dgm:cxn modelId="{ED138CB5-925E-43DD-857E-1D84124E96EA}" type="presOf" srcId="{D30C9738-7D3A-4430-AA30-625DBAB02897}" destId="{7A89327F-6C52-4F45-AEE8-F5E6AD3CF143}" srcOrd="1" destOrd="0" presId="urn:microsoft.com/office/officeart/2005/8/layout/venn1"/>
    <dgm:cxn modelId="{F3A61880-6846-495A-AA6E-BF6117F4A0F2}" srcId="{08739ED3-36CD-467C-AC7B-E359F365A08E}" destId="{6423C5DF-EF00-41B4-B46A-17EDF00892F0}" srcOrd="0" destOrd="0" parTransId="{02A5A5F0-06BE-4D9C-8710-29449001CFDD}" sibTransId="{2F42C093-AA94-4D0C-B879-AC2652F3CCFD}"/>
    <dgm:cxn modelId="{83B16CFA-2E90-4F39-8B21-78A4ED9DC876}" type="presParOf" srcId="{6ECE9BCB-3CB1-4458-90E6-D4EF3EC6BA99}" destId="{EEA9EEB7-436D-4AB0-8C2F-727FF2E9005A}" srcOrd="0" destOrd="0" presId="urn:microsoft.com/office/officeart/2005/8/layout/venn1"/>
    <dgm:cxn modelId="{AA79B3A9-1568-4854-8F76-83336AA14AA8}" type="presParOf" srcId="{6ECE9BCB-3CB1-4458-90E6-D4EF3EC6BA99}" destId="{91ACC470-5536-4571-BBB4-F021A4D48C11}" srcOrd="1" destOrd="0" presId="urn:microsoft.com/office/officeart/2005/8/layout/venn1"/>
    <dgm:cxn modelId="{38A9C203-1CFB-478A-8739-A37DADF17075}" type="presParOf" srcId="{6ECE9BCB-3CB1-4458-90E6-D4EF3EC6BA99}" destId="{C514ED3F-342D-445B-AA3F-77C0ACA35500}" srcOrd="2" destOrd="0" presId="urn:microsoft.com/office/officeart/2005/8/layout/venn1"/>
    <dgm:cxn modelId="{DC6EB730-9EFB-4345-B1EA-2CB77ACF8F95}" type="presParOf" srcId="{6ECE9BCB-3CB1-4458-90E6-D4EF3EC6BA99}" destId="{7A89327F-6C52-4F45-AEE8-F5E6AD3CF143}" srcOrd="3" destOrd="0" presId="urn:microsoft.com/office/officeart/2005/8/layout/venn1"/>
    <dgm:cxn modelId="{3B8C16C2-4DF7-4994-BDC2-74372220B385}" type="presParOf" srcId="{6ECE9BCB-3CB1-4458-90E6-D4EF3EC6BA99}" destId="{5575FE0C-9409-45FA-92ED-51F3B857676F}" srcOrd="4" destOrd="0" presId="urn:microsoft.com/office/officeart/2005/8/layout/venn1"/>
    <dgm:cxn modelId="{FF9F76BE-596A-4518-A487-B9C3E6865CB4}" type="presParOf" srcId="{6ECE9BCB-3CB1-4458-90E6-D4EF3EC6BA99}" destId="{E5B3E331-0F8F-4E3D-9085-636C7C1C7FB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D3B357-C15A-451E-8DA9-65DECF7850F8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D06EE1-3C4B-41CD-AD15-7DDF3FF9B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40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392205E6-D0C9-4FDF-9102-4FC3ABAFA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36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latin typeface="Calibri" charset="0"/>
              </a:rPr>
              <a:t>This is the defining</a:t>
            </a:r>
            <a:r>
              <a:rPr lang="en-US" b="1" baseline="0" dirty="0" smtClean="0">
                <a:latin typeface="Calibri" charset="0"/>
              </a:rPr>
              <a:t> challenge of our times in public school.</a:t>
            </a:r>
            <a:endParaRPr lang="en-US" b="1" dirty="0">
              <a:latin typeface="Calibri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16091" indent="-275419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1679" indent="-22033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42349" indent="-22033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83021" indent="-220335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23693" indent="-22033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64363" indent="-22033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5035" indent="-22033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45706" indent="-22033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5BB70E-2560-3B41-B1EC-FD9E62978EBE}" type="slidenum">
              <a:rPr lang="en-US" sz="1200">
                <a:latin typeface="Calibri" charset="0"/>
                <a:cs typeface="Arial" charset="0"/>
              </a:rPr>
              <a:pPr eaLnBrk="1" hangingPunct="1"/>
              <a:t>4</a:t>
            </a:fld>
            <a:endParaRPr lang="en-US" sz="1200" dirty="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9A253C-9383-447B-82D6-8F3BC35BB56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32461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43" y="8829681"/>
            <a:ext cx="3038475" cy="4651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DAFC64-6DC1-4563-A90A-B80A8DE70DE1}" type="slidenum">
              <a:rPr lang="en-US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9C456-116F-0E4D-A516-F5B2C11D6E0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2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09C456-116F-0E4D-A516-F5B2C11D6E0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3A431-A921-49C9-83DC-21E0B37C03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2CB3B-DC76-4003-8051-EC128374E5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D0623-7D03-4983-B6CB-74F6DD88DB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303C6-1D97-43A6-A442-80E4290F66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A7F8A-C62B-49E2-963B-8A986DC915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FD1C0-2F68-43EB-80DE-9CD371A01F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17,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5FF5C-56FE-4360-806E-8848E7AD39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17,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CA58C-7EEA-4E4C-BB52-B91875D963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17,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2CE52-AC17-4C05-B4F5-4ECA837635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10A2C-C55D-4975-8587-BA63D354F5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17,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A93BF-F9A8-4F2E-A33C-FA488944AD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May 17,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D88D02-7B7E-4DF0-9520-AB006B1DD0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PowerPoint_Presentation1.pptx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ucceed.naviance.com/main/dashboards/dashboard.php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psordi@ctreg14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752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latin typeface="Calibri" pitchFamily="34" charset="0"/>
                <a:cs typeface="Calibri" pitchFamily="34" charset="0"/>
              </a:rPr>
              <a:t>Student Success Plans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3200" dirty="0" smtClean="0">
                <a:latin typeface="Calibri" pitchFamily="34" charset="0"/>
                <a:cs typeface="Calibri" pitchFamily="34" charset="0"/>
              </a:rPr>
            </a:br>
            <a:r>
              <a:rPr lang="en-US" sz="2800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Planning for success for all students</a:t>
            </a:r>
            <a:r>
              <a:rPr lang="en-US" sz="3200" i="1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200" i="1" dirty="0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</a:br>
            <a:endParaRPr lang="en-US" sz="3200" i="1" dirty="0" smtClean="0">
              <a:solidFill>
                <a:schemeClr val="hlin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343400"/>
            <a:ext cx="8458200" cy="20574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US" sz="18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en-US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Pamela Sordi, Director of School Counseling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Nonnewaug High School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	Region 14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en-US" sz="1600" b="1" dirty="0" smtClean="0">
              <a:latin typeface="Calibri" pitchFamily="34" charset="0"/>
              <a:cs typeface="Calibri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	</a:t>
            </a:r>
          </a:p>
        </p:txBody>
      </p:sp>
      <p:pic>
        <p:nvPicPr>
          <p:cNvPr id="2050" name="Picture 2" descr="http://www.crec.org/ssp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57200"/>
            <a:ext cx="2262909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Career Development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0" y="2057400"/>
            <a:ext cx="4038600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1" name="Content Placeholder 10" descr="academ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2209800"/>
            <a:ext cx="3322819" cy="4343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303C6-1D97-43A6-A442-80E4290F66F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143000"/>
            <a:ext cx="914400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 smtClean="0">
                <a:latin typeface="Calibri" pitchFamily="34" charset="0"/>
                <a:cs typeface="Calibri" pitchFamily="34" charset="0"/>
              </a:rPr>
              <a:t>Acquiring skills needed to investigate world of work and achieve future career success</a:t>
            </a:r>
            <a:endParaRPr lang="en-US" sz="195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676400"/>
            <a:ext cx="3810000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lvl="1" indent="-274320"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Specific Model Criteria: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81000" y="1524000"/>
            <a:ext cx="838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9"/>
          <p:cNvSpPr txBox="1">
            <a:spLocks/>
          </p:cNvSpPr>
          <p:nvPr/>
        </p:nvSpPr>
        <p:spPr>
          <a:xfrm>
            <a:off x="304800" y="2209800"/>
            <a:ext cx="388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40080" lvl="1" indent="-274320">
              <a:lnSpc>
                <a:spcPct val="80000"/>
              </a:lnSpc>
              <a:buNone/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640080" lvl="1" indent="-274320">
              <a:lnSpc>
                <a:spcPct val="80000"/>
              </a:lnSpc>
              <a:buNone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□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 Interest and ability inventories</a:t>
            </a:r>
            <a:br>
              <a:rPr lang="en-US" sz="2200" dirty="0" smtClean="0">
                <a:latin typeface="Calibri" pitchFamily="34" charset="0"/>
                <a:cs typeface="Calibri" pitchFamily="34" charset="0"/>
              </a:rPr>
            </a:b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640080" lvl="1" indent="-274320">
              <a:lnSpc>
                <a:spcPct val="80000"/>
              </a:lnSpc>
              <a:buNone/>
              <a:defRPr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□ </a:t>
            </a:r>
            <a:r>
              <a:rPr lang="en-US" sz="2200" dirty="0" smtClean="0">
                <a:solidFill>
                  <a:schemeClr val="accent4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Career exploration and interest courses</a:t>
            </a:r>
            <a:br>
              <a:rPr lang="en-US" sz="2200" dirty="0" smtClean="0">
                <a:latin typeface="Calibri" pitchFamily="34" charset="0"/>
                <a:cs typeface="Calibri" pitchFamily="34" charset="0"/>
              </a:rPr>
            </a:b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640080" lvl="1" indent="-274320">
              <a:lnSpc>
                <a:spcPct val="80000"/>
              </a:lnSpc>
              <a:buNone/>
              <a:defRPr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□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 Post Secondary Education and Career Pathway Development</a:t>
            </a:r>
            <a:br>
              <a:rPr lang="en-US" sz="2200" dirty="0" smtClean="0">
                <a:latin typeface="Calibri" pitchFamily="34" charset="0"/>
                <a:cs typeface="Calibri" pitchFamily="34" charset="0"/>
              </a:rPr>
            </a:b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marL="640080" lvl="1" indent="-274320">
              <a:lnSpc>
                <a:spcPct val="80000"/>
              </a:lnSpc>
              <a:buNone/>
              <a:defRPr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22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□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  Experiential Learning (i.e., work-based learning, community service, capstone project)</a:t>
            </a:r>
            <a:endParaRPr lang="en-US" sz="2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Social, Emotional &amp; Physical </a:t>
            </a:r>
            <a:br>
              <a:rPr lang="en-US" b="1" dirty="0" smtClean="0"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latin typeface="Calibri" pitchFamily="34" charset="0"/>
                <a:cs typeface="Calibri" pitchFamily="34" charset="0"/>
              </a:rPr>
              <a:t>Development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447800" y="3352800"/>
            <a:ext cx="2590800" cy="32305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1" name="Content Placeholder 10" descr="academ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2971800"/>
            <a:ext cx="3322819" cy="307110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303C6-1D97-43A6-A442-80E4290F66F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2590800"/>
            <a:ext cx="3810000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lvl="1" indent="-274320"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Specific Model Criteria: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04800" y="2438400"/>
            <a:ext cx="838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9"/>
          <p:cNvSpPr txBox="1">
            <a:spLocks/>
          </p:cNvSpPr>
          <p:nvPr/>
        </p:nvSpPr>
        <p:spPr>
          <a:xfrm>
            <a:off x="-2209800" y="3200400"/>
            <a:ext cx="388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40080" lvl="1" indent="-274320">
              <a:lnSpc>
                <a:spcPct val="80000"/>
              </a:lnSpc>
              <a:buNone/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5240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Developing an understanding of and respect for self and others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Understanding the necessary steps for decision-making and goal attainment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Acquiring safety and survival skills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52400" y="3048000"/>
            <a:ext cx="4419600" cy="3988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Empathetic Interactions and Community Service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2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Self Regulation and Resiliency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2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Healthy and Safe Life Skills/Choices 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2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Broadened Awareness of Self within a Global Context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lvl="2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Identification of School and Community Resources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76200" y="6477000"/>
            <a:ext cx="9144000" cy="501649"/>
          </a:xfrm>
        </p:spPr>
        <p:txBody>
          <a:bodyPr/>
          <a:lstStyle/>
          <a:p>
            <a:pPr>
              <a:defRPr/>
            </a:pPr>
            <a:r>
              <a:rPr lang="en-US" sz="1050" b="1" dirty="0">
                <a:solidFill>
                  <a:prstClr val="black"/>
                </a:solidFill>
                <a:latin typeface="Candara" pitchFamily="34" charset="0"/>
              </a:rPr>
              <a:t>© JPC Sr.	 		</a:t>
            </a:r>
            <a:r>
              <a:rPr lang="en-US" sz="1050" b="1" dirty="0" smtClean="0">
                <a:solidFill>
                  <a:prstClr val="black"/>
                </a:solidFill>
                <a:latin typeface="Candara" pitchFamily="34" charset="0"/>
              </a:rPr>
              <a:t>   </a:t>
            </a:r>
            <a:r>
              <a:rPr lang="en-US" sz="1050" b="1" dirty="0">
                <a:solidFill>
                  <a:prstClr val="black"/>
                </a:solidFill>
                <a:latin typeface="Candara" pitchFamily="34" charset="0"/>
              </a:rPr>
              <a:t>				                                               </a:t>
            </a:r>
            <a:r>
              <a:rPr lang="en-US" sz="1050" b="1" dirty="0" smtClean="0">
                <a:solidFill>
                  <a:prstClr val="black"/>
                </a:solidFill>
                <a:latin typeface="Candara" pitchFamily="34" charset="0"/>
              </a:rPr>
              <a:t>                            2012</a:t>
            </a:r>
            <a:endParaRPr lang="en-US" sz="1100" b="1" dirty="0">
              <a:solidFill>
                <a:prstClr val="black"/>
              </a:solidFill>
              <a:latin typeface="Candar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041863"/>
              </p:ext>
            </p:extLst>
          </p:nvPr>
        </p:nvGraphicFramePr>
        <p:xfrm>
          <a:off x="685800" y="152400"/>
          <a:ext cx="94488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1143000" y="609600"/>
            <a:ext cx="2057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do we begin?</a:t>
            </a:r>
            <a:endParaRPr lang="en-US" sz="3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227995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715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ＭＳ Ｐゴシック" pitchFamily="34" charset="-128"/>
                <a:cs typeface="Calibri" pitchFamily="34" charset="0"/>
              </a:rPr>
              <a:t>How it all comes together</a:t>
            </a:r>
            <a:br>
              <a:rPr lang="en-US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ＭＳ Ｐゴシック" pitchFamily="34" charset="-128"/>
                <a:cs typeface="Calibri" pitchFamily="34" charset="0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867400" cy="5638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Attend Professional Development</a:t>
            </a:r>
            <a:r>
              <a:rPr lang="en-US" sz="2000" b="1" dirty="0" smtClean="0">
                <a:latin typeface="Candara" pitchFamily="34" charset="0"/>
              </a:rPr>
              <a:t>– Become familiar with  specifics of SSP’s</a:t>
            </a:r>
          </a:p>
          <a:p>
            <a:pPr marL="514350" indent="-514350"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Establish SSP team </a:t>
            </a:r>
            <a:r>
              <a:rPr lang="en-US" sz="2000" b="1" dirty="0" smtClean="0">
                <a:latin typeface="Candara" pitchFamily="34" charset="0"/>
              </a:rPr>
              <a:t>– Create a team to guide SSP development in your school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Talk to those who have established SSP’s</a:t>
            </a:r>
            <a:r>
              <a:rPr lang="en-US" sz="2000" b="1" dirty="0" smtClean="0">
                <a:latin typeface="Candara" pitchFamily="34" charset="0"/>
              </a:rPr>
              <a:t>– Learn what others do and use what works for your students and your schools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Identify supporting technology</a:t>
            </a:r>
            <a:r>
              <a:rPr lang="en-US" sz="2000" b="1" dirty="0" smtClean="0">
                <a:latin typeface="Candara" pitchFamily="34" charset="0"/>
              </a:rPr>
              <a:t>– define systems that will align </a:t>
            </a:r>
            <a:r>
              <a:rPr lang="en-US" sz="2000" b="1" dirty="0">
                <a:latin typeface="Candara" pitchFamily="34" charset="0"/>
              </a:rPr>
              <a:t>with </a:t>
            </a:r>
            <a:r>
              <a:rPr lang="en-US" sz="2000" b="1" dirty="0" smtClean="0">
                <a:latin typeface="Candara" pitchFamily="34" charset="0"/>
              </a:rPr>
              <a:t>your SSP’s to support SSP components and provide documentation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Review current programs and state guidelines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2000" b="1" dirty="0" smtClean="0">
                <a:latin typeface="Candara" pitchFamily="34" charset="0"/>
              </a:rPr>
              <a:t>– identify components already in place,  revise if necessary, and add to areas identified as gaps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Identify how, when and by who - </a:t>
            </a:r>
            <a:r>
              <a:rPr lang="en-US" sz="2000" b="1" dirty="0" smtClean="0">
                <a:latin typeface="Candara" pitchFamily="34" charset="0"/>
              </a:rPr>
              <a:t>SSP’s will be developed for each student in your school </a:t>
            </a:r>
          </a:p>
          <a:p>
            <a:pPr marL="514350" indent="-514350">
              <a:buNone/>
            </a:pPr>
            <a:endParaRPr lang="en-US" sz="2000" b="1" dirty="0" smtClean="0">
              <a:latin typeface="Candara" pitchFamily="34" charset="0"/>
            </a:endParaRPr>
          </a:p>
          <a:p>
            <a:pPr marL="514350" indent="-514350">
              <a:buFont typeface="Arial" charset="0"/>
              <a:buAutoNum type="arabicPeriod"/>
            </a:pPr>
            <a:endParaRPr lang="en-US" sz="2000" b="1" dirty="0">
              <a:latin typeface="Candara" pitchFamily="34" charset="0"/>
            </a:endParaRPr>
          </a:p>
          <a:p>
            <a:pPr marL="514350" indent="-514350">
              <a:buFont typeface="Arial" charset="0"/>
              <a:buAutoNum type="arabicPeriod"/>
            </a:pPr>
            <a:endParaRPr lang="en-US" sz="2000" b="1" dirty="0">
              <a:latin typeface="Candara" pitchFamily="34" charset="0"/>
            </a:endParaRPr>
          </a:p>
        </p:txBody>
      </p:sp>
      <p:pic>
        <p:nvPicPr>
          <p:cNvPr id="106498" name="Picture 2" descr="C:\Users\costa\AppData\Local\Microsoft\Windows\Temporary Internet Files\Content.IE5\OLX84B1K\MP900423113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124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042085"/>
      </p:ext>
    </p:extLst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715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ＭＳ Ｐゴシック" pitchFamily="34" charset="-128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ＭＳ Ｐゴシック" pitchFamily="34" charset="-128"/>
                <a:cs typeface="Calibri" pitchFamily="34" charset="0"/>
              </a:rPr>
            </a:b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ＭＳ Ｐゴシック" pitchFamily="34" charset="-128"/>
                <a:cs typeface="Calibri" pitchFamily="34" charset="0"/>
              </a:rPr>
              <a:t>SSP development will evolve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219200"/>
            <a:ext cx="5867400" cy="5638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Implementation</a:t>
            </a:r>
            <a:r>
              <a:rPr lang="en-US" sz="2000" b="1" dirty="0" smtClean="0">
                <a:latin typeface="Candara" pitchFamily="34" charset="0"/>
              </a:rPr>
              <a:t>– Implement SSP’s 6-12. Remember students individualize and drive their own plan </a:t>
            </a:r>
            <a:br>
              <a:rPr lang="en-US" sz="2000" b="1" dirty="0" smtClean="0">
                <a:latin typeface="Candara" pitchFamily="34" charset="0"/>
              </a:rPr>
            </a:br>
            <a:endParaRPr lang="en-US" sz="1600" b="1" dirty="0" smtClean="0">
              <a:latin typeface="Candara" pitchFamily="34" charset="0"/>
            </a:endParaRPr>
          </a:p>
          <a:p>
            <a:pPr marL="514350" lvl="3" indent="-514350">
              <a:buAutoNum type="arabicPeriod" startAt="2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Collaboration</a:t>
            </a:r>
            <a:r>
              <a:rPr lang="en-US" b="1" dirty="0" smtClean="0">
                <a:latin typeface="Candara" pitchFamily="34" charset="0"/>
              </a:rPr>
              <a:t>– Who will be involved; teachers (through advisory, classroom, etc.) How are parents involved? </a:t>
            </a:r>
            <a:r>
              <a:rPr lang="en-US" sz="1600" b="1" dirty="0" smtClean="0">
                <a:latin typeface="Calibri" pitchFamily="34" charset="0"/>
              </a:rPr>
              <a:t/>
            </a:r>
            <a:br>
              <a:rPr lang="en-US" sz="1600" b="1" dirty="0" smtClean="0">
                <a:latin typeface="Calibri" pitchFamily="34" charset="0"/>
              </a:rPr>
            </a:br>
            <a:endParaRPr lang="en-US" sz="1600" b="1" dirty="0" smtClean="0">
              <a:latin typeface="Calibri" pitchFamily="34" charset="0"/>
            </a:endParaRPr>
          </a:p>
          <a:p>
            <a:pPr marL="514350" lvl="3" indent="-514350">
              <a:buAutoNum type="arabicPeriod" startAt="2"/>
            </a:pPr>
            <a:r>
              <a:rPr 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Review, Analyze and Revise </a:t>
            </a:r>
            <a:r>
              <a:rPr lang="en-US" sz="1900" b="1" dirty="0" smtClean="0">
                <a:latin typeface="Calibri" pitchFamily="34" charset="0"/>
              </a:rPr>
              <a:t>– Continued meetings with SSP team</a:t>
            </a:r>
            <a:br>
              <a:rPr lang="en-US" sz="1900" b="1" dirty="0" smtClean="0">
                <a:latin typeface="Calibri" pitchFamily="34" charset="0"/>
              </a:rPr>
            </a:br>
            <a:endParaRPr lang="en-US" sz="1900" b="1" dirty="0" smtClean="0">
              <a:latin typeface="Calibri" pitchFamily="34" charset="0"/>
            </a:endParaRPr>
          </a:p>
          <a:p>
            <a:pPr marL="514350" lvl="3" indent="-514350">
              <a:buAutoNum type="arabicPeriod" startAt="4"/>
            </a:pPr>
            <a:r>
              <a:rPr 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Evaluate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-</a:t>
            </a:r>
            <a:r>
              <a:rPr lang="en-US" sz="1900" b="1" dirty="0" smtClean="0">
                <a:latin typeface="Calibri" pitchFamily="34" charset="0"/>
              </a:rPr>
              <a:t>SSP &amp; make changes</a:t>
            </a:r>
          </a:p>
          <a:p>
            <a:pPr marL="514350" lvl="3" indent="-514350">
              <a:buAutoNum type="arabicPeriod" startAt="4"/>
            </a:pPr>
            <a:endParaRPr lang="en-US" sz="1900" b="1" dirty="0" smtClean="0">
              <a:latin typeface="Calibri" pitchFamily="34" charset="0"/>
            </a:endParaRPr>
          </a:p>
          <a:p>
            <a:pPr marL="514350" lvl="3" indent="-514350">
              <a:buAutoNum type="arabicPeriod" startAt="4"/>
            </a:pPr>
            <a:r>
              <a:rPr 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Hold annual district meetings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  <a:r>
              <a:rPr lang="en-US" sz="1900" b="1" dirty="0" smtClean="0">
                <a:latin typeface="Calibri" pitchFamily="34" charset="0"/>
              </a:rPr>
              <a:t>to ensure systemic SSP development</a:t>
            </a:r>
          </a:p>
          <a:p>
            <a:pPr marL="514350" lvl="3" indent="-514350">
              <a:buNone/>
            </a:pPr>
            <a:r>
              <a:rPr lang="en-US" sz="1900" b="1" dirty="0" smtClean="0">
                <a:latin typeface="Calibri" pitchFamily="34" charset="0"/>
              </a:rPr>
              <a:t/>
            </a:r>
            <a:br>
              <a:rPr lang="en-US" sz="1900" b="1" dirty="0" smtClean="0">
                <a:latin typeface="Calibri" pitchFamily="34" charset="0"/>
              </a:rPr>
            </a:br>
            <a:endParaRPr lang="en-US" sz="1900" b="1" dirty="0" smtClean="0">
              <a:latin typeface="Calibri" pitchFamily="34" charset="0"/>
            </a:endParaRPr>
          </a:p>
          <a:p>
            <a:pPr marL="514350" indent="-514350">
              <a:buNone/>
            </a:pPr>
            <a:endParaRPr lang="en-US" sz="2000" b="1" dirty="0" smtClean="0">
              <a:latin typeface="Candara" pitchFamily="34" charset="0"/>
            </a:endParaRPr>
          </a:p>
          <a:p>
            <a:pPr marL="514350" indent="-514350">
              <a:buFont typeface="Arial" charset="0"/>
              <a:buAutoNum type="arabicPeriod"/>
            </a:pPr>
            <a:endParaRPr lang="en-US" sz="2000" b="1" dirty="0">
              <a:latin typeface="Candara" pitchFamily="34" charset="0"/>
            </a:endParaRPr>
          </a:p>
          <a:p>
            <a:pPr marL="514350" indent="-514350">
              <a:buFont typeface="Arial" charset="0"/>
              <a:buAutoNum type="arabicPeriod"/>
            </a:pPr>
            <a:endParaRPr lang="en-US" sz="2000" b="1" dirty="0">
              <a:latin typeface="Candara" pitchFamily="34" charset="0"/>
            </a:endParaRPr>
          </a:p>
        </p:txBody>
      </p:sp>
      <p:pic>
        <p:nvPicPr>
          <p:cNvPr id="106498" name="Picture 2" descr="C:\Users\costa\AppData\Local\Microsoft\Windows\Temporary Internet Files\Content.IE5\OLX84B1K\MP900423113[1].jpg"/>
          <p:cNvPicPr>
            <a:picLocks noChangeAspect="1" noChangeArrowheads="1"/>
          </p:cNvPicPr>
          <p:nvPr/>
        </p:nvPicPr>
        <p:blipFill>
          <a:blip r:embed="rId3"/>
          <a:srcRect r="47955"/>
          <a:stretch>
            <a:fillRect/>
          </a:stretch>
        </p:blipFill>
        <p:spPr bwMode="auto">
          <a:xfrm>
            <a:off x="228600" y="228600"/>
            <a:ext cx="27432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0420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thisblogisforwomen.com/wp-content/uploads/2012/02/no.gif?w=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57200"/>
            <a:ext cx="1447800" cy="1447800"/>
          </a:xfrm>
          <a:prstGeom prst="rect">
            <a:avLst/>
          </a:prstGeom>
          <a:noFill/>
        </p:spPr>
      </p:pic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57200" y="1722437"/>
            <a:ext cx="8382000" cy="4525963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The sole responsibility of school counselors</a:t>
            </a:r>
          </a:p>
          <a:p>
            <a:pPr>
              <a:defRPr/>
            </a:pPr>
            <a:r>
              <a:rPr lang="en-US" sz="2400" dirty="0" smtClean="0"/>
              <a:t>SSPs are only necessary for students who are not meeting age and/or grade level expectations</a:t>
            </a:r>
          </a:p>
          <a:p>
            <a:pPr>
              <a:defRPr/>
            </a:pPr>
            <a:r>
              <a:rPr lang="en-US" sz="2400" dirty="0" smtClean="0"/>
              <a:t>An electronic system</a:t>
            </a:r>
          </a:p>
          <a:p>
            <a:pPr>
              <a:defRPr/>
            </a:pPr>
            <a:r>
              <a:rPr lang="en-US" sz="2400" dirty="0" smtClean="0"/>
              <a:t>A plan to begin in grade 6 with a gradual role out</a:t>
            </a:r>
          </a:p>
          <a:p>
            <a:pPr>
              <a:defRPr/>
            </a:pPr>
            <a:r>
              <a:rPr lang="en-US" sz="2400" dirty="0" smtClean="0"/>
              <a:t>A plan that tracks students into a career path beginning in gr. 6</a:t>
            </a:r>
          </a:p>
          <a:p>
            <a:pPr>
              <a:defRPr/>
            </a:pPr>
            <a:r>
              <a:rPr lang="en-US" sz="2400" dirty="0" smtClean="0"/>
              <a:t>An inflexible career track</a:t>
            </a:r>
          </a:p>
          <a:p>
            <a:pPr>
              <a:defRPr/>
            </a:pPr>
            <a:r>
              <a:rPr lang="en-US" sz="2400" dirty="0" smtClean="0"/>
              <a:t>A plan that </a:t>
            </a:r>
            <a:r>
              <a:rPr lang="en-US" sz="2400" u="sng" dirty="0" smtClean="0"/>
              <a:t>requires</a:t>
            </a:r>
            <a:r>
              <a:rPr lang="en-US" sz="2400" dirty="0" smtClean="0"/>
              <a:t> an electronic system</a:t>
            </a:r>
          </a:p>
          <a:p>
            <a:pPr>
              <a:defRPr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the SSP is not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4200" y="6477000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US" sz="8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©Rinaldi, Ellington High School</a:t>
            </a:r>
            <a:endParaRPr lang="en-US" sz="8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8776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SSP</a:t>
            </a:r>
            <a:endParaRPr lang="en-US" sz="36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45303C6-1D97-43A6-A442-80E4290F66F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1250" t="17813" r="9000" b="5625"/>
          <a:stretch>
            <a:fillRect/>
          </a:stretch>
        </p:blipFill>
        <p:spPr bwMode="auto">
          <a:xfrm>
            <a:off x="685800" y="609600"/>
            <a:ext cx="7772400" cy="596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629400" y="63246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CT State Dept. of Education</a:t>
            </a:r>
            <a:endParaRPr lang="en-US" sz="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686800" cy="8382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Middle School SSP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772400" cy="4876800"/>
          </a:xfrm>
        </p:spPr>
        <p:txBody>
          <a:bodyPr>
            <a:normAutofit fontScale="25000" lnSpcReduction="20000"/>
          </a:bodyPr>
          <a:lstStyle/>
          <a:p>
            <a:pPr marL="457200" lvl="1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9600" b="1" dirty="0" smtClean="0">
                <a:latin typeface="Calibri" pitchFamily="34" charset="0"/>
              </a:rPr>
              <a:t>SSP Sample Components</a:t>
            </a:r>
            <a:r>
              <a:rPr lang="en-US" sz="7200" b="1" dirty="0" smtClean="0">
                <a:latin typeface="Calibri" pitchFamily="34" charset="0"/>
              </a:rPr>
              <a:t/>
            </a:r>
            <a:br>
              <a:rPr lang="en-US" sz="7200" b="1" dirty="0" smtClean="0">
                <a:latin typeface="Calibri" pitchFamily="34" charset="0"/>
              </a:rPr>
            </a:br>
            <a:endParaRPr lang="en-US" sz="6400" dirty="0" smtClean="0">
              <a:latin typeface="Calibri" pitchFamily="34" charset="0"/>
              <a:cs typeface="Calibri" pitchFamily="34" charset="0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400" dirty="0" smtClean="0">
                <a:latin typeface="Calibri" pitchFamily="34" charset="0"/>
                <a:cs typeface="Calibri" pitchFamily="34" charset="0"/>
              </a:rPr>
              <a:t>1.  </a:t>
            </a:r>
            <a:r>
              <a:rPr lang="en-US" sz="6400" b="1" dirty="0" smtClean="0">
                <a:latin typeface="Calibri" pitchFamily="34" charset="0"/>
                <a:cs typeface="Calibri" pitchFamily="34" charset="0"/>
              </a:rPr>
              <a:t>An ACADEMIC goal I have for 6th grade is:  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400" b="1" dirty="0" smtClean="0">
                <a:latin typeface="Calibri" pitchFamily="34" charset="0"/>
                <a:cs typeface="Calibri" pitchFamily="34" charset="0"/>
              </a:rPr>
              <a:t>2.  A PERSONAL or SOCIAL goal I have for 6th grade is:  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400" b="1" dirty="0" smtClean="0">
                <a:latin typeface="Calibri" pitchFamily="34" charset="0"/>
                <a:cs typeface="Calibri" pitchFamily="34" charset="0"/>
              </a:rPr>
              <a:t>3.  Five words that describe who I am today are:  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400" b="1" dirty="0" smtClean="0">
                <a:latin typeface="Calibri" pitchFamily="34" charset="0"/>
                <a:cs typeface="Calibri" pitchFamily="34" charset="0"/>
              </a:rPr>
              <a:t>4.  My strengths are:  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400" b="1" dirty="0" smtClean="0">
                <a:latin typeface="Calibri" pitchFamily="34" charset="0"/>
                <a:cs typeface="Calibri" pitchFamily="34" charset="0"/>
              </a:rPr>
              <a:t>5.  I need to improve:  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400" b="1" dirty="0" smtClean="0">
                <a:latin typeface="Calibri" pitchFamily="34" charset="0"/>
                <a:cs typeface="Calibri" pitchFamily="34" charset="0"/>
              </a:rPr>
              <a:t>6.  Which one most accurately describes my plans for after high school at this time?   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400" b="1" dirty="0" smtClean="0">
                <a:latin typeface="Calibri" pitchFamily="34" charset="0"/>
                <a:cs typeface="Calibri" pitchFamily="34" charset="0"/>
              </a:rPr>
              <a:t>            (Drop down menu choices: 4 yr. college, 2 yr. college, Military, Employment, Other)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400" b="1" dirty="0" smtClean="0">
                <a:latin typeface="Calibri" pitchFamily="34" charset="0"/>
                <a:cs typeface="Calibri" pitchFamily="34" charset="0"/>
              </a:rPr>
              <a:t>7.  My dream career is:  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400" b="1" dirty="0" smtClean="0">
                <a:latin typeface="Calibri" pitchFamily="34" charset="0"/>
                <a:cs typeface="Calibri" pitchFamily="34" charset="0"/>
              </a:rPr>
              <a:t>8.  When I'm not in school, I like to: (include hobbies, sports, clubs, etc.)  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400" b="1" dirty="0" smtClean="0">
                <a:latin typeface="Calibri" pitchFamily="34" charset="0"/>
                <a:cs typeface="Calibri" pitchFamily="34" charset="0"/>
              </a:rPr>
              <a:t>9.  My Awards, Honors, and Activities:  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400" b="1" dirty="0" smtClean="0">
                <a:latin typeface="Calibri" pitchFamily="34" charset="0"/>
                <a:cs typeface="Calibri" pitchFamily="34" charset="0"/>
              </a:rPr>
              <a:t>10.  If I could have just one wish granted, I would wish for... because...  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400" b="1" dirty="0" smtClean="0">
                <a:latin typeface="Calibri" pitchFamily="34" charset="0"/>
                <a:cs typeface="Calibri" pitchFamily="34" charset="0"/>
              </a:rPr>
              <a:t>11.  A person I admire is:  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400" b="1" dirty="0" smtClean="0">
                <a:latin typeface="Calibri" pitchFamily="34" charset="0"/>
                <a:cs typeface="Calibri" pitchFamily="34" charset="0"/>
              </a:rPr>
              <a:t>12.  If I could live any place in the world I would choose... because...  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6400" b="1" dirty="0" smtClean="0">
                <a:latin typeface="Calibri" pitchFamily="34" charset="0"/>
                <a:cs typeface="Calibri" pitchFamily="34" charset="0"/>
              </a:rPr>
              <a:t>13.  If I could do anything to "Be the change I wish to see in the world", I would:  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56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A66F721E-0354-40D6-BC04-28576F02E03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2" descr="http://www.crec.org/ssp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228600"/>
            <a:ext cx="1697182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7793038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Student Success Plan –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Grade 6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153400" cy="495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Guaranteed experiences that incorporate 21st Century Skills into the academic (A), personal/social (P/S), and career (C) domains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Grade 6 SSP Survey (Academic Questions)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Setting &amp; Updating S.M.A.R.T. Goals (Advisory)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Transition Planning for Middle School (Multiple Intelligence Survey)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Career Key Interest Inventory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Career Exploration &amp; “My Favorites” List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Grade 6 SSP Survey (Social &amp; Emotional Questions)</a:t>
            </a:r>
          </a:p>
          <a:p>
            <a:pPr marL="1147763" lvl="2" indent="-290513" eaLnBrk="1" hangingPunct="1">
              <a:buFont typeface="Wingdings" pitchFamily="2" charset="2"/>
              <a:buChar char="§"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Activity Resume (Advisory)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School Satisfaction Survey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900" dirty="0" smtClean="0"/>
          </a:p>
          <a:p>
            <a:pPr lvl="1" eaLnBrk="1" hangingPunct="1">
              <a:buFont typeface="Wingdings" pitchFamily="2" charset="2"/>
              <a:buNone/>
            </a:pPr>
            <a:endParaRPr lang="en-US" sz="2100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2100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2900" dirty="0" smtClean="0">
              <a:solidFill>
                <a:schemeClr val="tx2"/>
              </a:solidFill>
            </a:endParaRPr>
          </a:p>
          <a:p>
            <a:pPr eaLnBrk="1" hangingPunct="1"/>
            <a:endParaRPr lang="en-US" sz="4000" dirty="0" smtClean="0">
              <a:solidFill>
                <a:schemeClr val="tx2"/>
              </a:solidFill>
            </a:endParaRP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C98C33DC-C1C7-496E-9A48-4204A6E4B1AE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2" descr="http://www.crec.org/ssp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5873" y="457200"/>
            <a:ext cx="1584036" cy="1066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793038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Student Success Plan –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Grade 7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610600" cy="4343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Guaranteed experiences that incorporate 21st Century Skills into the academic (A), personal/social (P/S), and career (C) domains</a:t>
            </a:r>
          </a:p>
          <a:p>
            <a:pPr eaLnBrk="1" hangingPunct="1">
              <a:buFont typeface="Wingdings" pitchFamily="2" charset="2"/>
              <a:buNone/>
            </a:pPr>
            <a:endParaRPr lang="en-US" sz="1800" i="1" dirty="0" smtClean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Grade 7 SSP Survey (Academic Questions - Naviance)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Setting &amp; Updating S.M.A.R.T. Goals (Advisory)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My Personal Inventory (Naviance)Career Development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Continue Career Exploration &amp; “My Favorites” List (Naviance) Social, Emotional, &amp; Physical Development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Grade 7 SSP Survey (Social &amp; Emotional Questions - Naviance)</a:t>
            </a:r>
          </a:p>
          <a:p>
            <a:pPr marL="1147763" lvl="2" indent="-290513" eaLnBrk="1" hangingPunct="1">
              <a:buFont typeface="Wingdings" pitchFamily="2" charset="2"/>
              <a:buChar char="q"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Update Activity Resume (Advisory)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School Satisfaction Survey (Naviance)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900" dirty="0" smtClean="0"/>
          </a:p>
          <a:p>
            <a:pPr lvl="1" eaLnBrk="1" hangingPunct="1">
              <a:buFont typeface="Wingdings" pitchFamily="2" charset="2"/>
              <a:buNone/>
            </a:pPr>
            <a:endParaRPr lang="en-US" sz="2100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2100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2900" dirty="0" smtClean="0">
              <a:solidFill>
                <a:schemeClr val="tx2"/>
              </a:solidFill>
            </a:endParaRPr>
          </a:p>
          <a:p>
            <a:pPr eaLnBrk="1" hangingPunct="1"/>
            <a:endParaRPr lang="en-US" sz="4000" dirty="0" smtClean="0">
              <a:solidFill>
                <a:schemeClr val="tx2"/>
              </a:solidFill>
            </a:endParaRP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E18633E7-DE24-4127-8B27-6118535F4F3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2" descr="http://www.crec.org/ssp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5873" y="457200"/>
            <a:ext cx="1584036" cy="1066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2CE52-AC17-4C05-B4F5-4ECA837635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2400" y="95283"/>
          <a:ext cx="9017999" cy="6762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resentation" r:id="rId4" imgW="4570486" imgH="3427585" progId="PowerPoint.Show.12">
                  <p:embed/>
                </p:oleObj>
              </mc:Choice>
              <mc:Fallback>
                <p:oleObj name="Presentation" r:id="rId4" imgW="4570486" imgH="3427585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5283"/>
                        <a:ext cx="9017999" cy="6762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4419600"/>
            <a:ext cx="91440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“For the school year commencing July 1, 2012, and each school year thereafter, each local and</a:t>
            </a:r>
            <a:r>
              <a:rPr lang="en-US" u="sng" dirty="0" smtClean="0"/>
              <a:t> </a:t>
            </a:r>
            <a:r>
              <a:rPr lang="en-US" dirty="0" smtClean="0"/>
              <a:t>regional board of education shall create a student success plan for each student enrolled in a public school , beginning in grade six. Such student success plan shall include a student’s career and academic choices in grades six to twelve, inclusive.”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93038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Student Success Plan –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Grade 8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610600" cy="4724400"/>
          </a:xfrm>
        </p:spPr>
        <p:txBody>
          <a:bodyPr/>
          <a:lstStyle/>
          <a:p>
            <a:pPr lvl="1" eaLnBrk="1" hangingPunct="1">
              <a:buFont typeface="Wingdings 2" pitchFamily="18" charset="2"/>
              <a:buNone/>
            </a:pP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Guaranteed experiences that incorporate 21st Century Skills into the academic (A), personal/social (P/S), and career (C) domains</a:t>
            </a:r>
          </a:p>
          <a:p>
            <a:pPr lvl="1" eaLnBrk="1" hangingPunct="1"/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Grade 8 SSP Survey (Academic Questions)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Setting &amp; Updating S.M.A.R.T. Goals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Transition Planning for High School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Career Clusters Inventory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Career Exploration &amp; “My Favorites” List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Career Project – related to Career Day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Grade 8 SSP Survey (Social &amp; Emotional Questions)</a:t>
            </a:r>
          </a:p>
          <a:p>
            <a:pPr marL="1147763" lvl="2" indent="-290513" eaLnBrk="1" hangingPunct="1">
              <a:buFont typeface="Wingdings" pitchFamily="2" charset="2"/>
              <a:buChar char="§"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Update Activity Resume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School Satisfaction Survey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MS/HS Transition Survey</a:t>
            </a:r>
          </a:p>
          <a:p>
            <a:pPr lvl="1" eaLnBrk="1" hangingPunct="1">
              <a:buFont typeface="Wingdings" pitchFamily="2" charset="2"/>
              <a:buChar char="q"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2100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2100" dirty="0" smtClean="0">
              <a:solidFill>
                <a:schemeClr val="tx2"/>
              </a:solidFill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2900" dirty="0" smtClean="0">
              <a:solidFill>
                <a:schemeClr val="tx2"/>
              </a:solidFill>
            </a:endParaRPr>
          </a:p>
          <a:p>
            <a:pPr eaLnBrk="1" hangingPunct="1"/>
            <a:endParaRPr lang="en-US" sz="4000" dirty="0" smtClean="0">
              <a:solidFill>
                <a:schemeClr val="tx2"/>
              </a:solidFill>
            </a:endParaRP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D925ADBF-CED1-4A95-8EFE-0D686B6A0C4C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2" descr="http://www.crec.org/ssp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9018" y="457200"/>
            <a:ext cx="1470891" cy="990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93038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Student Success Plan –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Grade 9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610600" cy="4419600"/>
          </a:xfrm>
        </p:spPr>
        <p:txBody>
          <a:bodyPr>
            <a:normAutofit/>
          </a:bodyPr>
          <a:lstStyle/>
          <a:p>
            <a:pPr marL="640080" lvl="1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Guaranteed experiences that incorporate 21st Century Skills into the academic (A), personal/social (P/S), and career (C) domains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Freshman Orientation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Freshman Success – Transition to High School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Individual Planning Sessions</a:t>
            </a:r>
          </a:p>
          <a:p>
            <a:pPr marL="1050925" lvl="3" indent="-319088" eaLnBrk="1" hangingPunct="1">
              <a:spcBef>
                <a:spcPts val="700"/>
              </a:spcBef>
              <a:buSzPct val="60000"/>
              <a:buFont typeface="Wingdings" pitchFamily="2" charset="2"/>
              <a:buChar char="§"/>
              <a:defRPr/>
            </a:pPr>
            <a:r>
              <a:rPr lang="en-US" sz="1500" b="1" dirty="0" smtClean="0">
                <a:latin typeface="Calibri" pitchFamily="34" charset="0"/>
                <a:cs typeface="Calibri" pitchFamily="34" charset="0"/>
              </a:rPr>
              <a:t> 4-Year Academic Planning</a:t>
            </a:r>
          </a:p>
          <a:p>
            <a:pPr marL="1050925" lvl="3" indent="-319088" eaLnBrk="1" hangingPunct="1">
              <a:spcBef>
                <a:spcPts val="700"/>
              </a:spcBef>
              <a:buSzPct val="60000"/>
              <a:buFont typeface="Wingdings" pitchFamily="2" charset="2"/>
              <a:buChar char="§"/>
              <a:defRPr/>
            </a:pPr>
            <a:r>
              <a:rPr lang="en-US" sz="1500" b="1" dirty="0" smtClean="0">
                <a:latin typeface="Calibri" pitchFamily="34" charset="0"/>
                <a:cs typeface="Calibri" pitchFamily="34" charset="0"/>
              </a:rPr>
              <a:t>Personal Reflections</a:t>
            </a:r>
            <a:endParaRPr lang="en-US" sz="1800" b="1" dirty="0" smtClean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Classroom Curriculum-Goal Setting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Career Fair  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Individual Planning Sessions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Advisory – social and civic expectations	</a:t>
            </a:r>
          </a:p>
          <a:p>
            <a:pPr eaLnBrk="1" hangingPunct="1">
              <a:defRPr/>
            </a:pPr>
            <a:endParaRPr lang="en-US" sz="3200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en-US" sz="2000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900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100" dirty="0" smtClean="0">
              <a:solidFill>
                <a:schemeClr val="tx2"/>
              </a:solidFill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100" dirty="0" smtClean="0">
              <a:solidFill>
                <a:schemeClr val="tx2"/>
              </a:solidFill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900" dirty="0" smtClean="0">
              <a:solidFill>
                <a:schemeClr val="tx2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4000" dirty="0" smtClean="0">
              <a:solidFill>
                <a:schemeClr val="tx2"/>
              </a:solidFill>
            </a:endParaRP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837D5777-9786-43FE-839D-C33470EA3506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2" descr="http://www.crec.org/ssp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2727" y="457200"/>
            <a:ext cx="1697182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3038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Student Success Plan –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Grade 10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8610600" cy="5105400"/>
          </a:xfrm>
        </p:spPr>
        <p:txBody>
          <a:bodyPr>
            <a:normAutofit/>
          </a:bodyPr>
          <a:lstStyle/>
          <a:p>
            <a:pPr marL="747713" lvl="1" indent="-290513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Guaranteed experiences that incorporate 21st Century Skills into the academic (A), personal/social (P/S), and career (C) domains</a:t>
            </a:r>
          </a:p>
          <a:p>
            <a:pPr marL="747713" lvl="1" indent="-290513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747713" lvl="1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Individual Planning Sessions</a:t>
            </a:r>
          </a:p>
          <a:p>
            <a:pPr marL="1022350" lvl="2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Update 4-Year Academic Plan</a:t>
            </a:r>
          </a:p>
          <a:p>
            <a:pPr marL="1022350" lvl="2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Personal reflections guided by portfolio</a:t>
            </a:r>
          </a:p>
          <a:p>
            <a:pPr marL="747713" lvl="1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Career Exploration</a:t>
            </a:r>
          </a:p>
          <a:p>
            <a:pPr marL="1022350" lvl="2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Do What You Are (Personality 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nventory)</a:t>
            </a:r>
          </a:p>
          <a:p>
            <a:pPr marL="1022350" lvl="2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Career Interest Inventory </a:t>
            </a:r>
          </a:p>
          <a:p>
            <a:pPr marL="1022350" lvl="2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Career Project</a:t>
            </a:r>
          </a:p>
          <a:p>
            <a:pPr marL="1022350" lvl="2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Career Fair</a:t>
            </a:r>
          </a:p>
          <a:p>
            <a:pPr marL="747713" lvl="1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College Panel /Underclassmen Night</a:t>
            </a:r>
          </a:p>
          <a:p>
            <a:pPr marL="747713" lvl="1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Advisory - Civic &amp; Social 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E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xpectations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100" b="1" dirty="0" smtClean="0">
              <a:solidFill>
                <a:schemeClr val="tx2"/>
              </a:solidFill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100" dirty="0" smtClean="0">
              <a:solidFill>
                <a:schemeClr val="tx2"/>
              </a:solidFill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900" dirty="0" smtClean="0">
              <a:solidFill>
                <a:schemeClr val="tx2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4000" dirty="0" smtClean="0">
              <a:solidFill>
                <a:schemeClr val="tx2"/>
              </a:solidFill>
            </a:endParaRP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5F4E4BFF-AEF6-42C6-A90D-7A66C6259FF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2" descr="http://www.crec.org/ssp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9018" y="457200"/>
            <a:ext cx="1470891" cy="990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3" y="685800"/>
            <a:ext cx="7793037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Student Success Plan –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Grade 11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534400" cy="4800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i="1" dirty="0" smtClean="0">
                <a:latin typeface="Calibri" pitchFamily="34" charset="0"/>
                <a:cs typeface="Calibri" pitchFamily="34" charset="0"/>
              </a:rPr>
              <a:t>Guaranteed experiences that incorporate 21st Century Skills into the academic (A), personal/social (P/S), and career (C) domains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747713" lvl="1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Junior Post-Secondary workshop</a:t>
            </a:r>
          </a:p>
          <a:p>
            <a:pPr marL="747713" lvl="1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Individual Planning Sessions</a:t>
            </a:r>
          </a:p>
          <a:p>
            <a:pPr marL="1022350" lvl="2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Update 4-Year Academic Plan</a:t>
            </a:r>
          </a:p>
          <a:p>
            <a:pPr marL="1022350" lvl="2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Personal reflections guided by portfolio</a:t>
            </a:r>
          </a:p>
          <a:p>
            <a:pPr marL="1022350" lvl="2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Post-secondary planning</a:t>
            </a:r>
          </a:p>
          <a:p>
            <a:pPr marL="747713" lvl="1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Resume Building</a:t>
            </a:r>
          </a:p>
          <a:p>
            <a:pPr marL="747713" lvl="1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Junior Ambassador Program</a:t>
            </a:r>
          </a:p>
          <a:p>
            <a:pPr marL="747713" lvl="1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College Fair</a:t>
            </a:r>
          </a:p>
          <a:p>
            <a:pPr marL="747713" lvl="1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College Panel /Underclassmen Night</a:t>
            </a:r>
          </a:p>
          <a:p>
            <a:pPr marL="747713" lvl="1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Financial Aid Night</a:t>
            </a:r>
          </a:p>
          <a:p>
            <a:pPr marL="747713" lvl="1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Advisory - Civic &amp; Social Expectations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100" dirty="0" smtClean="0">
              <a:solidFill>
                <a:schemeClr val="tx2"/>
              </a:solidFill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900" dirty="0" smtClean="0">
              <a:solidFill>
                <a:schemeClr val="tx2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4000" dirty="0" smtClean="0">
              <a:solidFill>
                <a:schemeClr val="tx2"/>
              </a:solidFill>
            </a:endParaRP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B3390B11-9E2A-4D7B-BC48-ACB53B7E7994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2" descr="http://www.crec.org/ssp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9018" y="457200"/>
            <a:ext cx="1470891" cy="990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93038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Student Success Plan –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Grade 12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00200"/>
            <a:ext cx="8915400" cy="5257800"/>
          </a:xfrm>
        </p:spPr>
        <p:txBody>
          <a:bodyPr>
            <a:noAutofit/>
          </a:bodyPr>
          <a:lstStyle/>
          <a:p>
            <a:pPr marL="747713" lvl="1" indent="-290513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700" i="1" dirty="0" smtClean="0">
                <a:latin typeface="Calibri" pitchFamily="34" charset="0"/>
                <a:cs typeface="Calibri" pitchFamily="34" charset="0"/>
              </a:rPr>
              <a:t>Guaranteed experiences that incorporate 21st Century Skills into the academic (A), personal/social (P/S), and career (C) domains</a:t>
            </a:r>
            <a:endParaRPr lang="en-US" sz="1700" dirty="0" smtClean="0">
              <a:latin typeface="Calibri" pitchFamily="34" charset="0"/>
              <a:cs typeface="Calibri" pitchFamily="34" charset="0"/>
            </a:endParaRPr>
          </a:p>
          <a:p>
            <a:pPr marL="747713" lvl="1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700" b="1" dirty="0" smtClean="0">
                <a:latin typeface="Calibri" pitchFamily="34" charset="0"/>
                <a:cs typeface="Calibri" pitchFamily="34" charset="0"/>
              </a:rPr>
              <a:t>Senior Seminar –the college and post-secondary process</a:t>
            </a:r>
          </a:p>
          <a:p>
            <a:pPr marL="1022350" lvl="2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700" b="1" dirty="0" smtClean="0">
                <a:latin typeface="Calibri" pitchFamily="34" charset="0"/>
                <a:cs typeface="Calibri" pitchFamily="34" charset="0"/>
              </a:rPr>
              <a:t>Update Resume</a:t>
            </a:r>
          </a:p>
          <a:p>
            <a:pPr marL="1022350" lvl="2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700" b="1" dirty="0" smtClean="0">
                <a:latin typeface="Calibri" pitchFamily="34" charset="0"/>
                <a:cs typeface="Calibri" pitchFamily="34" charset="0"/>
              </a:rPr>
              <a:t>The College Essay</a:t>
            </a:r>
          </a:p>
          <a:p>
            <a:pPr marL="747713" lvl="1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700" b="1" dirty="0" smtClean="0">
                <a:latin typeface="Calibri" pitchFamily="34" charset="0"/>
                <a:cs typeface="Calibri" pitchFamily="34" charset="0"/>
              </a:rPr>
              <a:t>Individual Planning Sessions</a:t>
            </a:r>
          </a:p>
          <a:p>
            <a:pPr marL="1022350" lvl="2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700" b="1" dirty="0" smtClean="0">
                <a:latin typeface="Calibri" pitchFamily="34" charset="0"/>
                <a:cs typeface="Calibri" pitchFamily="34" charset="0"/>
              </a:rPr>
              <a:t>Update 4-Year Academic Plan</a:t>
            </a:r>
          </a:p>
          <a:p>
            <a:pPr marL="1022350" lvl="2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700" b="1" dirty="0" smtClean="0">
                <a:latin typeface="Calibri" pitchFamily="34" charset="0"/>
                <a:cs typeface="Calibri" pitchFamily="34" charset="0"/>
              </a:rPr>
              <a:t>Personal reflections guided by portfolio</a:t>
            </a:r>
          </a:p>
          <a:p>
            <a:pPr marL="1022350" lvl="2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700" b="1" dirty="0" smtClean="0">
                <a:latin typeface="Calibri" pitchFamily="34" charset="0"/>
                <a:cs typeface="Calibri" pitchFamily="34" charset="0"/>
              </a:rPr>
              <a:t>Post-secondary planning</a:t>
            </a:r>
          </a:p>
          <a:p>
            <a:pPr marL="1022350" lvl="2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700" b="1" dirty="0" smtClean="0">
                <a:latin typeface="Calibri" pitchFamily="34" charset="0"/>
                <a:cs typeface="Calibri" pitchFamily="34" charset="0"/>
              </a:rPr>
              <a:t>Learner Expectation #5 </a:t>
            </a:r>
          </a:p>
          <a:p>
            <a:pPr marL="747713" lvl="1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700" b="1" dirty="0" smtClean="0">
                <a:latin typeface="Calibri" pitchFamily="34" charset="0"/>
                <a:cs typeface="Calibri" pitchFamily="34" charset="0"/>
              </a:rPr>
              <a:t>Setting &amp; Updating Career Goals</a:t>
            </a:r>
          </a:p>
          <a:p>
            <a:pPr marL="747713" lvl="1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700" b="1" dirty="0" smtClean="0">
                <a:latin typeface="Calibri" pitchFamily="34" charset="0"/>
                <a:cs typeface="Calibri" pitchFamily="34" charset="0"/>
              </a:rPr>
              <a:t>Post-Secondary Planning</a:t>
            </a:r>
          </a:p>
          <a:p>
            <a:pPr marL="1022350" lvl="2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700" b="1" dirty="0" smtClean="0">
                <a:latin typeface="Calibri" pitchFamily="34" charset="0"/>
                <a:cs typeface="Calibri" pitchFamily="34" charset="0"/>
              </a:rPr>
              <a:t>Decision Days</a:t>
            </a:r>
          </a:p>
          <a:p>
            <a:pPr marL="1022350" lvl="2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700" b="1" dirty="0" smtClean="0">
                <a:latin typeface="Calibri" pitchFamily="34" charset="0"/>
                <a:cs typeface="Calibri" pitchFamily="34" charset="0"/>
              </a:rPr>
              <a:t>College Representative Visits</a:t>
            </a:r>
          </a:p>
          <a:p>
            <a:pPr marL="747713" lvl="1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700" b="1" dirty="0" smtClean="0">
                <a:latin typeface="Calibri" pitchFamily="34" charset="0"/>
                <a:cs typeface="Calibri" pitchFamily="34" charset="0"/>
              </a:rPr>
              <a:t>Advisory -  Civic &amp; Social Expectations (Survey)</a:t>
            </a:r>
          </a:p>
          <a:p>
            <a:pPr marL="747713" lvl="1" indent="-290513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700" b="1" dirty="0" smtClean="0">
                <a:latin typeface="Calibri" pitchFamily="34" charset="0"/>
                <a:cs typeface="Calibri" pitchFamily="34" charset="0"/>
              </a:rPr>
              <a:t>Senior Post-Graduate Survey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18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933146C1-4DDF-40EF-BA42-6D995A78A100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5" name="Picture 2" descr="http://www.crec.org/ssp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57200"/>
            <a:ext cx="1500909" cy="10108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2CE52-AC17-4C05-B4F5-4ECA837635B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638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15938" r="15000" b="10313"/>
          <a:stretch>
            <a:fillRect/>
          </a:stretch>
        </p:blipFill>
        <p:spPr bwMode="auto">
          <a:xfrm>
            <a:off x="127886" y="2285999"/>
            <a:ext cx="4063114" cy="282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76400" y="1524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Electronic SSP’s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6002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hlinkClick r:id="rId2"/>
              </a:rPr>
              <a:t>NHS uses Naviance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1295400"/>
            <a:ext cx="4495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Components of SSP within Naviance</a:t>
            </a:r>
          </a:p>
          <a:p>
            <a:endParaRPr lang="en-US" sz="1400" dirty="0" smtClean="0"/>
          </a:p>
          <a:p>
            <a:r>
              <a:rPr lang="en-US" sz="1400" dirty="0" smtClean="0"/>
              <a:t>Survey Section</a:t>
            </a:r>
          </a:p>
          <a:p>
            <a:endParaRPr lang="en-US" sz="1400" dirty="0" smtClean="0"/>
          </a:p>
          <a:p>
            <a:r>
              <a:rPr lang="en-US" sz="1400" dirty="0" smtClean="0"/>
              <a:t>SSP’s middle school</a:t>
            </a:r>
          </a:p>
          <a:p>
            <a:endParaRPr lang="en-US" sz="1400" dirty="0" smtClean="0"/>
          </a:p>
          <a:p>
            <a:r>
              <a:rPr lang="en-US" sz="1400" dirty="0" smtClean="0"/>
              <a:t>Personalized Education Plan - Grade 9</a:t>
            </a:r>
          </a:p>
          <a:p>
            <a:endParaRPr lang="en-US" sz="1400" dirty="0" smtClean="0"/>
          </a:p>
          <a:p>
            <a:r>
              <a:rPr lang="en-US" sz="1400" dirty="0" smtClean="0"/>
              <a:t>Game Plan Survey</a:t>
            </a:r>
          </a:p>
          <a:p>
            <a:endParaRPr lang="en-US" sz="1400" dirty="0" smtClean="0"/>
          </a:p>
          <a:p>
            <a:r>
              <a:rPr lang="en-US" sz="1400" dirty="0" smtClean="0"/>
              <a:t>Do What You Are (personality profiler)</a:t>
            </a:r>
          </a:p>
          <a:p>
            <a:endParaRPr lang="en-US" sz="1400" dirty="0" smtClean="0"/>
          </a:p>
          <a:p>
            <a:r>
              <a:rPr lang="en-US" sz="1400" dirty="0" smtClean="0"/>
              <a:t>Career Interest Profiler</a:t>
            </a:r>
          </a:p>
          <a:p>
            <a:endParaRPr lang="en-US" sz="1400" dirty="0" smtClean="0"/>
          </a:p>
          <a:p>
            <a:r>
              <a:rPr lang="en-US" sz="1400" dirty="0" smtClean="0"/>
              <a:t>Sophomore Career Project</a:t>
            </a:r>
          </a:p>
          <a:p>
            <a:endParaRPr lang="en-US" sz="1400" dirty="0" smtClean="0"/>
          </a:p>
          <a:p>
            <a:r>
              <a:rPr lang="en-US" sz="1400" dirty="0" smtClean="0"/>
              <a:t>Success Planner</a:t>
            </a:r>
          </a:p>
          <a:p>
            <a:endParaRPr lang="en-US" sz="1400" dirty="0" smtClean="0"/>
          </a:p>
          <a:p>
            <a:r>
              <a:rPr lang="en-US" sz="1400" dirty="0" smtClean="0"/>
              <a:t>Post-Secondary Searches</a:t>
            </a:r>
          </a:p>
          <a:p>
            <a:endParaRPr lang="en-US" sz="1400" dirty="0" smtClean="0"/>
          </a:p>
          <a:p>
            <a:r>
              <a:rPr lang="en-US" sz="1400" dirty="0" smtClean="0"/>
              <a:t>Graduation Survey (documentation of finalized post-secondary plans)</a:t>
            </a:r>
          </a:p>
          <a:p>
            <a:endParaRPr lang="en-US" sz="1400" dirty="0" smtClean="0"/>
          </a:p>
          <a:p>
            <a:r>
              <a:rPr lang="en-US" sz="1400" dirty="0" smtClean="0"/>
              <a:t>Journal – Student Success  Plan Portfolio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</p:spTree>
  </p:cSld>
  <p:clrMapOvr>
    <a:masterClrMapping/>
  </p:clrMapOvr>
  <p:transition spd="med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Calibri" pitchFamily="34" charset="0"/>
              </a:rPr>
              <a:t>Where to get 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>
                <a:latin typeface="Calibri" pitchFamily="34" charset="0"/>
              </a:rPr>
              <a:t>CT State Department of Education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000" dirty="0" smtClean="0">
                <a:latin typeface="Calibri" pitchFamily="34" charset="0"/>
              </a:rPr>
              <a:t>Secondary School Reform Link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1400" dirty="0" smtClean="0">
              <a:latin typeface="Calibri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>
                <a:latin typeface="Calibri" pitchFamily="34" charset="0"/>
              </a:rPr>
              <a:t>SDE Contact Persons: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900" dirty="0" smtClean="0">
                <a:latin typeface="Calibri" pitchFamily="34" charset="0"/>
              </a:rPr>
              <a:t>June Sanford, Jocelyn Mackey, Judi Andrews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en-US" sz="1400" dirty="0" smtClean="0">
              <a:latin typeface="Calibri" pitchFamily="34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>
                <a:latin typeface="Calibri" pitchFamily="34" charset="0"/>
              </a:rPr>
              <a:t>Region 14 School District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000" dirty="0" smtClean="0">
                <a:latin typeface="Calibri" pitchFamily="34" charset="0"/>
              </a:rPr>
              <a:t>Pamela Sordi, NHS Dept. Chair of School Counseling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sz="1600" dirty="0" smtClean="0">
                <a:latin typeface="Calibri" pitchFamily="34" charset="0"/>
                <a:hlinkClick r:id="rId2"/>
              </a:rPr>
              <a:t>psordi@ctreg14.org</a:t>
            </a:r>
            <a:endParaRPr lang="en-US" sz="1600" dirty="0" smtClean="0">
              <a:latin typeface="Calibri" pitchFamily="34" charset="0"/>
            </a:endParaRP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sz="1600" dirty="0" smtClean="0">
                <a:latin typeface="Calibri" pitchFamily="34" charset="0"/>
              </a:rPr>
              <a:t>203.263.0253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dirty="0" smtClean="0">
              <a:latin typeface="Calibri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22E78034-21F3-4075-A01D-C901AA32E345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_hands_together_as_a_symbol_of_teamwork_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2400" y="1371600"/>
            <a:ext cx="4895704" cy="46482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304800"/>
            <a:ext cx="3657600" cy="6019800"/>
          </a:xfrm>
        </p:spPr>
        <p:txBody>
          <a:bodyPr/>
          <a:lstStyle/>
          <a:p>
            <a:r>
              <a:rPr lang="en-US" sz="3600" b="1" dirty="0" smtClean="0"/>
              <a:t>What is a Student Success Plan?</a:t>
            </a:r>
          </a:p>
          <a:p>
            <a:endParaRPr lang="en-US" sz="3600" b="1" dirty="0"/>
          </a:p>
          <a:p>
            <a:r>
              <a:rPr lang="en-US" sz="3600" b="1" dirty="0" smtClean="0"/>
              <a:t>Purpose</a:t>
            </a:r>
          </a:p>
          <a:p>
            <a:endParaRPr lang="en-US" sz="3600" b="1" dirty="0"/>
          </a:p>
          <a:p>
            <a:r>
              <a:rPr lang="en-US" sz="3600" b="1" dirty="0" smtClean="0"/>
              <a:t>Components</a:t>
            </a:r>
          </a:p>
          <a:p>
            <a:endParaRPr lang="en-US" sz="3600" b="1" dirty="0"/>
          </a:p>
          <a:p>
            <a:r>
              <a:rPr lang="en-US" sz="3600" b="1" dirty="0" smtClean="0"/>
              <a:t>Development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303C6-1D97-43A6-A442-80E4290F66F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304800"/>
            <a:ext cx="5486400" cy="1219200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en-US" sz="6600" b="1" dirty="0">
                <a:solidFill>
                  <a:srgbClr val="17375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</a:rPr>
              <a:t>The </a:t>
            </a:r>
            <a:r>
              <a:rPr lang="en-US" sz="6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</a:rPr>
              <a:t>Mission</a:t>
            </a:r>
            <a:endParaRPr lang="en-US" sz="6600" b="1" dirty="0">
              <a:solidFill>
                <a:srgbClr val="17375E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981200"/>
            <a:ext cx="5410200" cy="4038600"/>
          </a:xfrm>
        </p:spPr>
        <p:txBody>
          <a:bodyPr>
            <a:noAutofit/>
          </a:bodyPr>
          <a:lstStyle/>
          <a:p>
            <a:pPr marL="82550" indent="0" algn="r" defTabSz="488950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 2" charset="0"/>
              <a:buNone/>
              <a:defRPr/>
            </a:pPr>
            <a:r>
              <a:rPr lang="en-US" sz="3600" b="1" dirty="0">
                <a:solidFill>
                  <a:srgbClr val="4A452A"/>
                </a:solidFill>
                <a:latin typeface="Candara" charset="0"/>
                <a:cs typeface="Arial" charset="0"/>
              </a:rPr>
              <a:t>To prepare </a:t>
            </a:r>
            <a:endParaRPr lang="en-US" sz="3600" b="1" dirty="0" smtClean="0">
              <a:solidFill>
                <a:srgbClr val="4A452A"/>
              </a:solidFill>
              <a:latin typeface="Candara" charset="0"/>
              <a:cs typeface="Arial" charset="0"/>
            </a:endParaRPr>
          </a:p>
          <a:p>
            <a:pPr marL="82550" indent="0" algn="r" defTabSz="488950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 2" charset="0"/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  <a:t>EVERY</a:t>
            </a:r>
            <a:r>
              <a:rPr lang="en-US" sz="3600" b="1" dirty="0" smtClean="0">
                <a:solidFill>
                  <a:srgbClr val="953735"/>
                </a:solidFill>
                <a:latin typeface="Candara" charset="0"/>
                <a:cs typeface="Arial" charset="0"/>
              </a:rPr>
              <a:t> </a:t>
            </a:r>
            <a:r>
              <a:rPr lang="en-US" sz="3600" b="1" dirty="0">
                <a:solidFill>
                  <a:srgbClr val="4A452A"/>
                </a:solidFill>
                <a:latin typeface="Candara" charset="0"/>
                <a:cs typeface="Arial" charset="0"/>
              </a:rPr>
              <a:t>student</a:t>
            </a:r>
            <a:r>
              <a:rPr lang="en-US" sz="3600" b="1" dirty="0">
                <a:solidFill>
                  <a:srgbClr val="262626"/>
                </a:solidFill>
                <a:latin typeface="Candara" charset="0"/>
                <a:cs typeface="Arial" charset="0"/>
              </a:rPr>
              <a:t> </a:t>
            </a:r>
          </a:p>
          <a:p>
            <a:pPr marL="82550" indent="0" algn="r" defTabSz="488950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 2" charset="0"/>
              <a:buNone/>
              <a:defRPr/>
            </a:pPr>
            <a:r>
              <a:rPr lang="en-US" sz="3600" b="1" dirty="0">
                <a:solidFill>
                  <a:srgbClr val="262626"/>
                </a:solidFill>
                <a:latin typeface="Candara" charset="0"/>
                <a:cs typeface="Arial" charset="0"/>
              </a:rPr>
              <a:t>for</a:t>
            </a:r>
            <a:r>
              <a:rPr lang="en-US" sz="3600" b="1" dirty="0">
                <a:solidFill>
                  <a:srgbClr val="4F6228"/>
                </a:solidFill>
                <a:latin typeface="Candara" charset="0"/>
                <a:cs typeface="Arial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  <a:t>learning,</a:t>
            </a:r>
            <a:r>
              <a:rPr lang="en-US" sz="3600" b="1" dirty="0">
                <a:solidFill>
                  <a:srgbClr val="C00000"/>
                </a:solidFill>
                <a:latin typeface="Candara" charset="0"/>
                <a:cs typeface="Arial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  <a:t>life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  <a:t>,</a:t>
            </a:r>
          </a:p>
          <a:p>
            <a:pPr marL="82550" indent="0" algn="r" defTabSz="488950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 2" charset="0"/>
              <a:buNone/>
              <a:defRPr/>
            </a:pPr>
            <a:r>
              <a:rPr lang="en-US" sz="3600" b="1" dirty="0">
                <a:solidFill>
                  <a:srgbClr val="4A452A"/>
                </a:solidFill>
                <a:latin typeface="Candara" charset="0"/>
                <a:cs typeface="Arial" charset="0"/>
              </a:rPr>
              <a:t>and</a:t>
            </a:r>
            <a:r>
              <a:rPr lang="en-US" sz="3600" b="1" dirty="0">
                <a:solidFill>
                  <a:srgbClr val="4F6228"/>
                </a:solidFill>
                <a:latin typeface="Candara" charset="0"/>
                <a:cs typeface="Arial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cs typeface="Arial" charset="0"/>
              </a:rPr>
              <a:t>work</a:t>
            </a:r>
          </a:p>
          <a:p>
            <a:pPr marL="82550" indent="0" algn="r" defTabSz="488950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 2" charset="0"/>
              <a:buNone/>
              <a:defRPr/>
            </a:pPr>
            <a:r>
              <a:rPr lang="en-US" sz="3600" b="1" dirty="0">
                <a:solidFill>
                  <a:srgbClr val="4A452A"/>
                </a:solidFill>
                <a:latin typeface="Candara" charset="0"/>
                <a:cs typeface="Arial" charset="0"/>
              </a:rPr>
              <a:t>in the 21</a:t>
            </a:r>
            <a:r>
              <a:rPr lang="en-US" sz="3600" b="1" baseline="30000" dirty="0">
                <a:solidFill>
                  <a:srgbClr val="4A452A"/>
                </a:solidFill>
                <a:latin typeface="Candara" charset="0"/>
                <a:cs typeface="Arial" charset="0"/>
              </a:rPr>
              <a:t>st</a:t>
            </a:r>
            <a:r>
              <a:rPr lang="en-US" sz="3600" b="1" dirty="0">
                <a:solidFill>
                  <a:srgbClr val="4A452A"/>
                </a:solidFill>
                <a:latin typeface="Candara" charset="0"/>
                <a:cs typeface="Arial" charset="0"/>
              </a:rPr>
              <a:t> century.</a:t>
            </a:r>
          </a:p>
          <a:p>
            <a:pPr marL="82550" indent="0" defTabSz="488950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 2" charset="0"/>
              <a:buNone/>
              <a:defRPr/>
            </a:pPr>
            <a:endParaRPr lang="en-US" sz="1400" b="1" dirty="0">
              <a:solidFill>
                <a:srgbClr val="262626"/>
              </a:solidFill>
              <a:latin typeface="Candara" charset="0"/>
              <a:cs typeface="Arial" charset="0"/>
            </a:endParaRPr>
          </a:p>
        </p:txBody>
      </p:sp>
      <p:pic>
        <p:nvPicPr>
          <p:cNvPr id="58371" name="Picture 9" descr="http://4.bp.blogspot.com/-sMCYAWGSp2I/TgKweQE8kMI/AAAAAAAAAkw/gYsYvCP0u3w/s1600/goal-sm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7858125" y="6248400"/>
            <a:ext cx="1285875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800" b="1" dirty="0">
                <a:solidFill>
                  <a:srgbClr val="1E1C11"/>
                </a:solidFill>
                <a:cs typeface="Arial" charset="0"/>
              </a:rPr>
              <a:t>© Corwin Press </a:t>
            </a:r>
            <a:r>
              <a:rPr lang="en-US" sz="800" b="1" dirty="0" smtClean="0">
                <a:solidFill>
                  <a:srgbClr val="1E1C11"/>
                </a:solidFill>
                <a:cs typeface="Arial" charset="0"/>
              </a:rPr>
              <a:t>– 2011</a:t>
            </a:r>
          </a:p>
          <a:p>
            <a:pPr algn="l" eaLnBrk="1" hangingPunct="1"/>
            <a:r>
              <a:rPr lang="en-US" sz="800" dirty="0" smtClean="0">
                <a:solidFill>
                  <a:prstClr val="black"/>
                </a:solidFill>
                <a:latin typeface="Candara" pitchFamily="34" charset="0"/>
              </a:rPr>
              <a:t>© JPC Sr.	</a:t>
            </a:r>
            <a:endParaRPr lang="en-US" sz="600" b="1" dirty="0">
              <a:solidFill>
                <a:srgbClr val="1E1C1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160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/>
          <p:cNvSpPr>
            <a:spLocks noGrp="1" noChangeArrowheads="1"/>
          </p:cNvSpPr>
          <p:nvPr>
            <p:ph type="title"/>
          </p:nvPr>
        </p:nvSpPr>
        <p:spPr>
          <a:xfrm>
            <a:off x="436563" y="457200"/>
            <a:ext cx="7793037" cy="762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Calibri" pitchFamily="34" charset="0"/>
              </a:rPr>
              <a:t>Objectives for Student Success Plans</a:t>
            </a:r>
          </a:p>
        </p:txBody>
      </p:sp>
      <p:sp>
        <p:nvSpPr>
          <p:cNvPr id="10244" name="Rectangle 14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802688" cy="4611688"/>
          </a:xfrm>
        </p:spPr>
        <p:txBody>
          <a:bodyPr/>
          <a:lstStyle/>
          <a:p>
            <a:pPr marL="457200" lvl="1" indent="0" eaLnBrk="1" hangingPunct="1">
              <a:buFont typeface="Wingdings" pitchFamily="2" charset="2"/>
              <a:buNone/>
            </a:pPr>
            <a:endParaRPr lang="en-US" sz="1600" dirty="0" smtClean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i="1" u="sng" dirty="0" smtClean="0">
                <a:latin typeface="Calibri" pitchFamily="34" charset="0"/>
                <a:cs typeface="Calibri" pitchFamily="34" charset="0"/>
              </a:rPr>
              <a:t>Prepares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students for:</a:t>
            </a:r>
          </a:p>
          <a:p>
            <a:pPr eaLnBrk="1" hangingPunct="1">
              <a:buFontTx/>
              <a:buNone/>
            </a:pP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□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postsecondary education, life, and careers</a:t>
            </a:r>
          </a:p>
          <a:p>
            <a:pPr eaLnBrk="1" hangingPunct="1">
              <a:buFontTx/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□ competition in a dynamic global economy</a:t>
            </a:r>
          </a:p>
          <a:p>
            <a:pPr eaLnBrk="1" hangingPunct="1">
              <a:buFontTx/>
              <a:buChar char="-"/>
            </a:pPr>
            <a:endParaRPr lang="en-US" sz="2400" i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i="1" u="sng" dirty="0" smtClean="0">
                <a:latin typeface="Calibri" pitchFamily="34" charset="0"/>
                <a:cs typeface="Calibri" pitchFamily="34" charset="0"/>
              </a:rPr>
              <a:t>Provides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students:</a:t>
            </a:r>
          </a:p>
          <a:p>
            <a:pPr eaLnBrk="1" hangingPunct="1">
              <a:buFontTx/>
              <a:buNone/>
            </a:pP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□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opportunity to design their own future with the support of critical adults and innovative school policies</a:t>
            </a:r>
          </a:p>
          <a:p>
            <a:pPr eaLnBrk="1" hangingPunct="1">
              <a:buFontTx/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□ opportunity to know and understand self in a positive learning environment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endParaRPr lang="en-US" sz="2400" dirty="0" smtClean="0"/>
          </a:p>
        </p:txBody>
      </p:sp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9AF6B150-2CED-4A8D-A4E2-FA335CCD9439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3260725" y="1981200"/>
            <a:ext cx="5197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0"/>
          </a:p>
        </p:txBody>
      </p:sp>
      <p:pic>
        <p:nvPicPr>
          <p:cNvPr id="6" name="Picture 5" descr="global socie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676400"/>
            <a:ext cx="2924333" cy="20574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6954838" cy="533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Calibri" pitchFamily="34" charset="0"/>
              </a:rPr>
              <a:t>Components of Student Success Plans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BA980895-E7B7-49E7-9EC6-36E47B2E5AF2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304800" y="1676400"/>
            <a:ext cx="2209800" cy="365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ctr" eaLnBrk="1" hangingPunct="1">
              <a:lnSpc>
                <a:spcPct val="150000"/>
              </a:lnSpc>
            </a:pPr>
            <a:r>
              <a:rPr lang="en-US" sz="1400" u="sng" dirty="0">
                <a:latin typeface="Arial" pitchFamily="34" charset="0"/>
                <a:cs typeface="Arial" pitchFamily="34" charset="0"/>
              </a:rPr>
              <a:t>21</a:t>
            </a:r>
            <a:r>
              <a:rPr lang="en-US" sz="1400" u="sng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US" sz="1400" u="sng" dirty="0">
                <a:latin typeface="Arial" pitchFamily="34" charset="0"/>
                <a:cs typeface="Arial" pitchFamily="34" charset="0"/>
              </a:rPr>
              <a:t> Century Skills</a:t>
            </a:r>
          </a:p>
          <a:p>
            <a:pPr marL="114300" indent="-114300" algn="ctr" eaLnBrk="1" hangingPunct="1"/>
            <a:endParaRPr lang="en-US" sz="1200" u="sng" dirty="0">
              <a:latin typeface="Times New Roman" pitchFamily="18" charset="0"/>
            </a:endParaRPr>
          </a:p>
          <a:p>
            <a:pPr marL="114300" indent="-114300" eaLnBrk="1" hangingPunct="1">
              <a:buFontTx/>
              <a:buChar char="•"/>
            </a:pPr>
            <a:r>
              <a:rPr lang="en-US" sz="1600" b="0" dirty="0">
                <a:latin typeface="Arial" pitchFamily="34" charset="0"/>
                <a:cs typeface="Arial" pitchFamily="34" charset="0"/>
              </a:rPr>
              <a:t>Critical Thinking  </a:t>
            </a:r>
          </a:p>
          <a:p>
            <a:pPr marL="114300" indent="-114300" eaLnBrk="1" hangingPunct="1">
              <a:buFontTx/>
              <a:buChar char="•"/>
            </a:pPr>
            <a:r>
              <a:rPr lang="en-US" sz="1600" b="0" dirty="0">
                <a:latin typeface="Arial" pitchFamily="34" charset="0"/>
                <a:cs typeface="Arial" pitchFamily="34" charset="0"/>
              </a:rPr>
              <a:t>Problem Solving</a:t>
            </a:r>
          </a:p>
          <a:p>
            <a:pPr marL="114300" indent="-114300" eaLnBrk="1" hangingPunct="1">
              <a:buFontTx/>
              <a:buChar char="•"/>
            </a:pPr>
            <a:r>
              <a:rPr lang="en-US" sz="1600" b="0" dirty="0">
                <a:latin typeface="Arial" pitchFamily="34" charset="0"/>
                <a:cs typeface="Arial" pitchFamily="34" charset="0"/>
              </a:rPr>
              <a:t>Innovation</a:t>
            </a:r>
          </a:p>
          <a:p>
            <a:pPr marL="114300" indent="-114300" eaLnBrk="1" hangingPunct="1">
              <a:buFontTx/>
              <a:buChar char="•"/>
            </a:pPr>
            <a:r>
              <a:rPr lang="en-US" sz="1600" b="0" dirty="0">
                <a:latin typeface="Arial" pitchFamily="34" charset="0"/>
                <a:cs typeface="Arial" pitchFamily="34" charset="0"/>
              </a:rPr>
              <a:t>Creativity</a:t>
            </a:r>
          </a:p>
          <a:p>
            <a:pPr marL="114300" indent="-114300" eaLnBrk="1" hangingPunct="1">
              <a:buFontTx/>
              <a:buChar char="•"/>
            </a:pPr>
            <a:r>
              <a:rPr lang="en-US" sz="1600" b="0" dirty="0">
                <a:latin typeface="Arial" pitchFamily="34" charset="0"/>
                <a:cs typeface="Arial" pitchFamily="34" charset="0"/>
              </a:rPr>
              <a:t>Self-Direction</a:t>
            </a:r>
          </a:p>
          <a:p>
            <a:pPr marL="114300" indent="-114300" eaLnBrk="1" hangingPunct="1">
              <a:buFontTx/>
              <a:buChar char="•"/>
            </a:pPr>
            <a:r>
              <a:rPr lang="en-US" sz="1600" b="0" dirty="0">
                <a:latin typeface="Arial" pitchFamily="34" charset="0"/>
                <a:cs typeface="Arial" pitchFamily="34" charset="0"/>
              </a:rPr>
              <a:t>Work Ethic</a:t>
            </a:r>
          </a:p>
          <a:p>
            <a:pPr marL="114300" indent="-114300" eaLnBrk="1" hangingPunct="1">
              <a:buFontTx/>
              <a:buChar char="•"/>
            </a:pPr>
            <a:r>
              <a:rPr lang="en-US" sz="1600" b="0" dirty="0">
                <a:latin typeface="Arial" pitchFamily="34" charset="0"/>
                <a:cs typeface="Arial" pitchFamily="34" charset="0"/>
              </a:rPr>
              <a:t>Collaboration</a:t>
            </a:r>
          </a:p>
          <a:p>
            <a:pPr marL="114300" indent="-114300" eaLnBrk="1" hangingPunct="1">
              <a:buFontTx/>
              <a:buChar char="•"/>
            </a:pPr>
            <a:r>
              <a:rPr lang="en-US" sz="1600" b="0" dirty="0">
                <a:latin typeface="Arial" pitchFamily="34" charset="0"/>
                <a:cs typeface="Arial" pitchFamily="34" charset="0"/>
              </a:rPr>
              <a:t>Written Communication</a:t>
            </a:r>
          </a:p>
          <a:p>
            <a:pPr marL="114300" indent="-114300" eaLnBrk="1" hangingPunct="1">
              <a:buFontTx/>
              <a:buChar char="•"/>
            </a:pPr>
            <a:r>
              <a:rPr lang="en-US" sz="1600" b="0" dirty="0">
                <a:latin typeface="Arial" pitchFamily="34" charset="0"/>
                <a:cs typeface="Arial" pitchFamily="34" charset="0"/>
              </a:rPr>
              <a:t>Information Technology</a:t>
            </a:r>
          </a:p>
          <a:p>
            <a:pPr marL="114300" indent="-114300" eaLnBrk="1" hangingPunct="1">
              <a:buFontTx/>
              <a:buChar char="•"/>
            </a:pPr>
            <a:r>
              <a:rPr lang="en-US" sz="1600" b="0" dirty="0">
                <a:latin typeface="Arial" pitchFamily="34" charset="0"/>
                <a:cs typeface="Arial" pitchFamily="34" charset="0"/>
              </a:rPr>
              <a:t>Leadership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609600" y="5927725"/>
            <a:ext cx="4191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1000" dirty="0">
                <a:latin typeface="Arial Narrow" pitchFamily="34" charset="0"/>
              </a:rPr>
              <a:t>Experiential Learning:  Job Shadows, Internships, Community Service</a:t>
            </a:r>
          </a:p>
          <a:p>
            <a:pPr eaLnBrk="1" hangingPunct="1">
              <a:buFontTx/>
              <a:buChar char="•"/>
            </a:pPr>
            <a:r>
              <a:rPr lang="en-US" sz="1000" dirty="0">
                <a:latin typeface="Arial Narrow" pitchFamily="34" charset="0"/>
              </a:rPr>
              <a:t>Dual/Concurrent Credit</a:t>
            </a:r>
          </a:p>
          <a:p>
            <a:pPr eaLnBrk="1" hangingPunct="1">
              <a:buFontTx/>
              <a:buChar char="•"/>
            </a:pPr>
            <a:r>
              <a:rPr lang="en-US" sz="1000" dirty="0">
                <a:latin typeface="Arial Narrow" pitchFamily="34" charset="0"/>
              </a:rPr>
              <a:t>Capstone Project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2438400" y="3200400"/>
            <a:ext cx="22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6705600" y="3200400"/>
            <a:ext cx="22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2438400" y="1828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934200" y="1828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7010400" y="1752601"/>
            <a:ext cx="2438400" cy="5155257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ctr" eaLnBrk="1" hangingPunct="1"/>
            <a:r>
              <a:rPr lang="en-US" sz="1400" u="sng" dirty="0">
                <a:latin typeface="Arial" pitchFamily="34" charset="0"/>
                <a:cs typeface="Arial" pitchFamily="34" charset="0"/>
              </a:rPr>
              <a:t>Professional Skills</a:t>
            </a:r>
          </a:p>
          <a:p>
            <a:pPr marL="114300" indent="-114300" eaLnBrk="1" hangingPunct="1"/>
            <a:endParaRPr lang="en-US" sz="1600" b="0" dirty="0">
              <a:latin typeface="Arial" pitchFamily="34" charset="0"/>
              <a:cs typeface="Arial" pitchFamily="34" charset="0"/>
            </a:endParaRPr>
          </a:p>
          <a:p>
            <a:pPr marL="114300" indent="-114300" eaLnBrk="1" hangingPunct="1">
              <a:buFontTx/>
              <a:buChar char="•"/>
            </a:pPr>
            <a:r>
              <a:rPr lang="en-US" sz="1600" b="0" dirty="0">
                <a:latin typeface="Arial" pitchFamily="34" charset="0"/>
                <a:cs typeface="Arial" pitchFamily="34" charset="0"/>
              </a:rPr>
              <a:t>Interpersonal</a:t>
            </a:r>
          </a:p>
          <a:p>
            <a:pPr marL="114300" indent="-114300" eaLnBrk="1" hangingPunct="1">
              <a:buFontTx/>
              <a:buChar char="•"/>
            </a:pPr>
            <a:r>
              <a:rPr lang="en-US" sz="1600" b="0" dirty="0">
                <a:latin typeface="Arial" pitchFamily="34" charset="0"/>
                <a:cs typeface="Arial" pitchFamily="34" charset="0"/>
              </a:rPr>
              <a:t>Work &amp; Personal </a:t>
            </a:r>
          </a:p>
          <a:p>
            <a:pPr marL="114300" indent="-114300" eaLnBrk="1" hangingPunct="1"/>
            <a:r>
              <a:rPr lang="en-US" sz="1600" b="0" dirty="0">
                <a:latin typeface="Arial" pitchFamily="34" charset="0"/>
                <a:cs typeface="Arial" pitchFamily="34" charset="0"/>
              </a:rPr>
              <a:t>       Ethics</a:t>
            </a:r>
          </a:p>
          <a:p>
            <a:pPr marL="114300" indent="-114300" eaLnBrk="1" hangingPunct="1">
              <a:buFontTx/>
              <a:buChar char="•"/>
            </a:pPr>
            <a:r>
              <a:rPr lang="en-US" sz="1600" b="0" dirty="0">
                <a:latin typeface="Arial" pitchFamily="34" charset="0"/>
                <a:cs typeface="Arial" pitchFamily="34" charset="0"/>
              </a:rPr>
              <a:t>Communication</a:t>
            </a:r>
          </a:p>
          <a:p>
            <a:pPr marL="114300" indent="-114300" eaLnBrk="1" hangingPunct="1">
              <a:buFontTx/>
              <a:buChar char="•"/>
            </a:pPr>
            <a:r>
              <a:rPr lang="en-US" sz="1600" b="0" dirty="0">
                <a:latin typeface="Arial" pitchFamily="34" charset="0"/>
                <a:cs typeface="Arial" pitchFamily="34" charset="0"/>
              </a:rPr>
              <a:t>Attendance</a:t>
            </a:r>
          </a:p>
          <a:p>
            <a:pPr marL="114300" indent="-114300" eaLnBrk="1" hangingPunct="1">
              <a:buFontTx/>
              <a:buChar char="•"/>
            </a:pPr>
            <a:r>
              <a:rPr lang="en-US" sz="1600" b="0" dirty="0">
                <a:latin typeface="Arial" pitchFamily="34" charset="0"/>
                <a:cs typeface="Arial" pitchFamily="34" charset="0"/>
              </a:rPr>
              <a:t>Interview Abilities</a:t>
            </a:r>
          </a:p>
          <a:p>
            <a:pPr marL="114300" indent="-114300" eaLnBrk="1" hangingPunct="1">
              <a:buFontTx/>
              <a:buChar char="•"/>
            </a:pPr>
            <a:r>
              <a:rPr lang="en-US" sz="1600" b="0" dirty="0">
                <a:latin typeface="Arial" pitchFamily="34" charset="0"/>
                <a:cs typeface="Arial" pitchFamily="34" charset="0"/>
              </a:rPr>
              <a:t>Attitude</a:t>
            </a:r>
          </a:p>
          <a:p>
            <a:pPr marL="114300" indent="-114300" eaLnBrk="1" hangingPunct="1">
              <a:buFontTx/>
              <a:buChar char="•"/>
            </a:pPr>
            <a:r>
              <a:rPr lang="en-US" sz="1600" b="0" dirty="0">
                <a:latin typeface="Arial" pitchFamily="34" charset="0"/>
                <a:cs typeface="Arial" pitchFamily="34" charset="0"/>
              </a:rPr>
              <a:t>Teamwork</a:t>
            </a:r>
          </a:p>
          <a:p>
            <a:pPr marL="114300" indent="-114300" eaLnBrk="1" hangingPunct="1">
              <a:buFontTx/>
              <a:buChar char="•"/>
            </a:pPr>
            <a:r>
              <a:rPr lang="en-US" sz="1600" b="0" dirty="0">
                <a:latin typeface="Arial" pitchFamily="34" charset="0"/>
                <a:cs typeface="Arial" pitchFamily="34" charset="0"/>
              </a:rPr>
              <a:t>Time Management</a:t>
            </a:r>
          </a:p>
          <a:p>
            <a:pPr marL="114300" indent="-114300" eaLnBrk="1" hangingPunct="1">
              <a:buFontTx/>
              <a:buChar char="•"/>
            </a:pPr>
            <a:r>
              <a:rPr lang="en-US" sz="1600" b="0" dirty="0">
                <a:latin typeface="Arial" pitchFamily="34" charset="0"/>
                <a:cs typeface="Arial" pitchFamily="34" charset="0"/>
              </a:rPr>
              <a:t>Organizational Leadership</a:t>
            </a:r>
          </a:p>
          <a:p>
            <a:pPr marL="114300" indent="-114300" eaLnBrk="1" hangingPunct="1">
              <a:buFontTx/>
              <a:buChar char="•"/>
            </a:pPr>
            <a:r>
              <a:rPr lang="en-US" sz="1600" b="0" dirty="0">
                <a:latin typeface="Arial" pitchFamily="34" charset="0"/>
                <a:cs typeface="Arial" pitchFamily="34" charset="0"/>
              </a:rPr>
              <a:t>Cultural Awareness</a:t>
            </a:r>
          </a:p>
          <a:p>
            <a:pPr marL="114300" indent="-114300" eaLnBrk="1" hangingPunct="1">
              <a:buFontTx/>
              <a:buChar char="•"/>
            </a:pPr>
            <a:endParaRPr lang="en-US" sz="1100" b="0" dirty="0">
              <a:latin typeface="Times New Roman" pitchFamily="18" charset="0"/>
            </a:endParaRPr>
          </a:p>
          <a:p>
            <a:pPr marL="114300" indent="-114300" eaLnBrk="1" hangingPunct="1">
              <a:buFontTx/>
              <a:buChar char="•"/>
            </a:pPr>
            <a:endParaRPr lang="en-US" sz="1200" b="0" dirty="0">
              <a:latin typeface="Times New Roman" pitchFamily="18" charset="0"/>
            </a:endParaRPr>
          </a:p>
          <a:p>
            <a:pPr marL="114300" indent="-114300" eaLnBrk="1" hangingPunct="1">
              <a:buFontTx/>
              <a:buChar char="•"/>
            </a:pPr>
            <a:endParaRPr lang="en-US" sz="1200" b="0" dirty="0">
              <a:latin typeface="Times New Roman" pitchFamily="18" charset="0"/>
            </a:endParaRPr>
          </a:p>
          <a:p>
            <a:pPr marL="114300" indent="-114300" eaLnBrk="1" hangingPunct="1">
              <a:buFontTx/>
              <a:buChar char="•"/>
            </a:pPr>
            <a:endParaRPr lang="en-US" sz="1200" b="0" dirty="0">
              <a:latin typeface="Times New Roman" pitchFamily="18" charset="0"/>
            </a:endParaRPr>
          </a:p>
          <a:p>
            <a:pPr marL="114300" indent="-114300" eaLnBrk="1" hangingPunct="1">
              <a:buFontTx/>
              <a:buChar char="•"/>
            </a:pPr>
            <a:endParaRPr lang="en-US" sz="1200" b="0" dirty="0">
              <a:latin typeface="Times New Roman" pitchFamily="18" charset="0"/>
            </a:endParaRPr>
          </a:p>
          <a:p>
            <a:pPr marL="114300" indent="-114300" eaLnBrk="1" hangingPunct="1">
              <a:buFontTx/>
              <a:buChar char="•"/>
            </a:pPr>
            <a:endParaRPr lang="en-US" sz="1200" b="0" dirty="0">
              <a:latin typeface="Times New Roman" pitchFamily="18" charset="0"/>
            </a:endParaRPr>
          </a:p>
          <a:p>
            <a:pPr marL="114300" indent="-114300" eaLnBrk="1" hangingPunct="1">
              <a:buFontTx/>
              <a:buChar char="•"/>
            </a:pPr>
            <a:endParaRPr lang="en-US" sz="1200" b="0" dirty="0">
              <a:latin typeface="Times New Roman" pitchFamily="18" charset="0"/>
            </a:endParaRPr>
          </a:p>
          <a:p>
            <a:pPr marL="114300" indent="-114300" eaLnBrk="1" hangingPunct="1">
              <a:buFontTx/>
              <a:buChar char="•"/>
            </a:pPr>
            <a:endParaRPr lang="en-US" sz="1200" b="0" dirty="0">
              <a:latin typeface="Times New Roman" pitchFamily="18" charset="0"/>
            </a:endParaRPr>
          </a:p>
          <a:p>
            <a:pPr marL="114300" indent="-114300" eaLnBrk="1" hangingPunct="1">
              <a:buFontTx/>
              <a:buChar char="•"/>
            </a:pPr>
            <a:endParaRPr lang="en-US" sz="1200" b="0" dirty="0">
              <a:latin typeface="Times New Roman" pitchFamily="18" charset="0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724400" y="5924490"/>
            <a:ext cx="373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eaLnBrk="1" hangingPunct="1">
              <a:buFontTx/>
              <a:buChar char="•"/>
            </a:pPr>
            <a:r>
              <a:rPr lang="en-US" sz="1000" dirty="0">
                <a:latin typeface="Arial Narrow" pitchFamily="34" charset="0"/>
              </a:rPr>
              <a:t>21st Century and Professional Skills across-the-curriculum</a:t>
            </a:r>
          </a:p>
          <a:p>
            <a:pPr marL="171450" indent="-171450" eaLnBrk="1" hangingPunct="1">
              <a:buFontTx/>
              <a:buChar char="•"/>
            </a:pPr>
            <a:r>
              <a:rPr lang="en-US" sz="1000" dirty="0">
                <a:latin typeface="Arial Narrow" pitchFamily="34" charset="0"/>
              </a:rPr>
              <a:t>Evolving post-secondary plan</a:t>
            </a:r>
            <a:endParaRPr lang="en-US" sz="1000" b="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066800" y="53340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u="sng" dirty="0">
                <a:latin typeface="Arial Narrow" pitchFamily="34" charset="0"/>
              </a:rPr>
              <a:t>Foundation</a:t>
            </a:r>
            <a:r>
              <a:rPr lang="en-US" sz="1400" dirty="0">
                <a:latin typeface="Arial Narrow" pitchFamily="34" charset="0"/>
              </a:rPr>
              <a:t>:  Rigorous academic courses and a related sequence of elective courses</a:t>
            </a:r>
          </a:p>
          <a:p>
            <a:pPr eaLnBrk="1" hangingPunct="1"/>
            <a:r>
              <a:rPr lang="en-US" sz="1400" dirty="0">
                <a:latin typeface="Arial Narrow" pitchFamily="34" charset="0"/>
              </a:rPr>
              <a:t>aligned to a specific career pathway in providing:</a:t>
            </a:r>
            <a:endParaRPr lang="en-US" sz="1400" b="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2438400" y="57912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7848600" y="62484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700" b="0" dirty="0">
                <a:solidFill>
                  <a:schemeClr val="tx2"/>
                </a:solidFill>
                <a:latin typeface="Times New Roman" pitchFamily="18" charset="0"/>
              </a:rPr>
              <a:t>June Sanford</a:t>
            </a:r>
          </a:p>
          <a:p>
            <a:pPr algn="r" eaLnBrk="1" hangingPunct="1"/>
            <a:r>
              <a:rPr lang="en-US" sz="700" b="0" dirty="0">
                <a:solidFill>
                  <a:schemeClr val="tx2"/>
                </a:solidFill>
                <a:latin typeface="Times New Roman" pitchFamily="18" charset="0"/>
              </a:rPr>
              <a:t>11/19/2007</a:t>
            </a:r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>
            <a:off x="2667000" y="1447800"/>
            <a:ext cx="4038600" cy="3886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503" y="10800"/>
                </a:moveTo>
                <a:cubicBezTo>
                  <a:pt x="1503" y="15935"/>
                  <a:pt x="5665" y="20097"/>
                  <a:pt x="10800" y="20097"/>
                </a:cubicBezTo>
                <a:cubicBezTo>
                  <a:pt x="15935" y="20097"/>
                  <a:pt x="20097" y="15935"/>
                  <a:pt x="20097" y="10800"/>
                </a:cubicBezTo>
                <a:cubicBezTo>
                  <a:pt x="20097" y="5665"/>
                  <a:pt x="15935" y="1503"/>
                  <a:pt x="10800" y="1503"/>
                </a:cubicBezTo>
                <a:cubicBezTo>
                  <a:pt x="5665" y="1503"/>
                  <a:pt x="1503" y="5665"/>
                  <a:pt x="1503" y="10800"/>
                </a:cubicBezTo>
                <a:close/>
              </a:path>
            </a:pathLst>
          </a:cu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 rot="10409107">
            <a:off x="3657600" y="1981200"/>
            <a:ext cx="1752600" cy="1371600"/>
          </a:xfrm>
          <a:prstGeom prst="triangle">
            <a:avLst>
              <a:gd name="adj" fmla="val 47102"/>
            </a:avLst>
          </a:prstGeom>
          <a:solidFill>
            <a:srgbClr val="FF99CC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 rot="1274132">
            <a:off x="3657600" y="3352800"/>
            <a:ext cx="1460500" cy="15367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 rot="4367979">
            <a:off x="3232150" y="2863850"/>
            <a:ext cx="1444625" cy="1508125"/>
          </a:xfrm>
          <a:prstGeom prst="triangle">
            <a:avLst>
              <a:gd name="adj" fmla="val 50000"/>
            </a:avLst>
          </a:prstGeom>
          <a:solidFill>
            <a:srgbClr val="00FFCC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 rot="7234622">
            <a:off x="3298825" y="2290763"/>
            <a:ext cx="1371600" cy="1524000"/>
          </a:xfrm>
          <a:prstGeom prst="triangle">
            <a:avLst>
              <a:gd name="adj" fmla="val 48477"/>
            </a:avLst>
          </a:prstGeom>
          <a:solidFill>
            <a:srgbClr val="FF99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AutoShape 23"/>
          <p:cNvSpPr>
            <a:spLocks noChangeArrowheads="1"/>
          </p:cNvSpPr>
          <p:nvPr/>
        </p:nvSpPr>
        <p:spPr bwMode="auto">
          <a:xfrm rot="-2014673">
            <a:off x="4267200" y="3352800"/>
            <a:ext cx="1601788" cy="1427163"/>
          </a:xfrm>
          <a:prstGeom prst="triangle">
            <a:avLst>
              <a:gd name="adj" fmla="val 50000"/>
            </a:avLst>
          </a:prstGeom>
          <a:solidFill>
            <a:srgbClr val="CC99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AutoShape 24"/>
          <p:cNvSpPr>
            <a:spLocks noChangeArrowheads="1"/>
          </p:cNvSpPr>
          <p:nvPr/>
        </p:nvSpPr>
        <p:spPr bwMode="auto">
          <a:xfrm rot="-4699449">
            <a:off x="4650582" y="2740818"/>
            <a:ext cx="1447800" cy="1604963"/>
          </a:xfrm>
          <a:prstGeom prst="triangle">
            <a:avLst>
              <a:gd name="adj" fmla="val 51088"/>
            </a:avLst>
          </a:prstGeom>
          <a:solidFill>
            <a:srgbClr val="FF33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AutoShape 25"/>
          <p:cNvSpPr>
            <a:spLocks noChangeArrowheads="1"/>
          </p:cNvSpPr>
          <p:nvPr/>
        </p:nvSpPr>
        <p:spPr bwMode="auto">
          <a:xfrm rot="-8020563">
            <a:off x="4463256" y="2174082"/>
            <a:ext cx="1514475" cy="1579562"/>
          </a:xfrm>
          <a:prstGeom prst="triangle">
            <a:avLst>
              <a:gd name="adj" fmla="val 54472"/>
            </a:avLst>
          </a:prstGeom>
          <a:solidFill>
            <a:srgbClr val="99CC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AutoShape 26"/>
          <p:cNvSpPr>
            <a:spLocks noChangeArrowheads="1"/>
          </p:cNvSpPr>
          <p:nvPr/>
        </p:nvSpPr>
        <p:spPr bwMode="auto">
          <a:xfrm>
            <a:off x="2895600" y="1676400"/>
            <a:ext cx="3581400" cy="3429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19" y="10800"/>
                </a:moveTo>
                <a:cubicBezTo>
                  <a:pt x="1819" y="15760"/>
                  <a:pt x="5840" y="19781"/>
                  <a:pt x="10800" y="19781"/>
                </a:cubicBezTo>
                <a:cubicBezTo>
                  <a:pt x="15760" y="19781"/>
                  <a:pt x="19781" y="15760"/>
                  <a:pt x="19781" y="10800"/>
                </a:cubicBezTo>
                <a:cubicBezTo>
                  <a:pt x="19781" y="5840"/>
                  <a:pt x="15760" y="1819"/>
                  <a:pt x="10800" y="1819"/>
                </a:cubicBezTo>
                <a:cubicBezTo>
                  <a:pt x="5840" y="1819"/>
                  <a:pt x="1819" y="5840"/>
                  <a:pt x="1819" y="10800"/>
                </a:cubicBezTo>
                <a:close/>
              </a:path>
            </a:pathLst>
          </a:cu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 rot="-5601308">
            <a:off x="4112419" y="2135981"/>
            <a:ext cx="8270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900">
                <a:solidFill>
                  <a:schemeClr val="bg1"/>
                </a:solidFill>
                <a:latin typeface="Bookman Old Style" pitchFamily="18" charset="0"/>
              </a:rPr>
              <a:t>ELA/</a:t>
            </a:r>
          </a:p>
          <a:p>
            <a:pPr eaLnBrk="1" hangingPunct="1"/>
            <a:r>
              <a:rPr lang="en-US" sz="900">
                <a:solidFill>
                  <a:schemeClr val="bg1"/>
                </a:solidFill>
                <a:latin typeface="Bookman Old Style" pitchFamily="18" charset="0"/>
              </a:rPr>
              <a:t>Reading</a:t>
            </a:r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4114800" y="2819400"/>
            <a:ext cx="1066800" cy="106680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4038600" y="2895600"/>
            <a:ext cx="12192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900" dirty="0">
                <a:solidFill>
                  <a:schemeClr val="bg1"/>
                </a:solidFill>
                <a:latin typeface="Bookman Old Style" pitchFamily="18" charset="0"/>
              </a:rPr>
              <a:t>CT’s    Comprehensive School Counseling Curriculum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 rot="-3044507">
            <a:off x="4969669" y="2345531"/>
            <a:ext cx="9731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000">
                <a:solidFill>
                  <a:schemeClr val="bg1"/>
                </a:solidFill>
                <a:latin typeface="Bookman Old Style" pitchFamily="18" charset="0"/>
              </a:rPr>
              <a:t>History/</a:t>
            </a:r>
          </a:p>
          <a:p>
            <a:pPr eaLnBrk="1" hangingPunct="1"/>
            <a:r>
              <a:rPr lang="en-US" sz="1000">
                <a:solidFill>
                  <a:schemeClr val="bg1"/>
                </a:solidFill>
                <a:latin typeface="Bookman Old Style" pitchFamily="18" charset="0"/>
              </a:rPr>
              <a:t>Social Studies</a:t>
            </a: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 rot="267336">
            <a:off x="5029200" y="34290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000">
                <a:solidFill>
                  <a:schemeClr val="bg1"/>
                </a:solidFill>
                <a:latin typeface="Bookman Old Style" pitchFamily="18" charset="0"/>
              </a:rPr>
              <a:t>World 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  <a:latin typeface="Bookman Old Style" pitchFamily="18" charset="0"/>
              </a:rPr>
              <a:t>Language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 rot="3351722">
            <a:off x="4846638" y="4144962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  <a:latin typeface="Bookman Old Style" pitchFamily="18" charset="0"/>
              </a:rPr>
              <a:t>Arts</a:t>
            </a: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 rot="6578756">
            <a:off x="3800475" y="4200525"/>
            <a:ext cx="1025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000">
                <a:solidFill>
                  <a:schemeClr val="bg1"/>
                </a:solidFill>
                <a:latin typeface="Bookman Old Style" pitchFamily="18" charset="0"/>
              </a:rPr>
              <a:t>Physical </a:t>
            </a:r>
          </a:p>
          <a:p>
            <a:pPr eaLnBrk="1" hangingPunct="1"/>
            <a:r>
              <a:rPr lang="en-US" sz="1000">
                <a:solidFill>
                  <a:schemeClr val="bg1"/>
                </a:solidFill>
                <a:latin typeface="Bookman Old Style" pitchFamily="18" charset="0"/>
              </a:rPr>
              <a:t>Education</a:t>
            </a: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 rot="-1586184">
            <a:off x="3352800" y="35814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  <a:latin typeface="Bookman Old Style" pitchFamily="18" charset="0"/>
              </a:rPr>
              <a:t>Science</a:t>
            </a: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 rot="1593903">
            <a:off x="3127375" y="2820988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900">
                <a:solidFill>
                  <a:schemeClr val="bg1"/>
                </a:solidFill>
                <a:latin typeface="Bookman Old Style" pitchFamily="18" charset="0"/>
              </a:rPr>
              <a:t>Mathematics</a:t>
            </a:r>
          </a:p>
        </p:txBody>
      </p:sp>
      <p:sp>
        <p:nvSpPr>
          <p:cNvPr id="11300" name="WordArt 36"/>
          <p:cNvSpPr>
            <a:spLocks noChangeArrowheads="1" noChangeShapeType="1" noTextEdit="1"/>
          </p:cNvSpPr>
          <p:nvPr/>
        </p:nvSpPr>
        <p:spPr bwMode="auto">
          <a:xfrm>
            <a:off x="4343400" y="1828800"/>
            <a:ext cx="676275" cy="1619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900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Pathways  </a:t>
            </a:r>
          </a:p>
        </p:txBody>
      </p:sp>
      <p:sp>
        <p:nvSpPr>
          <p:cNvPr id="11301" name="WordArt 37"/>
          <p:cNvSpPr>
            <a:spLocks noChangeArrowheads="1" noChangeShapeType="1" noTextEdit="1"/>
          </p:cNvSpPr>
          <p:nvPr/>
        </p:nvSpPr>
        <p:spPr bwMode="auto">
          <a:xfrm rot="-248677">
            <a:off x="4419600" y="4800600"/>
            <a:ext cx="676275" cy="16192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9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Pathways  </a:t>
            </a:r>
          </a:p>
        </p:txBody>
      </p:sp>
      <p:sp>
        <p:nvSpPr>
          <p:cNvPr id="11302" name="WordArt 38"/>
          <p:cNvSpPr>
            <a:spLocks noChangeArrowheads="1" noChangeShapeType="1" noTextEdit="1"/>
          </p:cNvSpPr>
          <p:nvPr/>
        </p:nvSpPr>
        <p:spPr bwMode="auto">
          <a:xfrm rot="-1961708">
            <a:off x="2819400" y="1600200"/>
            <a:ext cx="3733800" cy="3581400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0857548"/>
              </a:avLst>
            </a:prstTxWarp>
          </a:bodyPr>
          <a:lstStyle/>
          <a:p>
            <a:pPr algn="ctr"/>
            <a:r>
              <a:rPr lang="en-US" sz="9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     21st Century Skills                                                                       Professional Skills                                                                        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Key to Student Engagement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</a:rPr>
              <a:t>An individualized flexible </a:t>
            </a:r>
            <a:r>
              <a:rPr lang="en-US" u="sng" dirty="0" smtClean="0">
                <a:latin typeface="Calibri" pitchFamily="34" charset="0"/>
              </a:rPr>
              <a:t>student-driven plan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</a:rPr>
              <a:t>Helps every student </a:t>
            </a:r>
            <a:r>
              <a:rPr lang="en-US" u="sng" dirty="0" smtClean="0">
                <a:latin typeface="Calibri" pitchFamily="34" charset="0"/>
              </a:rPr>
              <a:t>stay connected </a:t>
            </a:r>
            <a:r>
              <a:rPr lang="en-US" dirty="0" smtClean="0">
                <a:latin typeface="Calibri" pitchFamily="34" charset="0"/>
              </a:rPr>
              <a:t>in school</a:t>
            </a:r>
          </a:p>
          <a:p>
            <a:pPr>
              <a:buFont typeface="Wingdings" pitchFamily="2" charset="2"/>
              <a:buChar char="v"/>
            </a:pPr>
            <a:r>
              <a:rPr lang="en-US" u="sng" dirty="0" smtClean="0">
                <a:latin typeface="Calibri" pitchFamily="34" charset="0"/>
              </a:rPr>
              <a:t>Helps students achieve</a:t>
            </a:r>
            <a:r>
              <a:rPr lang="en-US" dirty="0" smtClean="0">
                <a:latin typeface="Calibri" pitchFamily="34" charset="0"/>
              </a:rPr>
              <a:t> post-secondary education and career goals</a:t>
            </a:r>
          </a:p>
          <a:p>
            <a:pPr>
              <a:buFont typeface="Wingdings" pitchFamily="2" charset="2"/>
              <a:buChar char="v"/>
            </a:pPr>
            <a:r>
              <a:rPr lang="en-US" u="sng" dirty="0" smtClean="0">
                <a:latin typeface="Calibri" pitchFamily="34" charset="0"/>
              </a:rPr>
              <a:t>Begins in 6</a:t>
            </a:r>
            <a:r>
              <a:rPr lang="en-US" u="sng" baseline="30000" dirty="0" smtClean="0">
                <a:latin typeface="Calibri" pitchFamily="34" charset="0"/>
              </a:rPr>
              <a:t>th</a:t>
            </a:r>
            <a:r>
              <a:rPr lang="en-US" u="sng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grade and continues through high school and beyond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</a:rPr>
              <a:t>Establishes an </a:t>
            </a:r>
            <a:r>
              <a:rPr lang="en-US" u="sng" dirty="0" smtClean="0">
                <a:latin typeface="Calibri" pitchFamily="34" charset="0"/>
              </a:rPr>
              <a:t>adult support team </a:t>
            </a:r>
            <a:r>
              <a:rPr lang="en-US" dirty="0" smtClean="0">
                <a:latin typeface="Calibri" pitchFamily="34" charset="0"/>
              </a:rPr>
              <a:t>which may include teachers, counselors, school psychologists, social workers, parents/guardians, community members, etc.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</a:rPr>
              <a:t>Provides student </a:t>
            </a:r>
            <a:r>
              <a:rPr lang="en-US" u="sng" dirty="0" smtClean="0">
                <a:latin typeface="Calibri" pitchFamily="34" charset="0"/>
              </a:rPr>
              <a:t>support in setting goals </a:t>
            </a:r>
            <a:r>
              <a:rPr lang="en-US" dirty="0" smtClean="0">
                <a:latin typeface="Calibri" pitchFamily="34" charset="0"/>
              </a:rPr>
              <a:t>for personal and academic growth</a:t>
            </a:r>
          </a:p>
          <a:p>
            <a:pPr>
              <a:buFont typeface="Wingdings" pitchFamily="2" charset="2"/>
              <a:buChar char="v"/>
            </a:pPr>
            <a:r>
              <a:rPr lang="en-US" u="sng" dirty="0" smtClean="0">
                <a:latin typeface="Calibri" pitchFamily="34" charset="0"/>
              </a:rPr>
              <a:t>Explores</a:t>
            </a:r>
            <a:r>
              <a:rPr lang="en-US" dirty="0" smtClean="0">
                <a:latin typeface="Calibri" pitchFamily="34" charset="0"/>
              </a:rPr>
              <a:t> education, interests and career paths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</a:rPr>
              <a:t>Provides a vehicle for integration and demonstration of </a:t>
            </a:r>
            <a:r>
              <a:rPr lang="en-US" u="sng" dirty="0" smtClean="0">
                <a:latin typeface="Calibri" pitchFamily="34" charset="0"/>
              </a:rPr>
              <a:t>21</a:t>
            </a:r>
            <a:r>
              <a:rPr lang="en-US" u="sng" baseline="30000" dirty="0" smtClean="0">
                <a:latin typeface="Calibri" pitchFamily="34" charset="0"/>
              </a:rPr>
              <a:t>st</a:t>
            </a:r>
            <a:r>
              <a:rPr lang="en-US" u="sng" dirty="0" smtClean="0">
                <a:latin typeface="Calibri" pitchFamily="34" charset="0"/>
              </a:rPr>
              <a:t> century skills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</a:rPr>
              <a:t>Utilizes an </a:t>
            </a:r>
            <a:r>
              <a:rPr lang="en-US" u="sng" dirty="0" smtClean="0">
                <a:latin typeface="Calibri" pitchFamily="34" charset="0"/>
              </a:rPr>
              <a:t>electronic system </a:t>
            </a:r>
            <a:r>
              <a:rPr lang="en-US" dirty="0" smtClean="0">
                <a:latin typeface="Calibri" pitchFamily="34" charset="0"/>
              </a:rPr>
              <a:t>for efficiency and portability (when possible)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303C6-1D97-43A6-A442-80E4290F66F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 descr="key-to-succes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990600"/>
            <a:ext cx="1676400" cy="1112340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med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Areas of Development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303C6-1D97-43A6-A442-80E4290F66F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Academic Development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0" y="2057400"/>
            <a:ext cx="4038600" cy="4525963"/>
          </a:xfrm>
        </p:spPr>
        <p:txBody>
          <a:bodyPr>
            <a:normAutofit/>
          </a:bodyPr>
          <a:lstStyle/>
          <a:p>
            <a:pPr lvl="2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Rigorous courses linked to interests, skills and career pathways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Courses for the attainment of Education and/or Career goals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Successful completion of Portfolio/Capstone Project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Support &amp; Assessment of Student Progress with Mentor/Advisor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Timely Intervention and Student Support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Learning experiences outside of the classroom</a:t>
            </a:r>
          </a:p>
          <a:p>
            <a:endParaRPr lang="en-US" sz="2400" dirty="0"/>
          </a:p>
        </p:txBody>
      </p:sp>
      <p:pic>
        <p:nvPicPr>
          <p:cNvPr id="11" name="Content Placeholder 10" descr="academ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905000"/>
            <a:ext cx="3322819" cy="4267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303C6-1D97-43A6-A442-80E4290F66F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1430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Acquiring skills, knowledge, attitudes to be effective learner and for life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676400"/>
            <a:ext cx="3810000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lvl="1" indent="-274320"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Specific Model Criteria: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81000" y="1524000"/>
            <a:ext cx="838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10747</TotalTime>
  <Words>1430</Words>
  <Application>Microsoft Office PowerPoint</Application>
  <PresentationFormat>On-screen Show (4:3)</PresentationFormat>
  <Paragraphs>366</Paragraphs>
  <Slides>26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Presentation</vt:lpstr>
      <vt:lpstr>Student Success Plans Planning for success for all students </vt:lpstr>
      <vt:lpstr>PowerPoint Presentation</vt:lpstr>
      <vt:lpstr>PowerPoint Presentation</vt:lpstr>
      <vt:lpstr>The Mission</vt:lpstr>
      <vt:lpstr>Objectives for Student Success Plans</vt:lpstr>
      <vt:lpstr>Components of Student Success Plans</vt:lpstr>
      <vt:lpstr>Key to Student Engagement</vt:lpstr>
      <vt:lpstr>Required Areas of Development</vt:lpstr>
      <vt:lpstr>Academic Development</vt:lpstr>
      <vt:lpstr>Career Development</vt:lpstr>
      <vt:lpstr>Social, Emotional &amp; Physical  Development</vt:lpstr>
      <vt:lpstr>PowerPoint Presentation</vt:lpstr>
      <vt:lpstr> How it all comes together </vt:lpstr>
      <vt:lpstr> SSP development will evolve</vt:lpstr>
      <vt:lpstr>What the SSP is not</vt:lpstr>
      <vt:lpstr>PowerPoint Presentation</vt:lpstr>
      <vt:lpstr>The Middle School SSP Survey</vt:lpstr>
      <vt:lpstr>Student Success Plan – Grade 6</vt:lpstr>
      <vt:lpstr>Student Success Plan – Grade 7</vt:lpstr>
      <vt:lpstr>Student Success Plan – Grade 8</vt:lpstr>
      <vt:lpstr>Student Success Plan – Grade 9</vt:lpstr>
      <vt:lpstr>Student Success Plan – Grade 10</vt:lpstr>
      <vt:lpstr>Student Success Plan – Grade 11</vt:lpstr>
      <vt:lpstr>Student Success Plan – Grade 12</vt:lpstr>
      <vt:lpstr>PowerPoint Presentation</vt:lpstr>
      <vt:lpstr>Where to get more information</vt:lpstr>
    </vt:vector>
  </TitlesOfParts>
  <Company>Town of 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bakerj</dc:creator>
  <cp:lastModifiedBy>Earle Bidwell</cp:lastModifiedBy>
  <cp:revision>198</cp:revision>
  <dcterms:created xsi:type="dcterms:W3CDTF">2011-01-27T19:47:29Z</dcterms:created>
  <dcterms:modified xsi:type="dcterms:W3CDTF">2013-03-22T16:12:40Z</dcterms:modified>
</cp:coreProperties>
</file>