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8" r:id="rId6"/>
    <p:sldId id="285" r:id="rId7"/>
    <p:sldId id="295" r:id="rId8"/>
    <p:sldId id="310" r:id="rId9"/>
    <p:sldId id="311" r:id="rId10"/>
    <p:sldId id="276" r:id="rId11"/>
    <p:sldId id="281" r:id="rId12"/>
    <p:sldId id="284" r:id="rId13"/>
    <p:sldId id="299" r:id="rId14"/>
    <p:sldId id="272" r:id="rId15"/>
    <p:sldId id="301" r:id="rId16"/>
    <p:sldId id="300" r:id="rId17"/>
    <p:sldId id="294" r:id="rId18"/>
    <p:sldId id="302" r:id="rId19"/>
    <p:sldId id="303" r:id="rId20"/>
    <p:sldId id="304" r:id="rId21"/>
    <p:sldId id="308" r:id="rId22"/>
    <p:sldId id="307" r:id="rId23"/>
    <p:sldId id="305" r:id="rId24"/>
    <p:sldId id="306" r:id="rId25"/>
    <p:sldId id="309" r:id="rId26"/>
    <p:sldId id="26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1644"/>
    <a:srgbClr val="FEC933"/>
    <a:srgbClr val="011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3D2670-DC35-44F8-9C98-E178D08E4835}" v="955" dt="2023-03-14T17:54:51.903"/>
    <p1510:client id="{7265D995-0806-C57E-DE3E-FD352ED3062C}" v="1" dt="2023-03-14T20:01:17.697"/>
    <p1510:client id="{43F07C71-24D4-4F92-BDD6-934180A40694}" v="14" dt="2023-03-14T15:02:58.156"/>
    <p1510:client id="{732284A0-EA7A-4893-93B9-F1DD2DC736A2}" v="132" dt="2023-03-14T17:42:23.066"/>
    <p1510:client id="{DA3AFBB5-B3D3-4E2B-9814-6DFACBF8327A}" v="557" dt="2023-03-14T18:07:51.4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138"/>
      </p:cViewPr>
      <p:guideLst>
        <p:guide orient="horz" pos="216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59CEF-8E7F-546C-E587-9CC80A6C74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86A290-F69F-1BAC-4659-7D5422F09F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460FD8-AECF-E74F-B15F-2CF5C5800E80}"/>
              </a:ext>
            </a:extLst>
          </p:cNvPr>
          <p:cNvSpPr>
            <a:spLocks noGrp="1"/>
          </p:cNvSpPr>
          <p:nvPr>
            <p:ph type="dt" sz="half" idx="10"/>
          </p:nvPr>
        </p:nvSpPr>
        <p:spPr/>
        <p:txBody>
          <a:bodyPr/>
          <a:lstStyle/>
          <a:p>
            <a:fld id="{6EB3D0AF-832A-2B44-865A-921BCDF915E3}" type="datetimeFigureOut">
              <a:rPr lang="en-US" smtClean="0"/>
              <a:t>3/15/2023</a:t>
            </a:fld>
            <a:endParaRPr lang="en-US"/>
          </a:p>
        </p:txBody>
      </p:sp>
      <p:sp>
        <p:nvSpPr>
          <p:cNvPr id="5" name="Footer Placeholder 4">
            <a:extLst>
              <a:ext uri="{FF2B5EF4-FFF2-40B4-BE49-F238E27FC236}">
                <a16:creationId xmlns:a16="http://schemas.microsoft.com/office/drawing/2014/main" id="{1696FD92-4850-DC67-1B06-5AE704794C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9B13B-54BD-E0C5-8D4A-76B793399F84}"/>
              </a:ext>
            </a:extLst>
          </p:cNvPr>
          <p:cNvSpPr>
            <a:spLocks noGrp="1"/>
          </p:cNvSpPr>
          <p:nvPr>
            <p:ph type="sldNum" sz="quarter" idx="12"/>
          </p:nvPr>
        </p:nvSpPr>
        <p:spPr/>
        <p:txBody>
          <a:bodyPr/>
          <a:lstStyle/>
          <a:p>
            <a:fld id="{24496B1A-CBF2-C54D-B723-E625441D0ED7}" type="slidenum">
              <a:rPr lang="en-US" smtClean="0"/>
              <a:t>‹#›</a:t>
            </a:fld>
            <a:endParaRPr lang="en-US"/>
          </a:p>
        </p:txBody>
      </p:sp>
    </p:spTree>
    <p:extLst>
      <p:ext uri="{BB962C8B-B14F-4D97-AF65-F5344CB8AC3E}">
        <p14:creationId xmlns:p14="http://schemas.microsoft.com/office/powerpoint/2010/main" val="2848410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72F6-1D5F-B6DC-E2AD-855742C8FF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632AB8-BA95-99E4-04F3-E4DA48435E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251701-A176-F719-3950-CB62FFCAB6AC}"/>
              </a:ext>
            </a:extLst>
          </p:cNvPr>
          <p:cNvSpPr>
            <a:spLocks noGrp="1"/>
          </p:cNvSpPr>
          <p:nvPr>
            <p:ph type="dt" sz="half" idx="10"/>
          </p:nvPr>
        </p:nvSpPr>
        <p:spPr/>
        <p:txBody>
          <a:bodyPr/>
          <a:lstStyle/>
          <a:p>
            <a:fld id="{6EB3D0AF-832A-2B44-865A-921BCDF915E3}" type="datetimeFigureOut">
              <a:rPr lang="en-US" smtClean="0"/>
              <a:t>3/15/2023</a:t>
            </a:fld>
            <a:endParaRPr lang="en-US"/>
          </a:p>
        </p:txBody>
      </p:sp>
      <p:sp>
        <p:nvSpPr>
          <p:cNvPr id="5" name="Footer Placeholder 4">
            <a:extLst>
              <a:ext uri="{FF2B5EF4-FFF2-40B4-BE49-F238E27FC236}">
                <a16:creationId xmlns:a16="http://schemas.microsoft.com/office/drawing/2014/main" id="{8B755A61-811C-8596-B16C-9823A9CCD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3A362-247D-62AA-18E4-318BCAF02619}"/>
              </a:ext>
            </a:extLst>
          </p:cNvPr>
          <p:cNvSpPr>
            <a:spLocks noGrp="1"/>
          </p:cNvSpPr>
          <p:nvPr>
            <p:ph type="sldNum" sz="quarter" idx="12"/>
          </p:nvPr>
        </p:nvSpPr>
        <p:spPr/>
        <p:txBody>
          <a:bodyPr/>
          <a:lstStyle/>
          <a:p>
            <a:fld id="{24496B1A-CBF2-C54D-B723-E625441D0ED7}" type="slidenum">
              <a:rPr lang="en-US" smtClean="0"/>
              <a:t>‹#›</a:t>
            </a:fld>
            <a:endParaRPr lang="en-US"/>
          </a:p>
        </p:txBody>
      </p:sp>
    </p:spTree>
    <p:extLst>
      <p:ext uri="{BB962C8B-B14F-4D97-AF65-F5344CB8AC3E}">
        <p14:creationId xmlns:p14="http://schemas.microsoft.com/office/powerpoint/2010/main" val="3710688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6730FA-B97D-F477-6ECB-EBA4A132DD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FE3793-E6AA-7E18-7DE6-81A1DA556D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592C41-6DF7-2E87-4A3C-4AA730F8E312}"/>
              </a:ext>
            </a:extLst>
          </p:cNvPr>
          <p:cNvSpPr>
            <a:spLocks noGrp="1"/>
          </p:cNvSpPr>
          <p:nvPr>
            <p:ph type="dt" sz="half" idx="10"/>
          </p:nvPr>
        </p:nvSpPr>
        <p:spPr/>
        <p:txBody>
          <a:bodyPr/>
          <a:lstStyle/>
          <a:p>
            <a:fld id="{6EB3D0AF-832A-2B44-865A-921BCDF915E3}" type="datetimeFigureOut">
              <a:rPr lang="en-US" smtClean="0"/>
              <a:t>3/15/2023</a:t>
            </a:fld>
            <a:endParaRPr lang="en-US"/>
          </a:p>
        </p:txBody>
      </p:sp>
      <p:sp>
        <p:nvSpPr>
          <p:cNvPr id="5" name="Footer Placeholder 4">
            <a:extLst>
              <a:ext uri="{FF2B5EF4-FFF2-40B4-BE49-F238E27FC236}">
                <a16:creationId xmlns:a16="http://schemas.microsoft.com/office/drawing/2014/main" id="{3A27067D-E095-B36A-539C-D618145248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1E550C-6FD5-7401-D2AC-E56FDFF86883}"/>
              </a:ext>
            </a:extLst>
          </p:cNvPr>
          <p:cNvSpPr>
            <a:spLocks noGrp="1"/>
          </p:cNvSpPr>
          <p:nvPr>
            <p:ph type="sldNum" sz="quarter" idx="12"/>
          </p:nvPr>
        </p:nvSpPr>
        <p:spPr/>
        <p:txBody>
          <a:bodyPr/>
          <a:lstStyle/>
          <a:p>
            <a:fld id="{24496B1A-CBF2-C54D-B723-E625441D0ED7}" type="slidenum">
              <a:rPr lang="en-US" smtClean="0"/>
              <a:t>‹#›</a:t>
            </a:fld>
            <a:endParaRPr lang="en-US"/>
          </a:p>
        </p:txBody>
      </p:sp>
    </p:spTree>
    <p:extLst>
      <p:ext uri="{BB962C8B-B14F-4D97-AF65-F5344CB8AC3E}">
        <p14:creationId xmlns:p14="http://schemas.microsoft.com/office/powerpoint/2010/main" val="428673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E79F-35D9-7E00-D3E0-E638E6EFC8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A364B3-E5E3-77B9-E623-3A958D25EE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560721-D0C5-2A6A-6CE2-7A43F35AF8B1}"/>
              </a:ext>
            </a:extLst>
          </p:cNvPr>
          <p:cNvSpPr>
            <a:spLocks noGrp="1"/>
          </p:cNvSpPr>
          <p:nvPr>
            <p:ph type="dt" sz="half" idx="10"/>
          </p:nvPr>
        </p:nvSpPr>
        <p:spPr/>
        <p:txBody>
          <a:bodyPr/>
          <a:lstStyle/>
          <a:p>
            <a:fld id="{6EB3D0AF-832A-2B44-865A-921BCDF915E3}" type="datetimeFigureOut">
              <a:rPr lang="en-US" smtClean="0"/>
              <a:t>3/15/2023</a:t>
            </a:fld>
            <a:endParaRPr lang="en-US"/>
          </a:p>
        </p:txBody>
      </p:sp>
      <p:sp>
        <p:nvSpPr>
          <p:cNvPr id="5" name="Footer Placeholder 4">
            <a:extLst>
              <a:ext uri="{FF2B5EF4-FFF2-40B4-BE49-F238E27FC236}">
                <a16:creationId xmlns:a16="http://schemas.microsoft.com/office/drawing/2014/main" id="{72D3A8CF-A140-66A1-D4E1-90AE78229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8E0597-FEB6-F234-C232-67ACEAAEBB83}"/>
              </a:ext>
            </a:extLst>
          </p:cNvPr>
          <p:cNvSpPr>
            <a:spLocks noGrp="1"/>
          </p:cNvSpPr>
          <p:nvPr>
            <p:ph type="sldNum" sz="quarter" idx="12"/>
          </p:nvPr>
        </p:nvSpPr>
        <p:spPr/>
        <p:txBody>
          <a:bodyPr/>
          <a:lstStyle/>
          <a:p>
            <a:fld id="{24496B1A-CBF2-C54D-B723-E625441D0ED7}" type="slidenum">
              <a:rPr lang="en-US" smtClean="0"/>
              <a:t>‹#›</a:t>
            </a:fld>
            <a:endParaRPr lang="en-US"/>
          </a:p>
        </p:txBody>
      </p:sp>
    </p:spTree>
    <p:extLst>
      <p:ext uri="{BB962C8B-B14F-4D97-AF65-F5344CB8AC3E}">
        <p14:creationId xmlns:p14="http://schemas.microsoft.com/office/powerpoint/2010/main" val="2329988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C0E7C-48F5-504E-2689-081B17F697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6CC3DE-773B-37E0-200B-09E0D8C57B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832FDD-2830-AA9A-E00D-FA46BE158039}"/>
              </a:ext>
            </a:extLst>
          </p:cNvPr>
          <p:cNvSpPr>
            <a:spLocks noGrp="1"/>
          </p:cNvSpPr>
          <p:nvPr>
            <p:ph type="dt" sz="half" idx="10"/>
          </p:nvPr>
        </p:nvSpPr>
        <p:spPr/>
        <p:txBody>
          <a:bodyPr/>
          <a:lstStyle/>
          <a:p>
            <a:fld id="{6EB3D0AF-832A-2B44-865A-921BCDF915E3}" type="datetimeFigureOut">
              <a:rPr lang="en-US" smtClean="0"/>
              <a:t>3/15/2023</a:t>
            </a:fld>
            <a:endParaRPr lang="en-US"/>
          </a:p>
        </p:txBody>
      </p:sp>
      <p:sp>
        <p:nvSpPr>
          <p:cNvPr id="5" name="Footer Placeholder 4">
            <a:extLst>
              <a:ext uri="{FF2B5EF4-FFF2-40B4-BE49-F238E27FC236}">
                <a16:creationId xmlns:a16="http://schemas.microsoft.com/office/drawing/2014/main" id="{03A04CA4-C938-69B6-38A7-BDD5CC713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258FED-6B76-EBDE-C475-F9EBCC0C669E}"/>
              </a:ext>
            </a:extLst>
          </p:cNvPr>
          <p:cNvSpPr>
            <a:spLocks noGrp="1"/>
          </p:cNvSpPr>
          <p:nvPr>
            <p:ph type="sldNum" sz="quarter" idx="12"/>
          </p:nvPr>
        </p:nvSpPr>
        <p:spPr/>
        <p:txBody>
          <a:bodyPr/>
          <a:lstStyle/>
          <a:p>
            <a:fld id="{24496B1A-CBF2-C54D-B723-E625441D0ED7}" type="slidenum">
              <a:rPr lang="en-US" smtClean="0"/>
              <a:t>‹#›</a:t>
            </a:fld>
            <a:endParaRPr lang="en-US"/>
          </a:p>
        </p:txBody>
      </p:sp>
    </p:spTree>
    <p:extLst>
      <p:ext uri="{BB962C8B-B14F-4D97-AF65-F5344CB8AC3E}">
        <p14:creationId xmlns:p14="http://schemas.microsoft.com/office/powerpoint/2010/main" val="2104464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504C2-655D-4BF7-AF7D-C8EE385F1C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85E21C-C209-640D-00A5-318AA7C5D3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C69373-31BB-6F22-D3E1-9BC00AD3E1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3C66EB-AB47-DEF0-FEAC-190B3404B449}"/>
              </a:ext>
            </a:extLst>
          </p:cNvPr>
          <p:cNvSpPr>
            <a:spLocks noGrp="1"/>
          </p:cNvSpPr>
          <p:nvPr>
            <p:ph type="dt" sz="half" idx="10"/>
          </p:nvPr>
        </p:nvSpPr>
        <p:spPr/>
        <p:txBody>
          <a:bodyPr/>
          <a:lstStyle/>
          <a:p>
            <a:fld id="{6EB3D0AF-832A-2B44-865A-921BCDF915E3}" type="datetimeFigureOut">
              <a:rPr lang="en-US" smtClean="0"/>
              <a:t>3/15/2023</a:t>
            </a:fld>
            <a:endParaRPr lang="en-US"/>
          </a:p>
        </p:txBody>
      </p:sp>
      <p:sp>
        <p:nvSpPr>
          <p:cNvPr id="6" name="Footer Placeholder 5">
            <a:extLst>
              <a:ext uri="{FF2B5EF4-FFF2-40B4-BE49-F238E27FC236}">
                <a16:creationId xmlns:a16="http://schemas.microsoft.com/office/drawing/2014/main" id="{60852453-5EE3-0920-3786-103FD26A57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9974A4-8DF6-EE98-3FA9-C3054BB456F0}"/>
              </a:ext>
            </a:extLst>
          </p:cNvPr>
          <p:cNvSpPr>
            <a:spLocks noGrp="1"/>
          </p:cNvSpPr>
          <p:nvPr>
            <p:ph type="sldNum" sz="quarter" idx="12"/>
          </p:nvPr>
        </p:nvSpPr>
        <p:spPr/>
        <p:txBody>
          <a:bodyPr/>
          <a:lstStyle/>
          <a:p>
            <a:fld id="{24496B1A-CBF2-C54D-B723-E625441D0ED7}" type="slidenum">
              <a:rPr lang="en-US" smtClean="0"/>
              <a:t>‹#›</a:t>
            </a:fld>
            <a:endParaRPr lang="en-US"/>
          </a:p>
        </p:txBody>
      </p:sp>
    </p:spTree>
    <p:extLst>
      <p:ext uri="{BB962C8B-B14F-4D97-AF65-F5344CB8AC3E}">
        <p14:creationId xmlns:p14="http://schemas.microsoft.com/office/powerpoint/2010/main" val="1617712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D4639-7512-4ABD-D7C5-128FB5E8AE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1E6608-5A4A-1E35-38F9-F0F0AB6C5A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1F2248-19E2-8051-467B-5B084CFA44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C9A79C-EC95-5293-653C-3A7D17E24A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3ED625-A640-AE57-E525-EAEFB5AEDD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8C9CCD-2685-D91D-6E76-E762FEC5D838}"/>
              </a:ext>
            </a:extLst>
          </p:cNvPr>
          <p:cNvSpPr>
            <a:spLocks noGrp="1"/>
          </p:cNvSpPr>
          <p:nvPr>
            <p:ph type="dt" sz="half" idx="10"/>
          </p:nvPr>
        </p:nvSpPr>
        <p:spPr/>
        <p:txBody>
          <a:bodyPr/>
          <a:lstStyle/>
          <a:p>
            <a:fld id="{6EB3D0AF-832A-2B44-865A-921BCDF915E3}" type="datetimeFigureOut">
              <a:rPr lang="en-US" smtClean="0"/>
              <a:t>3/15/2023</a:t>
            </a:fld>
            <a:endParaRPr lang="en-US"/>
          </a:p>
        </p:txBody>
      </p:sp>
      <p:sp>
        <p:nvSpPr>
          <p:cNvPr id="8" name="Footer Placeholder 7">
            <a:extLst>
              <a:ext uri="{FF2B5EF4-FFF2-40B4-BE49-F238E27FC236}">
                <a16:creationId xmlns:a16="http://schemas.microsoft.com/office/drawing/2014/main" id="{29D977F5-D306-6DEE-8AFA-C7E08CDF86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D4B341-EC51-6C2C-0512-A705ED96B81A}"/>
              </a:ext>
            </a:extLst>
          </p:cNvPr>
          <p:cNvSpPr>
            <a:spLocks noGrp="1"/>
          </p:cNvSpPr>
          <p:nvPr>
            <p:ph type="sldNum" sz="quarter" idx="12"/>
          </p:nvPr>
        </p:nvSpPr>
        <p:spPr/>
        <p:txBody>
          <a:bodyPr/>
          <a:lstStyle/>
          <a:p>
            <a:fld id="{24496B1A-CBF2-C54D-B723-E625441D0ED7}" type="slidenum">
              <a:rPr lang="en-US" smtClean="0"/>
              <a:t>‹#›</a:t>
            </a:fld>
            <a:endParaRPr lang="en-US"/>
          </a:p>
        </p:txBody>
      </p:sp>
    </p:spTree>
    <p:extLst>
      <p:ext uri="{BB962C8B-B14F-4D97-AF65-F5344CB8AC3E}">
        <p14:creationId xmlns:p14="http://schemas.microsoft.com/office/powerpoint/2010/main" val="2682435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E3E27-A15C-CB69-DBA0-ADDA72FBB9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A0D403-5C1C-F692-0FBC-F621DEA552BE}"/>
              </a:ext>
            </a:extLst>
          </p:cNvPr>
          <p:cNvSpPr>
            <a:spLocks noGrp="1"/>
          </p:cNvSpPr>
          <p:nvPr>
            <p:ph type="dt" sz="half" idx="10"/>
          </p:nvPr>
        </p:nvSpPr>
        <p:spPr/>
        <p:txBody>
          <a:bodyPr/>
          <a:lstStyle/>
          <a:p>
            <a:fld id="{6EB3D0AF-832A-2B44-865A-921BCDF915E3}" type="datetimeFigureOut">
              <a:rPr lang="en-US" smtClean="0"/>
              <a:t>3/15/2023</a:t>
            </a:fld>
            <a:endParaRPr lang="en-US"/>
          </a:p>
        </p:txBody>
      </p:sp>
      <p:sp>
        <p:nvSpPr>
          <p:cNvPr id="4" name="Footer Placeholder 3">
            <a:extLst>
              <a:ext uri="{FF2B5EF4-FFF2-40B4-BE49-F238E27FC236}">
                <a16:creationId xmlns:a16="http://schemas.microsoft.com/office/drawing/2014/main" id="{3FB5C799-F0DA-FC48-2BB9-F8B2F32368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73C83D-9AB7-7B9A-AB51-8682AC35E748}"/>
              </a:ext>
            </a:extLst>
          </p:cNvPr>
          <p:cNvSpPr>
            <a:spLocks noGrp="1"/>
          </p:cNvSpPr>
          <p:nvPr>
            <p:ph type="sldNum" sz="quarter" idx="12"/>
          </p:nvPr>
        </p:nvSpPr>
        <p:spPr/>
        <p:txBody>
          <a:bodyPr/>
          <a:lstStyle/>
          <a:p>
            <a:fld id="{24496B1A-CBF2-C54D-B723-E625441D0ED7}" type="slidenum">
              <a:rPr lang="en-US" smtClean="0"/>
              <a:t>‹#›</a:t>
            </a:fld>
            <a:endParaRPr lang="en-US"/>
          </a:p>
        </p:txBody>
      </p:sp>
    </p:spTree>
    <p:extLst>
      <p:ext uri="{BB962C8B-B14F-4D97-AF65-F5344CB8AC3E}">
        <p14:creationId xmlns:p14="http://schemas.microsoft.com/office/powerpoint/2010/main" val="990774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9C6FAF-B447-1268-3FB1-B060FE10FD22}"/>
              </a:ext>
            </a:extLst>
          </p:cNvPr>
          <p:cNvSpPr>
            <a:spLocks noGrp="1"/>
          </p:cNvSpPr>
          <p:nvPr>
            <p:ph type="dt" sz="half" idx="10"/>
          </p:nvPr>
        </p:nvSpPr>
        <p:spPr/>
        <p:txBody>
          <a:bodyPr/>
          <a:lstStyle/>
          <a:p>
            <a:fld id="{6EB3D0AF-832A-2B44-865A-921BCDF915E3}" type="datetimeFigureOut">
              <a:rPr lang="en-US" smtClean="0"/>
              <a:t>3/15/2023</a:t>
            </a:fld>
            <a:endParaRPr lang="en-US"/>
          </a:p>
        </p:txBody>
      </p:sp>
      <p:sp>
        <p:nvSpPr>
          <p:cNvPr id="3" name="Footer Placeholder 2">
            <a:extLst>
              <a:ext uri="{FF2B5EF4-FFF2-40B4-BE49-F238E27FC236}">
                <a16:creationId xmlns:a16="http://schemas.microsoft.com/office/drawing/2014/main" id="{9F728188-5E78-FFCD-5811-6BF887BCC3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0A4639-FBC6-7151-B619-A0557F9599FA}"/>
              </a:ext>
            </a:extLst>
          </p:cNvPr>
          <p:cNvSpPr>
            <a:spLocks noGrp="1"/>
          </p:cNvSpPr>
          <p:nvPr>
            <p:ph type="sldNum" sz="quarter" idx="12"/>
          </p:nvPr>
        </p:nvSpPr>
        <p:spPr/>
        <p:txBody>
          <a:bodyPr/>
          <a:lstStyle/>
          <a:p>
            <a:fld id="{24496B1A-CBF2-C54D-B723-E625441D0ED7}" type="slidenum">
              <a:rPr lang="en-US" smtClean="0"/>
              <a:t>‹#›</a:t>
            </a:fld>
            <a:endParaRPr lang="en-US"/>
          </a:p>
        </p:txBody>
      </p:sp>
    </p:spTree>
    <p:extLst>
      <p:ext uri="{BB962C8B-B14F-4D97-AF65-F5344CB8AC3E}">
        <p14:creationId xmlns:p14="http://schemas.microsoft.com/office/powerpoint/2010/main" val="2498957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E925B-ED23-2DE9-592E-8CACB805F7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FC1099-D78A-FE32-C1EA-6493639B2B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92E5C2-876F-29C8-DD59-77FFBB76FF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C79888-AB4B-30E8-D32C-03DC6A5808C3}"/>
              </a:ext>
            </a:extLst>
          </p:cNvPr>
          <p:cNvSpPr>
            <a:spLocks noGrp="1"/>
          </p:cNvSpPr>
          <p:nvPr>
            <p:ph type="dt" sz="half" idx="10"/>
          </p:nvPr>
        </p:nvSpPr>
        <p:spPr/>
        <p:txBody>
          <a:bodyPr/>
          <a:lstStyle/>
          <a:p>
            <a:fld id="{6EB3D0AF-832A-2B44-865A-921BCDF915E3}" type="datetimeFigureOut">
              <a:rPr lang="en-US" smtClean="0"/>
              <a:t>3/15/2023</a:t>
            </a:fld>
            <a:endParaRPr lang="en-US"/>
          </a:p>
        </p:txBody>
      </p:sp>
      <p:sp>
        <p:nvSpPr>
          <p:cNvPr id="6" name="Footer Placeholder 5">
            <a:extLst>
              <a:ext uri="{FF2B5EF4-FFF2-40B4-BE49-F238E27FC236}">
                <a16:creationId xmlns:a16="http://schemas.microsoft.com/office/drawing/2014/main" id="{A47121FA-8BF1-CD25-1C97-C584F0E6A4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C2E3EF-1AEE-9AAE-3BEB-7C19C36B210A}"/>
              </a:ext>
            </a:extLst>
          </p:cNvPr>
          <p:cNvSpPr>
            <a:spLocks noGrp="1"/>
          </p:cNvSpPr>
          <p:nvPr>
            <p:ph type="sldNum" sz="quarter" idx="12"/>
          </p:nvPr>
        </p:nvSpPr>
        <p:spPr/>
        <p:txBody>
          <a:bodyPr/>
          <a:lstStyle/>
          <a:p>
            <a:fld id="{24496B1A-CBF2-C54D-B723-E625441D0ED7}" type="slidenum">
              <a:rPr lang="en-US" smtClean="0"/>
              <a:t>‹#›</a:t>
            </a:fld>
            <a:endParaRPr lang="en-US"/>
          </a:p>
        </p:txBody>
      </p:sp>
    </p:spTree>
    <p:extLst>
      <p:ext uri="{BB962C8B-B14F-4D97-AF65-F5344CB8AC3E}">
        <p14:creationId xmlns:p14="http://schemas.microsoft.com/office/powerpoint/2010/main" val="1600965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648F2-076E-980E-0451-975B296C71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BDAD13-8619-292B-DC45-C7D1393F9D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9C2FA9-700F-6AD8-CD6A-7F6F3BD9B3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C82A1B-B75E-20F3-6AF2-2D2D1DBF06CE}"/>
              </a:ext>
            </a:extLst>
          </p:cNvPr>
          <p:cNvSpPr>
            <a:spLocks noGrp="1"/>
          </p:cNvSpPr>
          <p:nvPr>
            <p:ph type="dt" sz="half" idx="10"/>
          </p:nvPr>
        </p:nvSpPr>
        <p:spPr/>
        <p:txBody>
          <a:bodyPr/>
          <a:lstStyle/>
          <a:p>
            <a:fld id="{6EB3D0AF-832A-2B44-865A-921BCDF915E3}" type="datetimeFigureOut">
              <a:rPr lang="en-US" smtClean="0"/>
              <a:t>3/15/2023</a:t>
            </a:fld>
            <a:endParaRPr lang="en-US"/>
          </a:p>
        </p:txBody>
      </p:sp>
      <p:sp>
        <p:nvSpPr>
          <p:cNvPr id="6" name="Footer Placeholder 5">
            <a:extLst>
              <a:ext uri="{FF2B5EF4-FFF2-40B4-BE49-F238E27FC236}">
                <a16:creationId xmlns:a16="http://schemas.microsoft.com/office/drawing/2014/main" id="{A0466455-38EF-992A-4EC1-32EF5DFBB1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90645C-8664-D661-F0E9-A0CDBE4590F4}"/>
              </a:ext>
            </a:extLst>
          </p:cNvPr>
          <p:cNvSpPr>
            <a:spLocks noGrp="1"/>
          </p:cNvSpPr>
          <p:nvPr>
            <p:ph type="sldNum" sz="quarter" idx="12"/>
          </p:nvPr>
        </p:nvSpPr>
        <p:spPr/>
        <p:txBody>
          <a:bodyPr/>
          <a:lstStyle/>
          <a:p>
            <a:fld id="{24496B1A-CBF2-C54D-B723-E625441D0ED7}" type="slidenum">
              <a:rPr lang="en-US" smtClean="0"/>
              <a:t>‹#›</a:t>
            </a:fld>
            <a:endParaRPr lang="en-US"/>
          </a:p>
        </p:txBody>
      </p:sp>
    </p:spTree>
    <p:extLst>
      <p:ext uri="{BB962C8B-B14F-4D97-AF65-F5344CB8AC3E}">
        <p14:creationId xmlns:p14="http://schemas.microsoft.com/office/powerpoint/2010/main" val="2456541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9F5DAC-79C9-CA60-DF8D-CD6DA67055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AE9C6B-3ECB-7D87-D7BB-B8421B91F4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10DB0C-2794-7186-8315-25337AEA97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3D0AF-832A-2B44-865A-921BCDF915E3}" type="datetimeFigureOut">
              <a:rPr lang="en-US" smtClean="0"/>
              <a:t>3/15/2023</a:t>
            </a:fld>
            <a:endParaRPr lang="en-US"/>
          </a:p>
        </p:txBody>
      </p:sp>
      <p:sp>
        <p:nvSpPr>
          <p:cNvPr id="5" name="Footer Placeholder 4">
            <a:extLst>
              <a:ext uri="{FF2B5EF4-FFF2-40B4-BE49-F238E27FC236}">
                <a16:creationId xmlns:a16="http://schemas.microsoft.com/office/drawing/2014/main" id="{41E21D1F-6983-EE35-D2D9-6EF3C2168A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5F8782-0652-701A-4265-4D32F74B5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496B1A-CBF2-C54D-B723-E625441D0ED7}" type="slidenum">
              <a:rPr lang="en-US" smtClean="0"/>
              <a:t>‹#›</a:t>
            </a:fld>
            <a:endParaRPr lang="en-US"/>
          </a:p>
        </p:txBody>
      </p:sp>
    </p:spTree>
    <p:extLst>
      <p:ext uri="{BB962C8B-B14F-4D97-AF65-F5344CB8AC3E}">
        <p14:creationId xmlns:p14="http://schemas.microsoft.com/office/powerpoint/2010/main" val="3069530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ctstudentassessment@ct.gov" TargetMode="Externa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portal.ct.gov/SDE/Performance/Data-Collection-Help-Sites/Directory-Manager-Help-Site/Documentation" TargetMode="External"/><Relationship Id="rId4" Type="http://schemas.openxmlformats.org/officeDocument/2006/relationships/hyperlink" Target="https://csde.ct.g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portal.ct.gov/-/media/SDE/Phys-Ed/CPFA----Test-Administrators-Manual-Fall-2022-Final.pdf" TargetMode="External"/><Relationship Id="rId7" Type="http://schemas.openxmlformats.org/officeDocument/2006/relationships/image" Target="../media/image2.emf"/><Relationship Id="rId2" Type="http://schemas.openxmlformats.org/officeDocument/2006/relationships/hyperlink" Target="https://portal.ct.gov/SDE/Physical-Education/Physical-Education---Test-Administrators-Manual/CPFA-Individual-Student-Collection#:~:text=Department%20of%20Education-,CPFA%20Individual%20Student%20Collection,-Effective%20in%202022"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portal.ct.gov/-/media/SDE/Phys-Ed/CPFA_IndividualUserGuide.pdf" TargetMode="External"/><Relationship Id="rId4" Type="http://schemas.openxmlformats.org/officeDocument/2006/relationships/hyperlink" Target="https://portal.ct.gov/-/media/SDE/Phys-Ed/CPFA-File-Specs-Sample-File-and-Template-File.xls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0E567D7-BC2A-3930-33D4-9416EC044C09}"/>
              </a:ext>
            </a:extLst>
          </p:cNvPr>
          <p:cNvSpPr/>
          <p:nvPr/>
        </p:nvSpPr>
        <p:spPr>
          <a:xfrm>
            <a:off x="0" y="24063"/>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45182F-95AA-1EB6-C481-6219A933B23F}"/>
              </a:ext>
            </a:extLst>
          </p:cNvPr>
          <p:cNvSpPr>
            <a:spLocks noGrp="1"/>
          </p:cNvSpPr>
          <p:nvPr>
            <p:ph type="ctrTitle"/>
          </p:nvPr>
        </p:nvSpPr>
        <p:spPr>
          <a:xfrm>
            <a:off x="566057" y="489767"/>
            <a:ext cx="11059886" cy="1077218"/>
          </a:xfrm>
        </p:spPr>
        <p:txBody>
          <a:bodyPr>
            <a:spAutoFit/>
          </a:bodyPr>
          <a:lstStyle/>
          <a:p>
            <a:pPr>
              <a:lnSpc>
                <a:spcPct val="100000"/>
              </a:lnSpc>
              <a:spcBef>
                <a:spcPts val="300"/>
              </a:spcBef>
            </a:pPr>
            <a:r>
              <a:rPr lang="en-US" sz="3200" b="1" dirty="0">
                <a:solidFill>
                  <a:schemeClr val="bg1"/>
                </a:solidFill>
                <a:latin typeface="+mn-lt"/>
                <a:cs typeface="Arial"/>
              </a:rPr>
              <a:t>CAAHPE: </a:t>
            </a:r>
            <a:r>
              <a:rPr lang="en-US" sz="3200" b="0" i="0" dirty="0">
                <a:solidFill>
                  <a:schemeClr val="bg1"/>
                </a:solidFill>
                <a:effectLst/>
                <a:latin typeface="+mn-lt"/>
              </a:rPr>
              <a:t>Connecticut Physical Fitness Assessment Individual </a:t>
            </a:r>
            <a:br>
              <a:rPr lang="en-US" sz="3200" b="0" i="0" dirty="0">
                <a:solidFill>
                  <a:schemeClr val="bg1"/>
                </a:solidFill>
                <a:effectLst/>
                <a:latin typeface="+mn-lt"/>
              </a:rPr>
            </a:br>
            <a:r>
              <a:rPr lang="en-US" sz="3200" b="0" i="0" dirty="0">
                <a:solidFill>
                  <a:schemeClr val="bg1"/>
                </a:solidFill>
                <a:effectLst/>
                <a:latin typeface="+mn-lt"/>
              </a:rPr>
              <a:t>Student Collection</a:t>
            </a:r>
            <a:endParaRPr lang="en-US" sz="3200" b="1" dirty="0">
              <a:solidFill>
                <a:schemeClr val="bg1"/>
              </a:solidFill>
              <a:latin typeface="+mn-lt"/>
              <a:cs typeface="Arial" panose="020B0604020202020204" pitchFamily="34" charset="0"/>
            </a:endParaRPr>
          </a:p>
        </p:txBody>
      </p:sp>
      <p:pic>
        <p:nvPicPr>
          <p:cNvPr id="5" name="Picture 4">
            <a:extLst>
              <a:ext uri="{FF2B5EF4-FFF2-40B4-BE49-F238E27FC236}">
                <a16:creationId xmlns:a16="http://schemas.microsoft.com/office/drawing/2014/main" id="{D846BA62-2ED1-CBC4-6C4F-0271CFE91C1C}"/>
              </a:ext>
            </a:extLst>
          </p:cNvPr>
          <p:cNvPicPr>
            <a:picLocks noChangeAspect="1"/>
          </p:cNvPicPr>
          <p:nvPr/>
        </p:nvPicPr>
        <p:blipFill>
          <a:blip r:embed="rId2"/>
          <a:srcRect/>
          <a:stretch/>
        </p:blipFill>
        <p:spPr>
          <a:xfrm>
            <a:off x="4132586" y="1858693"/>
            <a:ext cx="3926828" cy="3926828"/>
          </a:xfrm>
          <a:prstGeom prst="rect">
            <a:avLst/>
          </a:prstGeom>
        </p:spPr>
      </p:pic>
      <p:sp>
        <p:nvSpPr>
          <p:cNvPr id="3" name="Subtitle 2">
            <a:extLst>
              <a:ext uri="{FF2B5EF4-FFF2-40B4-BE49-F238E27FC236}">
                <a16:creationId xmlns:a16="http://schemas.microsoft.com/office/drawing/2014/main" id="{E2DA2B88-DB91-925E-EF13-49E8AA58E33B}"/>
              </a:ext>
            </a:extLst>
          </p:cNvPr>
          <p:cNvSpPr>
            <a:spLocks noGrp="1"/>
          </p:cNvSpPr>
          <p:nvPr>
            <p:ph type="subTitle" idx="1"/>
          </p:nvPr>
        </p:nvSpPr>
        <p:spPr>
          <a:xfrm>
            <a:off x="1524000" y="5848380"/>
            <a:ext cx="9144000" cy="369332"/>
          </a:xfrm>
        </p:spPr>
        <p:txBody>
          <a:bodyPr>
            <a:spAutoFit/>
          </a:bodyPr>
          <a:lstStyle/>
          <a:p>
            <a:pPr>
              <a:lnSpc>
                <a:spcPct val="100000"/>
              </a:lnSpc>
              <a:spcBef>
                <a:spcPts val="600"/>
              </a:spcBef>
            </a:pPr>
            <a:r>
              <a:rPr lang="en-US" sz="1800" b="1" dirty="0">
                <a:solidFill>
                  <a:schemeClr val="bg1"/>
                </a:solidFill>
                <a:cs typeface="Arial" panose="020B0604020202020204" pitchFamily="34" charset="0"/>
              </a:rPr>
              <a:t>March 15</a:t>
            </a:r>
            <a:r>
              <a:rPr lang="en-US" sz="1800" b="1" dirty="0">
                <a:solidFill>
                  <a:schemeClr val="bg1"/>
                </a:solidFill>
                <a:latin typeface="Arial" panose="020B0604020202020204" pitchFamily="34" charset="0"/>
                <a:cs typeface="Arial" panose="020B0604020202020204" pitchFamily="34" charset="0"/>
              </a:rPr>
              <a:t>, 2023</a:t>
            </a:r>
          </a:p>
        </p:txBody>
      </p:sp>
      <p:cxnSp>
        <p:nvCxnSpPr>
          <p:cNvPr id="10" name="Straight Connector 9">
            <a:extLst>
              <a:ext uri="{FF2B5EF4-FFF2-40B4-BE49-F238E27FC236}">
                <a16:creationId xmlns:a16="http://schemas.microsoft.com/office/drawing/2014/main" id="{E6DD654F-3EFD-9C22-878D-5F70C333D1F0}"/>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EE3A5A6-BA95-4622-B4F1-E9026402CE87}"/>
              </a:ext>
            </a:extLst>
          </p:cNvPr>
          <p:cNvSpPr/>
          <p:nvPr/>
        </p:nvSpPr>
        <p:spPr>
          <a:xfrm>
            <a:off x="5045242" y="4654223"/>
            <a:ext cx="2037347" cy="272715"/>
          </a:xfrm>
          <a:prstGeom prst="rect">
            <a:avLst/>
          </a:prstGeom>
          <a:solidFill>
            <a:srgbClr val="181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8452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2BE3C045-4E0F-DDC3-660E-55816997DB79}"/>
              </a:ext>
            </a:extLst>
          </p:cNvPr>
          <p:cNvGraphicFramePr>
            <a:graphicFrameLocks noGrp="1"/>
          </p:cNvGraphicFramePr>
          <p:nvPr>
            <p:ph idx="1"/>
            <p:extLst>
              <p:ext uri="{D42A27DB-BD31-4B8C-83A1-F6EECF244321}">
                <p14:modId xmlns:p14="http://schemas.microsoft.com/office/powerpoint/2010/main" val="3634256835"/>
              </p:ext>
            </p:extLst>
          </p:nvPr>
        </p:nvGraphicFramePr>
        <p:xfrm>
          <a:off x="838200" y="1825624"/>
          <a:ext cx="10915436" cy="4112838"/>
        </p:xfrm>
        <a:graphic>
          <a:graphicData uri="http://schemas.openxmlformats.org/drawingml/2006/table">
            <a:tbl>
              <a:tblPr firstRow="1" bandRow="1">
                <a:tableStyleId>{5C22544A-7EE6-4342-B048-85BDC9FD1C3A}</a:tableStyleId>
              </a:tblPr>
              <a:tblGrid>
                <a:gridCol w="5457718">
                  <a:extLst>
                    <a:ext uri="{9D8B030D-6E8A-4147-A177-3AD203B41FA5}">
                      <a16:colId xmlns:a16="http://schemas.microsoft.com/office/drawing/2014/main" val="1991539036"/>
                    </a:ext>
                  </a:extLst>
                </a:gridCol>
                <a:gridCol w="5457718">
                  <a:extLst>
                    <a:ext uri="{9D8B030D-6E8A-4147-A177-3AD203B41FA5}">
                      <a16:colId xmlns:a16="http://schemas.microsoft.com/office/drawing/2014/main" val="3097340641"/>
                    </a:ext>
                  </a:extLst>
                </a:gridCol>
              </a:tblGrid>
              <a:tr h="725035">
                <a:tc>
                  <a:txBody>
                    <a:bodyPr/>
                    <a:lstStyle/>
                    <a:p>
                      <a:pPr algn="ctr"/>
                      <a:r>
                        <a:rPr lang="en-US" sz="2400" dirty="0"/>
                        <a:t>Question Type</a:t>
                      </a:r>
                    </a:p>
                  </a:txBody>
                  <a:tcPr/>
                </a:tc>
                <a:tc>
                  <a:txBody>
                    <a:bodyPr/>
                    <a:lstStyle/>
                    <a:p>
                      <a:pPr algn="ctr"/>
                      <a:r>
                        <a:rPr lang="en-US" sz="2400" dirty="0"/>
                        <a:t>Who Does One Contact?</a:t>
                      </a:r>
                    </a:p>
                  </a:txBody>
                  <a:tcPr/>
                </a:tc>
                <a:extLst>
                  <a:ext uri="{0D108BD9-81ED-4DB2-BD59-A6C34878D82A}">
                    <a16:rowId xmlns:a16="http://schemas.microsoft.com/office/drawing/2014/main" val="2944156794"/>
                  </a:ext>
                </a:extLst>
              </a:tr>
              <a:tr h="729756">
                <a:tc>
                  <a:txBody>
                    <a:bodyPr/>
                    <a:lstStyle/>
                    <a:p>
                      <a:pPr algn="ctr"/>
                      <a:r>
                        <a:rPr lang="en-US" sz="2400" dirty="0"/>
                        <a:t>PowerSchool Entry Question </a:t>
                      </a:r>
                    </a:p>
                  </a:txBody>
                  <a:tcPr/>
                </a:tc>
                <a:tc>
                  <a:txBody>
                    <a:bodyPr/>
                    <a:lstStyle/>
                    <a:p>
                      <a:pPr algn="ctr"/>
                      <a:r>
                        <a:rPr lang="en-US" sz="2400" dirty="0"/>
                        <a:t>Local PowerSchool District Contact</a:t>
                      </a:r>
                    </a:p>
                  </a:txBody>
                  <a:tcPr/>
                </a:tc>
                <a:extLst>
                  <a:ext uri="{0D108BD9-81ED-4DB2-BD59-A6C34878D82A}">
                    <a16:rowId xmlns:a16="http://schemas.microsoft.com/office/drawing/2014/main" val="2510613289"/>
                  </a:ext>
                </a:extLst>
              </a:tr>
              <a:tr h="582905">
                <a:tc>
                  <a:txBody>
                    <a:bodyPr/>
                    <a:lstStyle/>
                    <a:p>
                      <a:pPr algn="ctr"/>
                      <a:r>
                        <a:rPr lang="en-US" sz="2400" dirty="0"/>
                        <a:t>Infinite Campus Entry Question</a:t>
                      </a:r>
                    </a:p>
                  </a:txBody>
                  <a:tcPr/>
                </a:tc>
                <a:tc>
                  <a:txBody>
                    <a:bodyPr/>
                    <a:lstStyle/>
                    <a:p>
                      <a:pPr algn="ctr"/>
                      <a:r>
                        <a:rPr lang="en-US" sz="2400" dirty="0"/>
                        <a:t>Local Infinite Campus District Contact</a:t>
                      </a:r>
                    </a:p>
                  </a:txBody>
                  <a:tcPr/>
                </a:tc>
                <a:extLst>
                  <a:ext uri="{0D108BD9-81ED-4DB2-BD59-A6C34878D82A}">
                    <a16:rowId xmlns:a16="http://schemas.microsoft.com/office/drawing/2014/main" val="1909557617"/>
                  </a:ext>
                </a:extLst>
              </a:tr>
              <a:tr h="1037571">
                <a:tc>
                  <a:txBody>
                    <a:bodyPr/>
                    <a:lstStyle/>
                    <a:p>
                      <a:pPr algn="ctr"/>
                      <a:r>
                        <a:rPr lang="en-US" sz="2400" dirty="0"/>
                        <a:t>CSDE CPFA Individual Student Collection Application Question </a:t>
                      </a:r>
                    </a:p>
                  </a:txBody>
                  <a:tcPr/>
                </a:tc>
                <a:tc>
                  <a:txBody>
                    <a:bodyPr/>
                    <a:lstStyle/>
                    <a:p>
                      <a:pPr algn="ctr"/>
                      <a:r>
                        <a:rPr lang="en-US" sz="2400" dirty="0">
                          <a:hlinkClick r:id="rId2"/>
                        </a:rPr>
                        <a:t>ctstudentassessment@ct.gov</a:t>
                      </a:r>
                      <a:endParaRPr lang="en-US" sz="2400" dirty="0"/>
                    </a:p>
                  </a:txBody>
                  <a:tcPr/>
                </a:tc>
                <a:extLst>
                  <a:ext uri="{0D108BD9-81ED-4DB2-BD59-A6C34878D82A}">
                    <a16:rowId xmlns:a16="http://schemas.microsoft.com/office/drawing/2014/main" val="185815233"/>
                  </a:ext>
                </a:extLst>
              </a:tr>
              <a:tr h="1037571">
                <a:tc>
                  <a:txBody>
                    <a:bodyPr/>
                    <a:lstStyle/>
                    <a:p>
                      <a:pPr algn="ctr"/>
                      <a:r>
                        <a:rPr lang="en-US" sz="2400" dirty="0"/>
                        <a:t>CPFA Policy/Administration Question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hlinkClick r:id="rId2"/>
                        </a:rPr>
                        <a:t>ctstudentassessment@ct.gov</a:t>
                      </a:r>
                      <a:endParaRPr lang="en-US" sz="2400" dirty="0"/>
                    </a:p>
                    <a:p>
                      <a:pPr algn="ctr"/>
                      <a:endParaRPr lang="en-US" sz="2400" dirty="0"/>
                    </a:p>
                  </a:txBody>
                  <a:tcPr/>
                </a:tc>
                <a:extLst>
                  <a:ext uri="{0D108BD9-81ED-4DB2-BD59-A6C34878D82A}">
                    <a16:rowId xmlns:a16="http://schemas.microsoft.com/office/drawing/2014/main" val="3198049736"/>
                  </a:ext>
                </a:extLst>
              </a:tr>
            </a:tbl>
          </a:graphicData>
        </a:graphic>
      </p:graphicFrame>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EC933"/>
                </a:solidFill>
                <a:latin typeface="+mn-lt"/>
                <a:cs typeface="Arial" panose="020B0604020202020204" pitchFamily="34" charset="0"/>
              </a:rPr>
              <a:t>CPFA</a:t>
            </a:r>
            <a:r>
              <a:rPr lang="en-US" sz="3200" dirty="0">
                <a:cs typeface="Arial" panose="020B0604020202020204" pitchFamily="34" charset="0"/>
              </a:rPr>
              <a:t> </a:t>
            </a:r>
            <a:r>
              <a:rPr lang="en-US" sz="3200" b="1" dirty="0">
                <a:solidFill>
                  <a:srgbClr val="FEC933"/>
                </a:solidFill>
                <a:latin typeface="+mn-lt"/>
                <a:cs typeface="Arial" panose="020B0604020202020204" pitchFamily="34" charset="0"/>
              </a:rPr>
              <a:t>Available Resources/Contacts</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3"/>
          <a:srcRect/>
          <a:stretch/>
        </p:blipFill>
        <p:spPr>
          <a:xfrm>
            <a:off x="517566" y="262038"/>
            <a:ext cx="1180375" cy="1180375"/>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4"/>
          <a:srcRect/>
          <a:stretch/>
        </p:blipFill>
        <p:spPr>
          <a:xfrm>
            <a:off x="10301464" y="296146"/>
            <a:ext cx="1324479" cy="1112158"/>
          </a:xfrm>
          <a:prstGeom prst="rect">
            <a:avLst/>
          </a:prstGeom>
        </p:spPr>
      </p:pic>
    </p:spTree>
    <p:extLst>
      <p:ext uri="{BB962C8B-B14F-4D97-AF65-F5344CB8AC3E}">
        <p14:creationId xmlns:p14="http://schemas.microsoft.com/office/powerpoint/2010/main" val="3747953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dirty="0">
                <a:solidFill>
                  <a:srgbClr val="FEC933"/>
                </a:solidFill>
                <a:latin typeface="+mn-lt"/>
                <a:cs typeface="Arial" panose="020B0604020202020204" pitchFamily="34" charset="0"/>
              </a:rPr>
              <a:t>CPFA File Layout and Codes</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2"/>
          <a:srcRect/>
          <a:stretch/>
        </p:blipFill>
        <p:spPr>
          <a:xfrm>
            <a:off x="517566" y="262038"/>
            <a:ext cx="1180375" cy="1180375"/>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3"/>
          <a:srcRect/>
          <a:stretch/>
        </p:blipFill>
        <p:spPr>
          <a:xfrm>
            <a:off x="10301464" y="296146"/>
            <a:ext cx="1324479" cy="1112158"/>
          </a:xfrm>
          <a:prstGeom prst="rect">
            <a:avLst/>
          </a:prstGeom>
        </p:spPr>
      </p:pic>
      <p:pic>
        <p:nvPicPr>
          <p:cNvPr id="18" name="Picture 17">
            <a:extLst>
              <a:ext uri="{FF2B5EF4-FFF2-40B4-BE49-F238E27FC236}">
                <a16:creationId xmlns:a16="http://schemas.microsoft.com/office/drawing/2014/main" id="{73DDC1D8-36CB-41B9-B0C0-A2D04A924058}"/>
              </a:ext>
            </a:extLst>
          </p:cNvPr>
          <p:cNvPicPr>
            <a:picLocks noChangeAspect="1"/>
          </p:cNvPicPr>
          <p:nvPr/>
        </p:nvPicPr>
        <p:blipFill>
          <a:blip r:embed="rId4"/>
          <a:stretch>
            <a:fillRect/>
          </a:stretch>
        </p:blipFill>
        <p:spPr>
          <a:xfrm>
            <a:off x="362887" y="3193243"/>
            <a:ext cx="7699473" cy="2743200"/>
          </a:xfrm>
          <a:prstGeom prst="rect">
            <a:avLst/>
          </a:prstGeom>
        </p:spPr>
      </p:pic>
      <p:pic>
        <p:nvPicPr>
          <p:cNvPr id="22" name="Picture 21">
            <a:extLst>
              <a:ext uri="{FF2B5EF4-FFF2-40B4-BE49-F238E27FC236}">
                <a16:creationId xmlns:a16="http://schemas.microsoft.com/office/drawing/2014/main" id="{F900C3D1-943D-45F9-83D3-25782E65695D}"/>
              </a:ext>
            </a:extLst>
          </p:cNvPr>
          <p:cNvPicPr>
            <a:picLocks noChangeAspect="1"/>
          </p:cNvPicPr>
          <p:nvPr/>
        </p:nvPicPr>
        <p:blipFill>
          <a:blip r:embed="rId5"/>
          <a:stretch>
            <a:fillRect/>
          </a:stretch>
        </p:blipFill>
        <p:spPr>
          <a:xfrm>
            <a:off x="8439150" y="3055750"/>
            <a:ext cx="3562350" cy="3038475"/>
          </a:xfrm>
          <a:prstGeom prst="rect">
            <a:avLst/>
          </a:prstGeom>
        </p:spPr>
      </p:pic>
      <p:sp>
        <p:nvSpPr>
          <p:cNvPr id="38" name="Arrow: Right 37">
            <a:extLst>
              <a:ext uri="{FF2B5EF4-FFF2-40B4-BE49-F238E27FC236}">
                <a16:creationId xmlns:a16="http://schemas.microsoft.com/office/drawing/2014/main" id="{47C0D864-383C-4AA4-AAF2-AEB8AC1A9B1C}"/>
              </a:ext>
            </a:extLst>
          </p:cNvPr>
          <p:cNvSpPr/>
          <p:nvPr/>
        </p:nvSpPr>
        <p:spPr>
          <a:xfrm>
            <a:off x="7992415" y="5113717"/>
            <a:ext cx="545432" cy="176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0A6CA26-6493-1C0E-FD98-40FE372C3064}"/>
              </a:ext>
            </a:extLst>
          </p:cNvPr>
          <p:cNvSpPr txBox="1"/>
          <p:nvPr/>
        </p:nvSpPr>
        <p:spPr>
          <a:xfrm>
            <a:off x="477077" y="1977887"/>
            <a:ext cx="113504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The CPFA Individual Collection application allows for entry of results two ways: data file upload and manual entry.  The file upload function requires a specific file type (CSV) and format (see below).</a:t>
            </a:r>
          </a:p>
        </p:txBody>
      </p:sp>
    </p:spTree>
    <p:extLst>
      <p:ext uri="{BB962C8B-B14F-4D97-AF65-F5344CB8AC3E}">
        <p14:creationId xmlns:p14="http://schemas.microsoft.com/office/powerpoint/2010/main" val="441922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6" y="314959"/>
            <a:ext cx="11625943"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dirty="0">
                <a:solidFill>
                  <a:srgbClr val="FEC933"/>
                </a:solidFill>
                <a:latin typeface="+mn-lt"/>
                <a:cs typeface="Arial" panose="020B0604020202020204" pitchFamily="34" charset="0"/>
              </a:rPr>
              <a:t>CPFA File Layout and Codes</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2"/>
          <a:srcRect/>
          <a:stretch/>
        </p:blipFill>
        <p:spPr>
          <a:xfrm>
            <a:off x="517566" y="262038"/>
            <a:ext cx="1180375" cy="1180375"/>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3"/>
          <a:srcRect/>
          <a:stretch/>
        </p:blipFill>
        <p:spPr>
          <a:xfrm>
            <a:off x="10301464" y="296146"/>
            <a:ext cx="1324479" cy="1112158"/>
          </a:xfrm>
          <a:prstGeom prst="rect">
            <a:avLst/>
          </a:prstGeom>
        </p:spPr>
      </p:pic>
      <p:sp>
        <p:nvSpPr>
          <p:cNvPr id="16" name="Content Placeholder 15">
            <a:extLst>
              <a:ext uri="{FF2B5EF4-FFF2-40B4-BE49-F238E27FC236}">
                <a16:creationId xmlns:a16="http://schemas.microsoft.com/office/drawing/2014/main" id="{DB49AC4A-F032-4AB3-94C4-C4632E11DA30}"/>
              </a:ext>
            </a:extLst>
          </p:cNvPr>
          <p:cNvSpPr>
            <a:spLocks noGrp="1"/>
          </p:cNvSpPr>
          <p:nvPr>
            <p:ph idx="1"/>
          </p:nvPr>
        </p:nvSpPr>
        <p:spPr/>
        <p:txBody>
          <a:bodyPr/>
          <a:lstStyle/>
          <a:p>
            <a:pPr marL="0" indent="0" algn="ctr">
              <a:buNone/>
            </a:pPr>
            <a:r>
              <a:rPr lang="en-US" dirty="0"/>
              <a:t> Result Codes </a:t>
            </a:r>
          </a:p>
        </p:txBody>
      </p:sp>
      <p:pic>
        <p:nvPicPr>
          <p:cNvPr id="2" name="Picture 1">
            <a:extLst>
              <a:ext uri="{FF2B5EF4-FFF2-40B4-BE49-F238E27FC236}">
                <a16:creationId xmlns:a16="http://schemas.microsoft.com/office/drawing/2014/main" id="{3E6CEF57-D278-99CA-87FF-35492914442A}"/>
              </a:ext>
            </a:extLst>
          </p:cNvPr>
          <p:cNvPicPr>
            <a:picLocks noChangeAspect="1"/>
          </p:cNvPicPr>
          <p:nvPr/>
        </p:nvPicPr>
        <p:blipFill rotWithShape="1">
          <a:blip r:embed="rId4"/>
          <a:srcRect l="120" r="59878"/>
          <a:stretch/>
        </p:blipFill>
        <p:spPr>
          <a:xfrm>
            <a:off x="4234573" y="2414964"/>
            <a:ext cx="3474720" cy="2926080"/>
          </a:xfrm>
          <a:prstGeom prst="rect">
            <a:avLst/>
          </a:prstGeom>
        </p:spPr>
      </p:pic>
    </p:spTree>
    <p:extLst>
      <p:ext uri="{BB962C8B-B14F-4D97-AF65-F5344CB8AC3E}">
        <p14:creationId xmlns:p14="http://schemas.microsoft.com/office/powerpoint/2010/main" val="1058012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dirty="0">
                <a:solidFill>
                  <a:srgbClr val="FEC933"/>
                </a:solidFill>
                <a:latin typeface="+mn-lt"/>
                <a:cs typeface="Arial"/>
              </a:rPr>
              <a:t>CPFA File Layout and Codes:</a:t>
            </a:r>
          </a:p>
          <a:p>
            <a:pPr algn="ctr">
              <a:lnSpc>
                <a:spcPct val="100000"/>
              </a:lnSpc>
              <a:spcBef>
                <a:spcPts val="300"/>
              </a:spcBef>
            </a:pPr>
            <a:r>
              <a:rPr lang="en-US" sz="3200" b="1" dirty="0">
                <a:solidFill>
                  <a:srgbClr val="FEC933"/>
                </a:solidFill>
                <a:latin typeface="+mn-lt"/>
                <a:cs typeface="Arial"/>
              </a:rPr>
              <a:t>Special Situations</a:t>
            </a:r>
            <a:endParaRPr lang="en-US" sz="3200" b="1" dirty="0">
              <a:solidFill>
                <a:srgbClr val="FEC933"/>
              </a:solidFill>
              <a:latin typeface="+mn-lt"/>
              <a:cs typeface="Arial" panose="020B0604020202020204" pitchFamily="34" charset="0"/>
            </a:endParaRP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2"/>
          <a:srcRect/>
          <a:stretch/>
        </p:blipFill>
        <p:spPr>
          <a:xfrm>
            <a:off x="517566" y="262038"/>
            <a:ext cx="1180375" cy="1180375"/>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3"/>
          <a:srcRect/>
          <a:stretch/>
        </p:blipFill>
        <p:spPr>
          <a:xfrm>
            <a:off x="10301464" y="296146"/>
            <a:ext cx="1324479" cy="1112158"/>
          </a:xfrm>
          <a:prstGeom prst="rect">
            <a:avLst/>
          </a:prstGeom>
        </p:spPr>
      </p:pic>
      <p:sp>
        <p:nvSpPr>
          <p:cNvPr id="16" name="Content Placeholder 15">
            <a:extLst>
              <a:ext uri="{FF2B5EF4-FFF2-40B4-BE49-F238E27FC236}">
                <a16:creationId xmlns:a16="http://schemas.microsoft.com/office/drawing/2014/main" id="{DB49AC4A-F032-4AB3-94C4-C4632E11DA30}"/>
              </a:ext>
            </a:extLst>
          </p:cNvPr>
          <p:cNvSpPr>
            <a:spLocks noGrp="1"/>
          </p:cNvSpPr>
          <p:nvPr>
            <p:ph idx="1"/>
          </p:nvPr>
        </p:nvSpPr>
        <p:spPr/>
        <p:txBody>
          <a:bodyPr vert="horz" lIns="91440" tIns="45720" rIns="91440" bIns="45720" rtlCol="0" anchor="t">
            <a:normAutofit fontScale="62500" lnSpcReduction="20000"/>
          </a:bodyPr>
          <a:lstStyle/>
          <a:p>
            <a:r>
              <a:rPr lang="en-US" sz="3400" b="1" dirty="0"/>
              <a:t>Did Not Participate</a:t>
            </a:r>
            <a:r>
              <a:rPr lang="en-US" sz="3400" dirty="0"/>
              <a:t>: </a:t>
            </a:r>
            <a:r>
              <a:rPr lang="en-US" sz="3400" u="sng" dirty="0"/>
              <a:t>The student did not take the assessment</a:t>
            </a:r>
            <a:r>
              <a:rPr lang="en-US" sz="3400" dirty="0"/>
              <a:t>.  This includes but is not limited to students who </a:t>
            </a:r>
            <a:r>
              <a:rPr lang="en-US" sz="3400" u="sng" dirty="0"/>
              <a:t>refused</a:t>
            </a:r>
            <a:r>
              <a:rPr lang="en-US" sz="3400" dirty="0"/>
              <a:t> to be assessed, were </a:t>
            </a:r>
            <a:r>
              <a:rPr lang="en-US" sz="3400" u="sng" dirty="0"/>
              <a:t>absent/ill </a:t>
            </a:r>
            <a:r>
              <a:rPr lang="en-US" sz="3400" dirty="0"/>
              <a:t>during testing and not assessed upon their return, and those who were </a:t>
            </a:r>
            <a:r>
              <a:rPr lang="en-US" sz="3400" u="sng" dirty="0"/>
              <a:t>not assessed after an initial assessment was deemed </a:t>
            </a:r>
            <a:r>
              <a:rPr lang="en-US" sz="3400" dirty="0"/>
              <a:t>invalid.  </a:t>
            </a:r>
          </a:p>
          <a:p>
            <a:r>
              <a:rPr lang="en-US" sz="3400" b="1" dirty="0"/>
              <a:t>Participated, but not held to a gender-based standard</a:t>
            </a:r>
            <a:r>
              <a:rPr lang="en-US" sz="3400" dirty="0"/>
              <a:t>:  Students who participate in the standard assessment but use a customized or personalized set of standards. For example, </a:t>
            </a:r>
            <a:r>
              <a:rPr lang="en-US" sz="3400" u="sng" dirty="0"/>
              <a:t>nonbinary students who choose not to be held to a gender-based standard</a:t>
            </a:r>
            <a:r>
              <a:rPr lang="en-US" sz="3400" dirty="0"/>
              <a:t>. </a:t>
            </a:r>
          </a:p>
          <a:p>
            <a:r>
              <a:rPr lang="en-US" sz="3400" b="1" dirty="0"/>
              <a:t>Alternate Assessment Used: </a:t>
            </a:r>
            <a:r>
              <a:rPr lang="en-US" sz="3400" dirty="0"/>
              <a:t>Students with physical disabilities or conditions are expected to participate in the CPFA to the best of their abilities. </a:t>
            </a:r>
            <a:r>
              <a:rPr lang="en-US" sz="3400" u="sng" dirty="0"/>
              <a:t>For students who cannot access the assessment with accommodations, they may need an alternate assessment. These students are not considered exempt from testing</a:t>
            </a:r>
            <a:r>
              <a:rPr lang="en-US" sz="3400" dirty="0"/>
              <a:t>. Instead, schools should have a process in place for determining those activities and standards that are appropriate for an individual student. </a:t>
            </a:r>
            <a:endParaRPr lang="en-US" sz="3400" dirty="0">
              <a:cs typeface="Calibri"/>
            </a:endParaRPr>
          </a:p>
          <a:p>
            <a:r>
              <a:rPr lang="en-US" sz="3400" b="1" dirty="0"/>
              <a:t>Medically Exempt</a:t>
            </a:r>
            <a:r>
              <a:rPr lang="en-US" sz="3400" dirty="0"/>
              <a:t>: </a:t>
            </a:r>
            <a:r>
              <a:rPr lang="en-US" sz="3400" u="sng" dirty="0"/>
              <a:t>For a student to be considered medically exempt from taking the CPFA, they must be unable to attend school due to a documented medical condition</a:t>
            </a:r>
            <a:r>
              <a:rPr lang="en-US" sz="3400" dirty="0"/>
              <a:t>. Given that the CPFA can be administered throughout the school year, it is likely that few students would qualify for a medical exemption. </a:t>
            </a:r>
          </a:p>
          <a:p>
            <a:endParaRPr lang="en-US" dirty="0"/>
          </a:p>
        </p:txBody>
      </p:sp>
    </p:spTree>
    <p:extLst>
      <p:ext uri="{BB962C8B-B14F-4D97-AF65-F5344CB8AC3E}">
        <p14:creationId xmlns:p14="http://schemas.microsoft.com/office/powerpoint/2010/main" val="49086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dirty="0">
                <a:solidFill>
                  <a:srgbClr val="FEC933"/>
                </a:solidFill>
                <a:latin typeface="+mn-lt"/>
                <a:cs typeface="Arial" panose="020B0604020202020204" pitchFamily="34" charset="0"/>
              </a:rPr>
              <a:t>CPFA File Layout and Codes</a:t>
            </a:r>
            <a:r>
              <a:rPr lang="en-US" sz="3200" b="1" dirty="0">
                <a:solidFill>
                  <a:srgbClr val="FEC933"/>
                </a:solidFill>
                <a:latin typeface="+mn-lt"/>
                <a:cs typeface="Arial"/>
              </a:rPr>
              <a:t>:</a:t>
            </a:r>
          </a:p>
          <a:p>
            <a:pPr algn="ctr">
              <a:lnSpc>
                <a:spcPct val="100000"/>
              </a:lnSpc>
              <a:spcBef>
                <a:spcPts val="300"/>
              </a:spcBef>
            </a:pPr>
            <a:r>
              <a:rPr lang="en-US" sz="3200" b="1" dirty="0">
                <a:solidFill>
                  <a:srgbClr val="FEC933"/>
                </a:solidFill>
                <a:latin typeface="+mn-lt"/>
                <a:cs typeface="Arial"/>
              </a:rPr>
              <a:t>Sample File Example</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2"/>
          <a:srcRect/>
          <a:stretch/>
        </p:blipFill>
        <p:spPr>
          <a:xfrm>
            <a:off x="517566" y="262038"/>
            <a:ext cx="1180375" cy="1180375"/>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3"/>
          <a:srcRect/>
          <a:stretch/>
        </p:blipFill>
        <p:spPr>
          <a:xfrm>
            <a:off x="10301464" y="296146"/>
            <a:ext cx="1324479" cy="1112158"/>
          </a:xfrm>
          <a:prstGeom prst="rect">
            <a:avLst/>
          </a:prstGeom>
        </p:spPr>
      </p:pic>
      <p:sp>
        <p:nvSpPr>
          <p:cNvPr id="16" name="Content Placeholder 15">
            <a:extLst>
              <a:ext uri="{FF2B5EF4-FFF2-40B4-BE49-F238E27FC236}">
                <a16:creationId xmlns:a16="http://schemas.microsoft.com/office/drawing/2014/main" id="{DB49AC4A-F032-4AB3-94C4-C4632E11DA30}"/>
              </a:ext>
            </a:extLst>
          </p:cNvPr>
          <p:cNvSpPr>
            <a:spLocks noGrp="1"/>
          </p:cNvSpPr>
          <p:nvPr>
            <p:ph idx="1"/>
          </p:nvPr>
        </p:nvSpPr>
        <p:spPr>
          <a:xfrm>
            <a:off x="838200" y="1989235"/>
            <a:ext cx="10515600" cy="4351338"/>
          </a:xfrm>
        </p:spPr>
        <p:txBody>
          <a:bodyPr/>
          <a:lstStyle/>
          <a:p>
            <a:pPr marL="0" indent="0">
              <a:buNone/>
            </a:pPr>
            <a:r>
              <a:rPr lang="en-US"/>
              <a:t> </a:t>
            </a:r>
          </a:p>
        </p:txBody>
      </p:sp>
      <p:pic>
        <p:nvPicPr>
          <p:cNvPr id="3" name="Picture 2">
            <a:extLst>
              <a:ext uri="{FF2B5EF4-FFF2-40B4-BE49-F238E27FC236}">
                <a16:creationId xmlns:a16="http://schemas.microsoft.com/office/drawing/2014/main" id="{8660D215-F680-4E58-B951-8248E219C7F9}"/>
              </a:ext>
            </a:extLst>
          </p:cNvPr>
          <p:cNvPicPr>
            <a:picLocks noChangeAspect="1"/>
          </p:cNvPicPr>
          <p:nvPr/>
        </p:nvPicPr>
        <p:blipFill>
          <a:blip r:embed="rId4"/>
          <a:stretch>
            <a:fillRect/>
          </a:stretch>
        </p:blipFill>
        <p:spPr>
          <a:xfrm>
            <a:off x="93878" y="2448921"/>
            <a:ext cx="12004243" cy="3017520"/>
          </a:xfrm>
          <a:prstGeom prst="rect">
            <a:avLst/>
          </a:prstGeom>
        </p:spPr>
      </p:pic>
    </p:spTree>
    <p:extLst>
      <p:ext uri="{BB962C8B-B14F-4D97-AF65-F5344CB8AC3E}">
        <p14:creationId xmlns:p14="http://schemas.microsoft.com/office/powerpoint/2010/main" val="1976156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dirty="0">
                <a:solidFill>
                  <a:srgbClr val="FEC933"/>
                </a:solidFill>
                <a:latin typeface="+mn-lt"/>
                <a:cs typeface="Arial" panose="020B0604020202020204" pitchFamily="34" charset="0"/>
              </a:rPr>
              <a:t>CPFA System Access</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2"/>
          <a:srcRect/>
          <a:stretch/>
        </p:blipFill>
        <p:spPr>
          <a:xfrm>
            <a:off x="517566" y="262038"/>
            <a:ext cx="1180375" cy="1180375"/>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3"/>
          <a:srcRect/>
          <a:stretch/>
        </p:blipFill>
        <p:spPr>
          <a:xfrm>
            <a:off x="10301464" y="296146"/>
            <a:ext cx="1324479" cy="1112158"/>
          </a:xfrm>
          <a:prstGeom prst="rect">
            <a:avLst/>
          </a:prstGeom>
        </p:spPr>
      </p:pic>
      <p:sp>
        <p:nvSpPr>
          <p:cNvPr id="16" name="Content Placeholder 15">
            <a:extLst>
              <a:ext uri="{FF2B5EF4-FFF2-40B4-BE49-F238E27FC236}">
                <a16:creationId xmlns:a16="http://schemas.microsoft.com/office/drawing/2014/main" id="{DB49AC4A-F032-4AB3-94C4-C4632E11DA30}"/>
              </a:ext>
            </a:extLst>
          </p:cNvPr>
          <p:cNvSpPr>
            <a:spLocks noGrp="1"/>
          </p:cNvSpPr>
          <p:nvPr>
            <p:ph idx="1"/>
          </p:nvPr>
        </p:nvSpPr>
        <p:spPr/>
        <p:txBody>
          <a:bodyPr>
            <a:normAutofit/>
          </a:bodyPr>
          <a:lstStyle/>
          <a:p>
            <a:pPr marL="0" indent="0">
              <a:buNone/>
            </a:pPr>
            <a:r>
              <a:rPr lang="en-US" sz="2400" b="0" i="0" dirty="0">
                <a:solidFill>
                  <a:srgbClr val="000000"/>
                </a:solidFill>
                <a:effectLst/>
              </a:rPr>
              <a:t>The CPFA Individual Student Collection Application uses the state’s Directory Manager (DM) application and is accessed through the CSDE’s data collection portal (</a:t>
            </a:r>
            <a:r>
              <a:rPr lang="en-US" sz="2400" b="0" i="0" u="sng" strike="noStrike" dirty="0">
                <a:solidFill>
                  <a:srgbClr val="0563C1"/>
                </a:solidFill>
                <a:effectLst/>
                <a:hlinkClick r:id="rId4"/>
              </a:rPr>
              <a:t>https://csde.ct.gov</a:t>
            </a:r>
            <a:r>
              <a:rPr lang="en-US" sz="2400" b="0" i="0" dirty="0">
                <a:solidFill>
                  <a:srgbClr val="000000"/>
                </a:solidFill>
                <a:effectLst/>
              </a:rPr>
              <a:t>). Each district has at least one staff member with a DM role called “LEA Security Manager.” This person(s) manages the access to and right in the portal for their district. Each district’s LEA Security Manager is responsible for assigning and maintaining CPFA Individual Collection roles in DM.  </a:t>
            </a:r>
          </a:p>
          <a:p>
            <a:pPr lvl="1" fontAlgn="base"/>
            <a:r>
              <a:rPr lang="en-US" b="0" i="0" dirty="0">
                <a:solidFill>
                  <a:srgbClr val="0A0A0A"/>
                </a:solidFill>
                <a:effectLst/>
              </a:rPr>
              <a:t>If an individual already has a DM account, they will use their existing username/password.  </a:t>
            </a:r>
          </a:p>
          <a:p>
            <a:pPr lvl="1" fontAlgn="base"/>
            <a:r>
              <a:rPr lang="en-US" b="0" i="0" dirty="0">
                <a:solidFill>
                  <a:srgbClr val="0A0A0A"/>
                </a:solidFill>
                <a:effectLst/>
              </a:rPr>
              <a:t>If an individual is new to DM, they will receive one email with a unique username and a second email with a password. </a:t>
            </a:r>
          </a:p>
          <a:p>
            <a:pPr marL="0" indent="0">
              <a:buNone/>
            </a:pPr>
            <a:r>
              <a:rPr lang="en-US" sz="2400" b="0" i="0" dirty="0">
                <a:solidFill>
                  <a:srgbClr val="000000"/>
                </a:solidFill>
                <a:effectLst/>
              </a:rPr>
              <a:t>If you do not know who your LEA Security Manager is, view </a:t>
            </a:r>
            <a:r>
              <a:rPr lang="en-US" sz="2400" b="0" i="0" u="sng" strike="noStrike" dirty="0">
                <a:solidFill>
                  <a:srgbClr val="0563C1"/>
                </a:solidFill>
                <a:effectLst/>
                <a:hlinkClick r:id="rId5"/>
              </a:rPr>
              <a:t>this listing</a:t>
            </a:r>
            <a:r>
              <a:rPr lang="en-US" sz="2400" b="0" i="0" dirty="0">
                <a:solidFill>
                  <a:srgbClr val="000000"/>
                </a:solidFill>
                <a:effectLst/>
              </a:rPr>
              <a:t> of all LEA security managers.</a:t>
            </a:r>
            <a:endParaRPr lang="en-US" sz="2400" dirty="0"/>
          </a:p>
        </p:txBody>
      </p:sp>
    </p:spTree>
    <p:extLst>
      <p:ext uri="{BB962C8B-B14F-4D97-AF65-F5344CB8AC3E}">
        <p14:creationId xmlns:p14="http://schemas.microsoft.com/office/powerpoint/2010/main" val="1342092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dirty="0">
                <a:solidFill>
                  <a:srgbClr val="FEC933"/>
                </a:solidFill>
                <a:latin typeface="+mn-lt"/>
                <a:cs typeface="Arial" panose="020B0604020202020204" pitchFamily="34" charset="0"/>
              </a:rPr>
              <a:t>CPFA System Access</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2"/>
          <a:srcRect/>
          <a:stretch/>
        </p:blipFill>
        <p:spPr>
          <a:xfrm>
            <a:off x="517566" y="262038"/>
            <a:ext cx="1180375" cy="1180375"/>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3"/>
          <a:srcRect/>
          <a:stretch/>
        </p:blipFill>
        <p:spPr>
          <a:xfrm>
            <a:off x="10301464" y="296146"/>
            <a:ext cx="1324479" cy="1112158"/>
          </a:xfrm>
          <a:prstGeom prst="rect">
            <a:avLst/>
          </a:prstGeom>
        </p:spPr>
      </p:pic>
      <p:graphicFrame>
        <p:nvGraphicFramePr>
          <p:cNvPr id="3" name="Table 4">
            <a:extLst>
              <a:ext uri="{FF2B5EF4-FFF2-40B4-BE49-F238E27FC236}">
                <a16:creationId xmlns:a16="http://schemas.microsoft.com/office/drawing/2014/main" id="{6E631363-F711-8D76-719D-F874B48EC9D8}"/>
              </a:ext>
            </a:extLst>
          </p:cNvPr>
          <p:cNvGraphicFramePr>
            <a:graphicFrameLocks noGrp="1"/>
          </p:cNvGraphicFramePr>
          <p:nvPr>
            <p:ph idx="1"/>
            <p:extLst>
              <p:ext uri="{D42A27DB-BD31-4B8C-83A1-F6EECF244321}">
                <p14:modId xmlns:p14="http://schemas.microsoft.com/office/powerpoint/2010/main" val="2605576784"/>
              </p:ext>
            </p:extLst>
          </p:nvPr>
        </p:nvGraphicFramePr>
        <p:xfrm>
          <a:off x="692727" y="1825624"/>
          <a:ext cx="10661074" cy="3596640"/>
        </p:xfrm>
        <a:graphic>
          <a:graphicData uri="http://schemas.openxmlformats.org/drawingml/2006/table">
            <a:tbl>
              <a:tblPr firstRow="1" bandRow="1">
                <a:tableStyleId>{5C22544A-7EE6-4342-B048-85BDC9FD1C3A}</a:tableStyleId>
              </a:tblPr>
              <a:tblGrid>
                <a:gridCol w="2143819">
                  <a:extLst>
                    <a:ext uri="{9D8B030D-6E8A-4147-A177-3AD203B41FA5}">
                      <a16:colId xmlns:a16="http://schemas.microsoft.com/office/drawing/2014/main" val="694932623"/>
                    </a:ext>
                  </a:extLst>
                </a:gridCol>
                <a:gridCol w="2839085">
                  <a:extLst>
                    <a:ext uri="{9D8B030D-6E8A-4147-A177-3AD203B41FA5}">
                      <a16:colId xmlns:a16="http://schemas.microsoft.com/office/drawing/2014/main" val="2808858060"/>
                    </a:ext>
                  </a:extLst>
                </a:gridCol>
                <a:gridCol w="2839085">
                  <a:extLst>
                    <a:ext uri="{9D8B030D-6E8A-4147-A177-3AD203B41FA5}">
                      <a16:colId xmlns:a16="http://schemas.microsoft.com/office/drawing/2014/main" val="1058946477"/>
                    </a:ext>
                  </a:extLst>
                </a:gridCol>
                <a:gridCol w="2839085">
                  <a:extLst>
                    <a:ext uri="{9D8B030D-6E8A-4147-A177-3AD203B41FA5}">
                      <a16:colId xmlns:a16="http://schemas.microsoft.com/office/drawing/2014/main" val="3922653410"/>
                    </a:ext>
                  </a:extLst>
                </a:gridCol>
              </a:tblGrid>
              <a:tr h="294630">
                <a:tc>
                  <a:txBody>
                    <a:bodyPr/>
                    <a:lstStyle/>
                    <a:p>
                      <a:r>
                        <a:rPr lang="en-US" dirty="0"/>
                        <a:t>Name</a:t>
                      </a:r>
                    </a:p>
                  </a:txBody>
                  <a:tcPr/>
                </a:tc>
                <a:tc>
                  <a:txBody>
                    <a:bodyPr/>
                    <a:lstStyle/>
                    <a:p>
                      <a:r>
                        <a:rPr lang="en-US" dirty="0"/>
                        <a:t>Required Role</a:t>
                      </a:r>
                    </a:p>
                  </a:txBody>
                  <a:tcPr/>
                </a:tc>
                <a:tc>
                  <a:txBody>
                    <a:bodyPr/>
                    <a:lstStyle/>
                    <a:p>
                      <a:r>
                        <a:rPr lang="en-US" dirty="0"/>
                        <a:t>Permissions</a:t>
                      </a:r>
                    </a:p>
                  </a:txBody>
                  <a:tcPr/>
                </a:tc>
                <a:tc>
                  <a:txBody>
                    <a:bodyPr/>
                    <a:lstStyle/>
                    <a:p>
                      <a:r>
                        <a:rPr lang="en-US" dirty="0"/>
                        <a:t>Notes</a:t>
                      </a:r>
                    </a:p>
                  </a:txBody>
                  <a:tcPr/>
                </a:tc>
                <a:extLst>
                  <a:ext uri="{0D108BD9-81ED-4DB2-BD59-A6C34878D82A}">
                    <a16:rowId xmlns:a16="http://schemas.microsoft.com/office/drawing/2014/main" val="3696626307"/>
                  </a:ext>
                </a:extLst>
              </a:tr>
              <a:tr h="736574">
                <a:tc>
                  <a:txBody>
                    <a:bodyPr/>
                    <a:lstStyle/>
                    <a:p>
                      <a:r>
                        <a:rPr lang="en-US" sz="2000" b="1" dirty="0">
                          <a:solidFill>
                            <a:srgbClr val="FF0000"/>
                          </a:solidFill>
                        </a:rPr>
                        <a:t>CPFA LEA Certifier</a:t>
                      </a:r>
                    </a:p>
                  </a:txBody>
                  <a:tcPr/>
                </a:tc>
                <a:tc>
                  <a:txBody>
                    <a:bodyPr/>
                    <a:lstStyle/>
                    <a:p>
                      <a:r>
                        <a:rPr lang="en-US" sz="2000" dirty="0"/>
                        <a:t>Yes</a:t>
                      </a:r>
                    </a:p>
                  </a:txBody>
                  <a:tcPr/>
                </a:tc>
                <a:tc>
                  <a:txBody>
                    <a:bodyPr/>
                    <a:lstStyle/>
                    <a:p>
                      <a:pPr marL="285750" indent="-285750">
                        <a:buFont typeface="Arial" panose="020B0604020202020204" pitchFamily="34" charset="0"/>
                        <a:buChar char="•"/>
                      </a:pPr>
                      <a:r>
                        <a:rPr lang="en-US" sz="2000" dirty="0"/>
                        <a:t>Enter Data </a:t>
                      </a:r>
                    </a:p>
                    <a:p>
                      <a:pPr marL="285750" indent="-285750">
                        <a:buFont typeface="Arial" panose="020B0604020202020204" pitchFamily="34" charset="0"/>
                        <a:buChar char="•"/>
                      </a:pPr>
                      <a:r>
                        <a:rPr lang="en-US" sz="2000" dirty="0"/>
                        <a:t>View Reports</a:t>
                      </a:r>
                    </a:p>
                    <a:p>
                      <a:pPr marL="285750" indent="-285750">
                        <a:buFont typeface="Arial" panose="020B0604020202020204" pitchFamily="34" charset="0"/>
                        <a:buChar char="•"/>
                      </a:pPr>
                      <a:r>
                        <a:rPr lang="en-US" sz="2000" dirty="0"/>
                        <a:t>Certify Data</a:t>
                      </a:r>
                    </a:p>
                  </a:txBody>
                  <a:tcPr/>
                </a:tc>
                <a:tc>
                  <a:txBody>
                    <a:bodyPr/>
                    <a:lstStyle/>
                    <a:p>
                      <a:pPr marL="285750" indent="-285750">
                        <a:buFont typeface="Arial" panose="020B0604020202020204" pitchFamily="34" charset="0"/>
                        <a:buChar char="•"/>
                      </a:pPr>
                      <a:r>
                        <a:rPr lang="en-US" sz="2000" dirty="0"/>
                        <a:t>Must be a certified administrator</a:t>
                      </a:r>
                    </a:p>
                  </a:txBody>
                  <a:tcPr/>
                </a:tc>
                <a:extLst>
                  <a:ext uri="{0D108BD9-81ED-4DB2-BD59-A6C34878D82A}">
                    <a16:rowId xmlns:a16="http://schemas.microsoft.com/office/drawing/2014/main" val="1222395384"/>
                  </a:ext>
                </a:extLst>
              </a:tr>
              <a:tr h="1620463">
                <a:tc>
                  <a:txBody>
                    <a:bodyPr/>
                    <a:lstStyle/>
                    <a:p>
                      <a:r>
                        <a:rPr lang="en-US" sz="2000" b="1" dirty="0">
                          <a:solidFill>
                            <a:srgbClr val="FF0000"/>
                          </a:solidFill>
                        </a:rPr>
                        <a:t>CPFA LEA Writer</a:t>
                      </a:r>
                    </a:p>
                  </a:txBody>
                  <a:tcPr/>
                </a:tc>
                <a:tc>
                  <a:txBody>
                    <a:bodyPr/>
                    <a:lstStyle/>
                    <a:p>
                      <a:r>
                        <a:rPr lang="en-US" sz="2000" dirty="0"/>
                        <a:t>No </a:t>
                      </a:r>
                    </a:p>
                  </a:txBody>
                  <a:tcPr/>
                </a:tc>
                <a:tc>
                  <a:txBody>
                    <a:bodyPr/>
                    <a:lstStyle/>
                    <a:p>
                      <a:pPr marL="285750" indent="-285750">
                        <a:buFont typeface="Arial" panose="020B0604020202020204" pitchFamily="34" charset="0"/>
                        <a:buChar char="•"/>
                      </a:pPr>
                      <a:r>
                        <a:rPr lang="en-US" sz="2000" dirty="0"/>
                        <a:t>Enter Data </a:t>
                      </a:r>
                    </a:p>
                    <a:p>
                      <a:pPr marL="285750" indent="-285750">
                        <a:buFont typeface="Arial" panose="020B0604020202020204" pitchFamily="34" charset="0"/>
                        <a:buChar char="•"/>
                      </a:pPr>
                      <a:r>
                        <a:rPr lang="en-US" sz="2000" dirty="0"/>
                        <a:t>View Reports</a:t>
                      </a:r>
                    </a:p>
                  </a:txBody>
                  <a:tcPr/>
                </a:tc>
                <a:tc>
                  <a:txBody>
                    <a:bodyPr/>
                    <a:lstStyle/>
                    <a:p>
                      <a:pPr marL="285750" indent="-285750" rtl="0" fontAlgn="base">
                        <a:buFont typeface="Arial" panose="020B0604020202020204" pitchFamily="34" charset="0"/>
                        <a:buChar char="•"/>
                      </a:pPr>
                      <a:r>
                        <a:rPr lang="en-US" sz="2000" b="0" i="0" kern="1200" dirty="0">
                          <a:solidFill>
                            <a:schemeClr val="dk1"/>
                          </a:solidFill>
                          <a:effectLst/>
                          <a:latin typeface="+mn-lt"/>
                          <a:ea typeface="+mn-ea"/>
                          <a:cs typeface="+mn-cs"/>
                        </a:rPr>
                        <a:t>Can be any staff member in the district </a:t>
                      </a:r>
                    </a:p>
                    <a:p>
                      <a:pPr rtl="0" fontAlgn="base"/>
                      <a:endParaRPr lang="en-US" sz="20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en-US" sz="2000" b="0" i="0" kern="1200" dirty="0">
                          <a:solidFill>
                            <a:schemeClr val="dk1"/>
                          </a:solidFill>
                          <a:effectLst/>
                          <a:latin typeface="+mn-lt"/>
                          <a:ea typeface="+mn-ea"/>
                          <a:cs typeface="+mn-cs"/>
                        </a:rPr>
                        <a:t>This role is not designed for school level staff  </a:t>
                      </a:r>
                    </a:p>
                    <a:p>
                      <a:endParaRPr lang="en-US" sz="2000" dirty="0"/>
                    </a:p>
                  </a:txBody>
                  <a:tcPr/>
                </a:tc>
                <a:extLst>
                  <a:ext uri="{0D108BD9-81ED-4DB2-BD59-A6C34878D82A}">
                    <a16:rowId xmlns:a16="http://schemas.microsoft.com/office/drawing/2014/main" val="1895973814"/>
                  </a:ext>
                </a:extLst>
              </a:tr>
            </a:tbl>
          </a:graphicData>
        </a:graphic>
      </p:graphicFrame>
    </p:spTree>
    <p:extLst>
      <p:ext uri="{BB962C8B-B14F-4D97-AF65-F5344CB8AC3E}">
        <p14:creationId xmlns:p14="http://schemas.microsoft.com/office/powerpoint/2010/main" val="2739878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530713"/>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dirty="0">
                <a:solidFill>
                  <a:srgbClr val="FEC933"/>
                </a:solidFill>
                <a:latin typeface="+mn-lt"/>
                <a:cs typeface="Arial" panose="020B0604020202020204" pitchFamily="34" charset="0"/>
              </a:rPr>
              <a:t>CPFA System Data Entry </a:t>
            </a:r>
          </a:p>
          <a:p>
            <a:pPr algn="ctr">
              <a:lnSpc>
                <a:spcPct val="100000"/>
              </a:lnSpc>
              <a:spcBef>
                <a:spcPts val="300"/>
              </a:spcBef>
            </a:pPr>
            <a:endParaRPr lang="en-US" sz="3200" b="1" dirty="0">
              <a:solidFill>
                <a:srgbClr val="FEC933"/>
              </a:solidFill>
              <a:latin typeface="+mn-lt"/>
              <a:cs typeface="Arial" panose="020B0604020202020204" pitchFamily="34" charset="0"/>
            </a:endParaRP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2"/>
          <a:srcRect/>
          <a:stretch/>
        </p:blipFill>
        <p:spPr>
          <a:xfrm>
            <a:off x="517566" y="262038"/>
            <a:ext cx="1180375" cy="1180375"/>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3"/>
          <a:srcRect/>
          <a:stretch/>
        </p:blipFill>
        <p:spPr>
          <a:xfrm>
            <a:off x="10301464" y="296146"/>
            <a:ext cx="1324479" cy="1112158"/>
          </a:xfrm>
          <a:prstGeom prst="rect">
            <a:avLst/>
          </a:prstGeom>
        </p:spPr>
      </p:pic>
      <p:sp>
        <p:nvSpPr>
          <p:cNvPr id="16" name="Content Placeholder 15">
            <a:extLst>
              <a:ext uri="{FF2B5EF4-FFF2-40B4-BE49-F238E27FC236}">
                <a16:creationId xmlns:a16="http://schemas.microsoft.com/office/drawing/2014/main" id="{DB49AC4A-F032-4AB3-94C4-C4632E11DA30}"/>
              </a:ext>
            </a:extLst>
          </p:cNvPr>
          <p:cNvSpPr>
            <a:spLocks noGrp="1"/>
          </p:cNvSpPr>
          <p:nvPr>
            <p:ph idx="1"/>
          </p:nvPr>
        </p:nvSpPr>
        <p:spPr/>
        <p:txBody>
          <a:bodyPr>
            <a:normAutofit/>
          </a:bodyPr>
          <a:lstStyle/>
          <a:p>
            <a:pPr marL="0" indent="0">
              <a:buNone/>
            </a:pPr>
            <a:r>
              <a:rPr lang="en-US" sz="2400" b="0" i="0" dirty="0">
                <a:solidFill>
                  <a:srgbClr val="000000"/>
                </a:solidFill>
                <a:effectLst/>
              </a:rPr>
              <a:t> </a:t>
            </a:r>
            <a:endParaRPr lang="en-US" sz="2400" dirty="0"/>
          </a:p>
        </p:txBody>
      </p:sp>
      <p:pic>
        <p:nvPicPr>
          <p:cNvPr id="2" name="Picture 2">
            <a:extLst>
              <a:ext uri="{FF2B5EF4-FFF2-40B4-BE49-F238E27FC236}">
                <a16:creationId xmlns:a16="http://schemas.microsoft.com/office/drawing/2014/main" id="{305631B2-554B-D86E-8346-41A3229752C4}"/>
              </a:ext>
            </a:extLst>
          </p:cNvPr>
          <p:cNvPicPr>
            <a:picLocks noChangeAspect="1"/>
          </p:cNvPicPr>
          <p:nvPr/>
        </p:nvPicPr>
        <p:blipFill>
          <a:blip r:embed="rId4"/>
          <a:stretch>
            <a:fillRect/>
          </a:stretch>
        </p:blipFill>
        <p:spPr>
          <a:xfrm>
            <a:off x="1551008" y="2060071"/>
            <a:ext cx="8752389" cy="4474059"/>
          </a:xfrm>
          <a:prstGeom prst="rect">
            <a:avLst/>
          </a:prstGeom>
        </p:spPr>
      </p:pic>
    </p:spTree>
    <p:extLst>
      <p:ext uri="{BB962C8B-B14F-4D97-AF65-F5344CB8AC3E}">
        <p14:creationId xmlns:p14="http://schemas.microsoft.com/office/powerpoint/2010/main" val="240014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530713"/>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dirty="0">
                <a:solidFill>
                  <a:srgbClr val="FEC933"/>
                </a:solidFill>
                <a:latin typeface="+mn-lt"/>
                <a:cs typeface="Arial" panose="020B0604020202020204" pitchFamily="34" charset="0"/>
              </a:rPr>
              <a:t>CPFA System Data Entry </a:t>
            </a:r>
          </a:p>
          <a:p>
            <a:pPr algn="ctr">
              <a:lnSpc>
                <a:spcPct val="100000"/>
              </a:lnSpc>
              <a:spcBef>
                <a:spcPts val="300"/>
              </a:spcBef>
            </a:pPr>
            <a:endParaRPr lang="en-US" sz="3200" b="1" dirty="0">
              <a:solidFill>
                <a:srgbClr val="FEC933"/>
              </a:solidFill>
              <a:latin typeface="+mn-lt"/>
              <a:cs typeface="Arial" panose="020B0604020202020204" pitchFamily="34" charset="0"/>
            </a:endParaRP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2"/>
          <a:srcRect/>
          <a:stretch/>
        </p:blipFill>
        <p:spPr>
          <a:xfrm>
            <a:off x="517566" y="262038"/>
            <a:ext cx="1180375" cy="1180375"/>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3"/>
          <a:srcRect/>
          <a:stretch/>
        </p:blipFill>
        <p:spPr>
          <a:xfrm>
            <a:off x="10301464" y="296146"/>
            <a:ext cx="1324479" cy="1112158"/>
          </a:xfrm>
          <a:prstGeom prst="rect">
            <a:avLst/>
          </a:prstGeom>
        </p:spPr>
      </p:pic>
      <p:sp>
        <p:nvSpPr>
          <p:cNvPr id="16" name="Content Placeholder 15">
            <a:extLst>
              <a:ext uri="{FF2B5EF4-FFF2-40B4-BE49-F238E27FC236}">
                <a16:creationId xmlns:a16="http://schemas.microsoft.com/office/drawing/2014/main" id="{DB49AC4A-F032-4AB3-94C4-C4632E11DA30}"/>
              </a:ext>
            </a:extLst>
          </p:cNvPr>
          <p:cNvSpPr>
            <a:spLocks noGrp="1"/>
          </p:cNvSpPr>
          <p:nvPr>
            <p:ph idx="1"/>
          </p:nvPr>
        </p:nvSpPr>
        <p:spPr/>
        <p:txBody>
          <a:bodyPr>
            <a:normAutofit/>
          </a:bodyPr>
          <a:lstStyle/>
          <a:p>
            <a:pPr marL="0" indent="0">
              <a:buNone/>
            </a:pPr>
            <a:r>
              <a:rPr lang="en-US" sz="2400" b="0" i="0" dirty="0">
                <a:solidFill>
                  <a:srgbClr val="000000"/>
                </a:solidFill>
                <a:effectLst/>
              </a:rPr>
              <a:t> </a:t>
            </a:r>
            <a:endParaRPr lang="en-US" sz="2400" dirty="0"/>
          </a:p>
        </p:txBody>
      </p:sp>
      <p:pic>
        <p:nvPicPr>
          <p:cNvPr id="3" name="Picture 4">
            <a:extLst>
              <a:ext uri="{FF2B5EF4-FFF2-40B4-BE49-F238E27FC236}">
                <a16:creationId xmlns:a16="http://schemas.microsoft.com/office/drawing/2014/main" id="{E8750AE1-5E45-A792-9486-FB406DAC2D4B}"/>
              </a:ext>
            </a:extLst>
          </p:cNvPr>
          <p:cNvPicPr>
            <a:picLocks noChangeAspect="1"/>
          </p:cNvPicPr>
          <p:nvPr/>
        </p:nvPicPr>
        <p:blipFill>
          <a:blip r:embed="rId4"/>
          <a:stretch>
            <a:fillRect/>
          </a:stretch>
        </p:blipFill>
        <p:spPr>
          <a:xfrm>
            <a:off x="837236" y="2159785"/>
            <a:ext cx="9832693" cy="4120304"/>
          </a:xfrm>
          <a:prstGeom prst="rect">
            <a:avLst/>
          </a:prstGeom>
        </p:spPr>
      </p:pic>
    </p:spTree>
    <p:extLst>
      <p:ext uri="{BB962C8B-B14F-4D97-AF65-F5344CB8AC3E}">
        <p14:creationId xmlns:p14="http://schemas.microsoft.com/office/powerpoint/2010/main" val="3517164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818394"/>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dirty="0">
                <a:solidFill>
                  <a:srgbClr val="FEC933"/>
                </a:solidFill>
                <a:latin typeface="+mn-lt"/>
                <a:cs typeface="Arial" panose="020B0604020202020204" pitchFamily="34" charset="0"/>
              </a:rPr>
              <a:t>CPFA Reports</a:t>
            </a:r>
          </a:p>
          <a:p>
            <a:pPr algn="ctr">
              <a:lnSpc>
                <a:spcPct val="100000"/>
              </a:lnSpc>
              <a:spcBef>
                <a:spcPts val="300"/>
              </a:spcBef>
            </a:pPr>
            <a:r>
              <a:rPr lang="en-US" sz="3200" b="1" dirty="0">
                <a:solidFill>
                  <a:srgbClr val="FEC933"/>
                </a:solidFill>
                <a:latin typeface="+mn-lt"/>
                <a:cs typeface="Arial" panose="020B0604020202020204" pitchFamily="34" charset="0"/>
              </a:rPr>
              <a:t> </a:t>
            </a:r>
          </a:p>
          <a:p>
            <a:pPr algn="ctr">
              <a:lnSpc>
                <a:spcPct val="100000"/>
              </a:lnSpc>
              <a:spcBef>
                <a:spcPts val="300"/>
              </a:spcBef>
            </a:pPr>
            <a:endParaRPr lang="en-US" sz="3200" b="1" dirty="0">
              <a:solidFill>
                <a:srgbClr val="FEC933"/>
              </a:solidFill>
              <a:latin typeface="+mn-lt"/>
              <a:cs typeface="Arial" panose="020B0604020202020204" pitchFamily="34" charset="0"/>
            </a:endParaRP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2"/>
          <a:srcRect/>
          <a:stretch/>
        </p:blipFill>
        <p:spPr>
          <a:xfrm>
            <a:off x="517566" y="262038"/>
            <a:ext cx="1180375" cy="1180375"/>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3"/>
          <a:srcRect/>
          <a:stretch/>
        </p:blipFill>
        <p:spPr>
          <a:xfrm>
            <a:off x="10301464" y="296146"/>
            <a:ext cx="1324479" cy="1112158"/>
          </a:xfrm>
          <a:prstGeom prst="rect">
            <a:avLst/>
          </a:prstGeom>
        </p:spPr>
      </p:pic>
      <p:sp>
        <p:nvSpPr>
          <p:cNvPr id="16" name="Content Placeholder 15">
            <a:extLst>
              <a:ext uri="{FF2B5EF4-FFF2-40B4-BE49-F238E27FC236}">
                <a16:creationId xmlns:a16="http://schemas.microsoft.com/office/drawing/2014/main" id="{DB49AC4A-F032-4AB3-94C4-C4632E11DA30}"/>
              </a:ext>
            </a:extLst>
          </p:cNvPr>
          <p:cNvSpPr>
            <a:spLocks noGrp="1"/>
          </p:cNvSpPr>
          <p:nvPr>
            <p:ph idx="1"/>
          </p:nvPr>
        </p:nvSpPr>
        <p:spPr/>
        <p:txBody>
          <a:bodyPr>
            <a:normAutofit/>
          </a:bodyPr>
          <a:lstStyle/>
          <a:p>
            <a:pPr marL="0" indent="0">
              <a:buNone/>
            </a:pPr>
            <a:r>
              <a:rPr lang="en-US" sz="2400" b="0" i="0" dirty="0">
                <a:solidFill>
                  <a:srgbClr val="000000"/>
                </a:solidFill>
                <a:effectLst/>
              </a:rPr>
              <a:t> </a:t>
            </a:r>
            <a:endParaRPr lang="en-US" sz="2400" dirty="0"/>
          </a:p>
        </p:txBody>
      </p:sp>
      <p:pic>
        <p:nvPicPr>
          <p:cNvPr id="2" name="Picture 1" descr="an image of the Reports page with both district level and school level reports,  ">
            <a:extLst>
              <a:ext uri="{FF2B5EF4-FFF2-40B4-BE49-F238E27FC236}">
                <a16:creationId xmlns:a16="http://schemas.microsoft.com/office/drawing/2014/main" id="{99B4D912-2F41-03FC-40A3-5F108D153BF5}"/>
              </a:ext>
            </a:extLst>
          </p:cNvPr>
          <p:cNvPicPr>
            <a:picLocks noChangeAspect="1"/>
          </p:cNvPicPr>
          <p:nvPr/>
        </p:nvPicPr>
        <p:blipFill rotWithShape="1">
          <a:blip r:embed="rId4"/>
          <a:srcRect l="-2" t="2208" r="811" b="2191"/>
          <a:stretch/>
        </p:blipFill>
        <p:spPr bwMode="auto">
          <a:xfrm>
            <a:off x="2155472" y="3159302"/>
            <a:ext cx="7881055" cy="3291840"/>
          </a:xfrm>
          <a:prstGeom prst="rect">
            <a:avLst/>
          </a:prstGeom>
          <a:ln w="3175" cap="flat" cmpd="sng" algn="ctr">
            <a:solidFill>
              <a:srgbClr val="63B573"/>
            </a:solidFill>
            <a:prstDash val="solid"/>
            <a:round/>
            <a:headEnd type="none" w="med" len="med"/>
            <a:tailEnd type="none" w="med" len="med"/>
            <a:extLst>
              <a:ext uri="{C807C97D-BFC1-408E-A445-0C87EB9F89A2}">
                <ask:lineSketchStyleProps xmlns:ask="http://schemas.microsoft.com/office/drawing/2018/sketchyshapes" xmln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CDE299EF-8EC4-14F8-76FC-D84F9BE757F7}"/>
              </a:ext>
            </a:extLst>
          </p:cNvPr>
          <p:cNvSpPr txBox="1"/>
          <p:nvPr/>
        </p:nvSpPr>
        <p:spPr>
          <a:xfrm>
            <a:off x="3046288" y="1793716"/>
            <a:ext cx="6113122" cy="1200329"/>
          </a:xfrm>
          <a:prstGeom prst="rect">
            <a:avLst/>
          </a:prstGeom>
          <a:noFill/>
        </p:spPr>
        <p:txBody>
          <a:bodyPr wrap="square">
            <a:spAutoFit/>
          </a:bodyPr>
          <a:lstStyle/>
          <a:p>
            <a:pPr marL="0" marR="0">
              <a:spcBef>
                <a:spcPts val="0"/>
              </a:spcBef>
              <a:spcAft>
                <a:spcPts val="600"/>
              </a:spcAft>
            </a:pPr>
            <a:r>
              <a:rPr lang="en-US" sz="1800" dirty="0">
                <a:effectLst/>
                <a:latin typeface="Calibri" panose="020F0502020204030204" pitchFamily="34" charset="0"/>
                <a:ea typeface="Calibri" panose="020F0502020204030204" pitchFamily="34" charset="0"/>
                <a:cs typeface="Arial" panose="020B0604020202020204" pitchFamily="34" charset="0"/>
              </a:rPr>
              <a:t>The CPFA Individual Student Collection application has a series of reports available at the school and district levels found on the </a:t>
            </a:r>
            <a:r>
              <a:rPr lang="en-US" sz="1800" i="1" dirty="0">
                <a:effectLst/>
                <a:latin typeface="Calibri" panose="020F0502020204030204" pitchFamily="34" charset="0"/>
                <a:ea typeface="Calibri" panose="020F0502020204030204" pitchFamily="34" charset="0"/>
                <a:cs typeface="Arial" panose="020B0604020202020204" pitchFamily="34" charset="0"/>
              </a:rPr>
              <a:t>Reports</a:t>
            </a:r>
            <a:r>
              <a:rPr lang="en-US" sz="1800" dirty="0">
                <a:effectLst/>
                <a:latin typeface="Calibri" panose="020F0502020204030204" pitchFamily="34" charset="0"/>
                <a:ea typeface="Calibri" panose="020F0502020204030204" pitchFamily="34" charset="0"/>
                <a:cs typeface="Arial" panose="020B0604020202020204" pitchFamily="34" charset="0"/>
              </a:rPr>
              <a:t> page of the application. Each of these reports can be searched, printed, and exported to a variety of file formats.</a:t>
            </a: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15740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739942" y="2085654"/>
            <a:ext cx="10712116" cy="4387327"/>
          </a:xfrm>
        </p:spPr>
        <p:txBody>
          <a:bodyPr>
            <a:noAutofit/>
          </a:bodyPr>
          <a:lstStyle/>
          <a:p>
            <a:pPr marL="0" indent="0">
              <a:buNone/>
            </a:pPr>
            <a:r>
              <a:rPr lang="en-US" sz="4000" dirty="0">
                <a:cs typeface="Arial" panose="020B0604020202020204" pitchFamily="34" charset="0"/>
              </a:rPr>
              <a:t>What is your role as it relates to CPFA?  </a:t>
            </a:r>
            <a:endParaRPr lang="en-US" sz="4000" dirty="0">
              <a:effectLst/>
              <a:ea typeface="Times New Roman" panose="02020603050405020304" pitchFamily="18" charset="0"/>
            </a:endParaRPr>
          </a:p>
          <a:p>
            <a:r>
              <a:rPr lang="en-US" sz="4000" dirty="0">
                <a:effectLst/>
                <a:ea typeface="Times New Roman" panose="02020603050405020304" pitchFamily="18" charset="0"/>
              </a:rPr>
              <a:t>Teacher</a:t>
            </a:r>
          </a:p>
          <a:p>
            <a:r>
              <a:rPr lang="en-US" sz="4000" dirty="0">
                <a:ea typeface="Times New Roman" panose="02020603050405020304" pitchFamily="18" charset="0"/>
              </a:rPr>
              <a:t>Administrator </a:t>
            </a:r>
          </a:p>
          <a:p>
            <a:r>
              <a:rPr lang="en-US" sz="4000" dirty="0">
                <a:effectLst/>
                <a:ea typeface="Times New Roman" panose="02020603050405020304" pitchFamily="18" charset="0"/>
              </a:rPr>
              <a:t>Tech Person </a:t>
            </a:r>
          </a:p>
          <a:p>
            <a:r>
              <a:rPr lang="en-US" sz="4000" dirty="0">
                <a:effectLst/>
                <a:ea typeface="Times New Roman" panose="02020603050405020304" pitchFamily="18" charset="0"/>
              </a:rPr>
              <a:t>Other</a:t>
            </a:r>
          </a:p>
          <a:p>
            <a:pPr marL="0" indent="0" algn="ctr">
              <a:buNone/>
            </a:pPr>
            <a:endParaRPr lang="en-US" sz="2400" dirty="0">
              <a:effectLst/>
              <a:ea typeface="Times New Roman" panose="02020603050405020304" pitchFamily="18" charset="0"/>
            </a:endParaRPr>
          </a:p>
          <a:p>
            <a:pPr marL="0" indent="0" algn="ctr">
              <a:buNone/>
            </a:pPr>
            <a:endParaRPr lang="en-US" sz="2400" dirty="0">
              <a:cs typeface="Arial" panose="020B0604020202020204" pitchFamily="34" charset="0"/>
            </a:endParaRP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71919" y="1744388"/>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latin typeface="+mn-lt"/>
                <a:cs typeface="Arial" panose="020B0604020202020204" pitchFamily="34" charset="0"/>
              </a:rPr>
              <a:t>Collecting Student Level </a:t>
            </a:r>
          </a:p>
          <a:p>
            <a:pPr algn="ctr">
              <a:lnSpc>
                <a:spcPct val="100000"/>
              </a:lnSpc>
              <a:spcBef>
                <a:spcPts val="300"/>
              </a:spcBef>
            </a:pPr>
            <a:r>
              <a:rPr lang="en-US" sz="3200" b="1">
                <a:solidFill>
                  <a:srgbClr val="FEC933"/>
                </a:solidFill>
                <a:latin typeface="+mn-lt"/>
                <a:cs typeface="Arial" panose="020B0604020202020204" pitchFamily="34" charset="0"/>
              </a:rPr>
              <a:t>CPFA Achievement Levels</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2"/>
          <a:srcRect/>
          <a:stretch/>
        </p:blipFill>
        <p:spPr>
          <a:xfrm>
            <a:off x="517566" y="262038"/>
            <a:ext cx="1180375" cy="1180375"/>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3"/>
          <a:srcRect/>
          <a:stretch/>
        </p:blipFill>
        <p:spPr>
          <a:xfrm>
            <a:off x="10301464" y="296146"/>
            <a:ext cx="1324479" cy="1112158"/>
          </a:xfrm>
          <a:prstGeom prst="rect">
            <a:avLst/>
          </a:prstGeom>
        </p:spPr>
      </p:pic>
    </p:spTree>
    <p:extLst>
      <p:ext uri="{BB962C8B-B14F-4D97-AF65-F5344CB8AC3E}">
        <p14:creationId xmlns:p14="http://schemas.microsoft.com/office/powerpoint/2010/main" val="307790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818394"/>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dirty="0">
                <a:solidFill>
                  <a:srgbClr val="FEC933"/>
                </a:solidFill>
                <a:latin typeface="+mn-lt"/>
                <a:cs typeface="Arial" panose="020B0604020202020204" pitchFamily="34" charset="0"/>
              </a:rPr>
              <a:t>CPFA Reports</a:t>
            </a:r>
          </a:p>
          <a:p>
            <a:pPr algn="ctr">
              <a:lnSpc>
                <a:spcPct val="100000"/>
              </a:lnSpc>
              <a:spcBef>
                <a:spcPts val="300"/>
              </a:spcBef>
            </a:pPr>
            <a:r>
              <a:rPr lang="en-US" sz="3200" b="1" dirty="0">
                <a:solidFill>
                  <a:srgbClr val="FEC933"/>
                </a:solidFill>
                <a:latin typeface="+mn-lt"/>
                <a:cs typeface="Arial" panose="020B0604020202020204" pitchFamily="34" charset="0"/>
              </a:rPr>
              <a:t> </a:t>
            </a:r>
          </a:p>
          <a:p>
            <a:pPr algn="ctr">
              <a:lnSpc>
                <a:spcPct val="100000"/>
              </a:lnSpc>
              <a:spcBef>
                <a:spcPts val="300"/>
              </a:spcBef>
            </a:pPr>
            <a:endParaRPr lang="en-US" sz="3200" b="1" dirty="0">
              <a:solidFill>
                <a:srgbClr val="FEC933"/>
              </a:solidFill>
              <a:latin typeface="+mn-lt"/>
              <a:cs typeface="Arial" panose="020B0604020202020204" pitchFamily="34" charset="0"/>
            </a:endParaRP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2"/>
          <a:srcRect/>
          <a:stretch/>
        </p:blipFill>
        <p:spPr>
          <a:xfrm>
            <a:off x="517566" y="262038"/>
            <a:ext cx="1180375" cy="1180375"/>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3"/>
          <a:srcRect/>
          <a:stretch/>
        </p:blipFill>
        <p:spPr>
          <a:xfrm>
            <a:off x="10301464" y="296146"/>
            <a:ext cx="1324479" cy="1112158"/>
          </a:xfrm>
          <a:prstGeom prst="rect">
            <a:avLst/>
          </a:prstGeom>
        </p:spPr>
      </p:pic>
      <p:graphicFrame>
        <p:nvGraphicFramePr>
          <p:cNvPr id="2" name="Table 1">
            <a:extLst>
              <a:ext uri="{FF2B5EF4-FFF2-40B4-BE49-F238E27FC236}">
                <a16:creationId xmlns:a16="http://schemas.microsoft.com/office/drawing/2014/main" id="{90A36F6E-038A-F562-D2DD-36840E8BC690}"/>
              </a:ext>
            </a:extLst>
          </p:cNvPr>
          <p:cNvGraphicFramePr>
            <a:graphicFrameLocks noGrp="1"/>
          </p:cNvGraphicFramePr>
          <p:nvPr>
            <p:extLst>
              <p:ext uri="{D42A27DB-BD31-4B8C-83A1-F6EECF244321}">
                <p14:modId xmlns:p14="http://schemas.microsoft.com/office/powerpoint/2010/main" val="2110317004"/>
              </p:ext>
            </p:extLst>
          </p:nvPr>
        </p:nvGraphicFramePr>
        <p:xfrm>
          <a:off x="1466126" y="1919467"/>
          <a:ext cx="9246100" cy="4725082"/>
        </p:xfrm>
        <a:graphic>
          <a:graphicData uri="http://schemas.openxmlformats.org/drawingml/2006/table">
            <a:tbl>
              <a:tblPr firstRow="1" firstCol="1" bandRow="1">
                <a:tableStyleId>{5C22544A-7EE6-4342-B048-85BDC9FD1C3A}</a:tableStyleId>
              </a:tblPr>
              <a:tblGrid>
                <a:gridCol w="2247045">
                  <a:extLst>
                    <a:ext uri="{9D8B030D-6E8A-4147-A177-3AD203B41FA5}">
                      <a16:colId xmlns:a16="http://schemas.microsoft.com/office/drawing/2014/main" val="3421328443"/>
                    </a:ext>
                  </a:extLst>
                </a:gridCol>
                <a:gridCol w="6999055">
                  <a:extLst>
                    <a:ext uri="{9D8B030D-6E8A-4147-A177-3AD203B41FA5}">
                      <a16:colId xmlns:a16="http://schemas.microsoft.com/office/drawing/2014/main" val="1052291636"/>
                    </a:ext>
                  </a:extLst>
                </a:gridCol>
              </a:tblGrid>
              <a:tr h="354643">
                <a:tc>
                  <a:txBody>
                    <a:bodyPr/>
                    <a:lstStyle/>
                    <a:p>
                      <a:pPr marL="0" marR="0" algn="ctr">
                        <a:spcBef>
                          <a:spcPts val="0"/>
                        </a:spcBef>
                        <a:spcAft>
                          <a:spcPts val="0"/>
                        </a:spcAft>
                      </a:pPr>
                      <a:r>
                        <a:rPr lang="en-US" sz="2400" dirty="0">
                          <a:effectLst/>
                        </a:rPr>
                        <a:t>Report</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830" marB="36830" anchor="ctr"/>
                </a:tc>
                <a:tc>
                  <a:txBody>
                    <a:bodyPr/>
                    <a:lstStyle/>
                    <a:p>
                      <a:pPr marL="0" marR="0" algn="ctr">
                        <a:spcBef>
                          <a:spcPts val="0"/>
                        </a:spcBef>
                        <a:spcAft>
                          <a:spcPts val="0"/>
                        </a:spcAft>
                      </a:pPr>
                      <a:r>
                        <a:rPr lang="en-US" sz="2400" dirty="0">
                          <a:effectLst/>
                        </a:rPr>
                        <a:t>Description</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830" marB="36830" anchor="ctr"/>
                </a:tc>
                <a:extLst>
                  <a:ext uri="{0D108BD9-81ED-4DB2-BD59-A6C34878D82A}">
                    <a16:rowId xmlns:a16="http://schemas.microsoft.com/office/drawing/2014/main" val="1188863925"/>
                  </a:ext>
                </a:extLst>
              </a:tr>
              <a:tr h="641543">
                <a:tc>
                  <a:txBody>
                    <a:bodyPr/>
                    <a:lstStyle/>
                    <a:p>
                      <a:pPr marL="0" marR="0">
                        <a:spcBef>
                          <a:spcPts val="0"/>
                        </a:spcBef>
                        <a:spcAft>
                          <a:spcPts val="0"/>
                        </a:spcAft>
                      </a:pPr>
                      <a:r>
                        <a:rPr lang="en-US" sz="1600" dirty="0">
                          <a:effectLst/>
                        </a:rPr>
                        <a:t>Batch Error Report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830" marB="36830"/>
                </a:tc>
                <a:tc>
                  <a:txBody>
                    <a:bodyPr/>
                    <a:lstStyle/>
                    <a:p>
                      <a:pPr marL="0" marR="0">
                        <a:spcBef>
                          <a:spcPts val="0"/>
                        </a:spcBef>
                        <a:spcAft>
                          <a:spcPts val="0"/>
                        </a:spcAft>
                      </a:pPr>
                      <a:r>
                        <a:rPr lang="en-US" sz="1600" dirty="0">
                          <a:effectLst/>
                        </a:rPr>
                        <a:t>This report lists the batch entries with errors and the reason for the error​. This report can be run at either the school or district level.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36830" marB="36830"/>
                </a:tc>
                <a:extLst>
                  <a:ext uri="{0D108BD9-81ED-4DB2-BD59-A6C34878D82A}">
                    <a16:rowId xmlns:a16="http://schemas.microsoft.com/office/drawing/2014/main" val="3887286335"/>
                  </a:ext>
                </a:extLst>
              </a:tr>
              <a:tr h="378550">
                <a:tc>
                  <a:txBody>
                    <a:bodyPr/>
                    <a:lstStyle/>
                    <a:p>
                      <a:pPr marL="0" marR="0" lvl="0">
                        <a:spcBef>
                          <a:spcPts val="0"/>
                        </a:spcBef>
                        <a:spcAft>
                          <a:spcPts val="0"/>
                        </a:spcAft>
                        <a:buNone/>
                      </a:pPr>
                      <a:r>
                        <a:rPr lang="en-US" sz="1600" b="1" i="0" u="none" strike="noStrike" noProof="0" dirty="0">
                          <a:effectLst/>
                          <a:latin typeface="Calibri"/>
                        </a:rPr>
                        <a:t>Batch Input (No Errors) Report</a:t>
                      </a:r>
                      <a:endParaRPr lang="en-US" dirty="0"/>
                    </a:p>
                  </a:txBody>
                  <a:tcPr marL="68580" marR="68580" marT="36830" marB="36830"/>
                </a:tc>
                <a:tc>
                  <a:txBody>
                    <a:bodyPr/>
                    <a:lstStyle/>
                    <a:p>
                      <a:pPr marL="0" marR="0">
                        <a:spcBef>
                          <a:spcPts val="0"/>
                        </a:spcBef>
                        <a:spcAft>
                          <a:spcPts val="0"/>
                        </a:spcAft>
                      </a:pPr>
                      <a:r>
                        <a:rPr lang="en-US" sz="1600" dirty="0">
                          <a:effectLst/>
                        </a:rPr>
                        <a:t>This report lists all records that have been processed without any errors.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830" marB="36830"/>
                </a:tc>
                <a:extLst>
                  <a:ext uri="{0D108BD9-81ED-4DB2-BD59-A6C34878D82A}">
                    <a16:rowId xmlns:a16="http://schemas.microsoft.com/office/drawing/2014/main" val="4156829821"/>
                  </a:ext>
                </a:extLst>
              </a:tr>
              <a:tr h="1430522">
                <a:tc>
                  <a:txBody>
                    <a:bodyPr/>
                    <a:lstStyle/>
                    <a:p>
                      <a:pPr marL="0" marR="0">
                        <a:spcBef>
                          <a:spcPts val="0"/>
                        </a:spcBef>
                        <a:spcAft>
                          <a:spcPts val="0"/>
                        </a:spcAft>
                      </a:pPr>
                      <a:r>
                        <a:rPr lang="en-US" sz="1600" dirty="0">
                          <a:effectLst/>
                        </a:rPr>
                        <a:t>Assessment Status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830" marB="36830"/>
                </a:tc>
                <a:tc>
                  <a:txBody>
                    <a:bodyPr/>
                    <a:lstStyle/>
                    <a:p>
                      <a:pPr marL="0" marR="0">
                        <a:spcBef>
                          <a:spcPts val="0"/>
                        </a:spcBef>
                        <a:spcAft>
                          <a:spcPts val="0"/>
                        </a:spcAft>
                      </a:pPr>
                      <a:r>
                        <a:rPr lang="en-US" sz="1600" dirty="0">
                          <a:effectLst/>
                        </a:rPr>
                        <a:t>This</a:t>
                      </a:r>
                      <a:r>
                        <a:rPr lang="en-US" sz="1600" i="1" dirty="0">
                          <a:effectLst/>
                        </a:rPr>
                        <a:t> report will display the status of each student in the district in tested grades. This report </a:t>
                      </a:r>
                      <a:r>
                        <a:rPr lang="en-US" sz="1600" dirty="0">
                          <a:effectLst/>
                        </a:rPr>
                        <a:t>allows district to identify which students have results for all assessments processed and which students still need results loaded and/or processed. </a:t>
                      </a:r>
                    </a:p>
                    <a:p>
                      <a:pPr marL="0" marR="0">
                        <a:spcBef>
                          <a:spcPts val="0"/>
                        </a:spcBef>
                        <a:spcAft>
                          <a:spcPts val="0"/>
                        </a:spcAft>
                      </a:pPr>
                      <a:r>
                        <a:rPr lang="en-US" sz="1600" dirty="0">
                          <a:effectLst/>
                        </a:rPr>
                        <a:t>Note: assessments results that have been loaded and validated, but not processed (i.e., loaded into the assessment database) are not reflected on this report.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830" marB="36830"/>
                </a:tc>
                <a:extLst>
                  <a:ext uri="{0D108BD9-81ED-4DB2-BD59-A6C34878D82A}">
                    <a16:rowId xmlns:a16="http://schemas.microsoft.com/office/drawing/2014/main" val="1207830790"/>
                  </a:ext>
                </a:extLst>
              </a:tr>
              <a:tr h="1167529">
                <a:tc>
                  <a:txBody>
                    <a:bodyPr/>
                    <a:lstStyle/>
                    <a:p>
                      <a:pPr marL="0" marR="0">
                        <a:spcBef>
                          <a:spcPts val="0"/>
                        </a:spcBef>
                        <a:spcAft>
                          <a:spcPts val="0"/>
                        </a:spcAft>
                      </a:pPr>
                      <a:r>
                        <a:rPr lang="en-US" sz="1600" dirty="0">
                          <a:effectLst/>
                        </a:rPr>
                        <a:t>Processed Records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830" marB="36830"/>
                </a:tc>
                <a:tc>
                  <a:txBody>
                    <a:bodyPr/>
                    <a:lstStyle/>
                    <a:p>
                      <a:pPr marL="0" marR="0">
                        <a:spcBef>
                          <a:spcPts val="0"/>
                        </a:spcBef>
                        <a:spcAft>
                          <a:spcPts val="0"/>
                        </a:spcAft>
                      </a:pPr>
                      <a:r>
                        <a:rPr lang="en-US" sz="1600" dirty="0">
                          <a:effectLst/>
                        </a:rPr>
                        <a:t>This report lists all records that have been processed without any errors. Remember: only processed records have been entered into the assessment database and therefore are considered submitted to the CSDE. This means only the records on this report are officially submitted.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36830" marB="36830"/>
                </a:tc>
                <a:extLst>
                  <a:ext uri="{0D108BD9-81ED-4DB2-BD59-A6C34878D82A}">
                    <a16:rowId xmlns:a16="http://schemas.microsoft.com/office/drawing/2014/main" val="3062400992"/>
                  </a:ext>
                </a:extLst>
              </a:tr>
              <a:tr h="378550">
                <a:tc>
                  <a:txBody>
                    <a:bodyPr/>
                    <a:lstStyle/>
                    <a:p>
                      <a:pPr marL="0" marR="0">
                        <a:spcBef>
                          <a:spcPts val="0"/>
                        </a:spcBef>
                        <a:spcAft>
                          <a:spcPts val="0"/>
                        </a:spcAft>
                      </a:pPr>
                      <a:r>
                        <a:rPr lang="en-US" sz="1600" dirty="0">
                          <a:effectLst/>
                        </a:rPr>
                        <a:t>CPFA Certificates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830" marB="36830"/>
                </a:tc>
                <a:tc>
                  <a:txBody>
                    <a:bodyPr/>
                    <a:lstStyle/>
                    <a:p>
                      <a:pPr marL="0" marR="0">
                        <a:spcBef>
                          <a:spcPts val="0"/>
                        </a:spcBef>
                        <a:spcAft>
                          <a:spcPts val="0"/>
                        </a:spcAft>
                      </a:pPr>
                      <a:r>
                        <a:rPr lang="en-US" sz="1600" dirty="0">
                          <a:effectLst/>
                        </a:rPr>
                        <a:t>This report will be coming soon.</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830" marB="36830"/>
                </a:tc>
                <a:extLst>
                  <a:ext uri="{0D108BD9-81ED-4DB2-BD59-A6C34878D82A}">
                    <a16:rowId xmlns:a16="http://schemas.microsoft.com/office/drawing/2014/main" val="2935271207"/>
                  </a:ext>
                </a:extLst>
              </a:tr>
            </a:tbl>
          </a:graphicData>
        </a:graphic>
      </p:graphicFrame>
    </p:spTree>
    <p:extLst>
      <p:ext uri="{BB962C8B-B14F-4D97-AF65-F5344CB8AC3E}">
        <p14:creationId xmlns:p14="http://schemas.microsoft.com/office/powerpoint/2010/main" val="3485774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709895" y="753647"/>
            <a:ext cx="11059886" cy="764294"/>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dirty="0">
                <a:solidFill>
                  <a:srgbClr val="FEC933"/>
                </a:solidFill>
                <a:latin typeface="+mn-lt"/>
                <a:cs typeface="Arial" panose="020B0604020202020204" pitchFamily="34" charset="0"/>
              </a:rPr>
              <a:t>CPFA Standardized Administration </a:t>
            </a:r>
          </a:p>
          <a:p>
            <a:pPr algn="ctr">
              <a:lnSpc>
                <a:spcPct val="100000"/>
              </a:lnSpc>
              <a:spcBef>
                <a:spcPts val="300"/>
              </a:spcBef>
            </a:pPr>
            <a:r>
              <a:rPr lang="en-US" sz="3200" b="1" dirty="0">
                <a:solidFill>
                  <a:srgbClr val="FEC933"/>
                </a:solidFill>
                <a:latin typeface="+mn-lt"/>
                <a:cs typeface="Arial" panose="020B0604020202020204" pitchFamily="34" charset="0"/>
              </a:rPr>
              <a:t> </a:t>
            </a:r>
          </a:p>
          <a:p>
            <a:pPr algn="ctr">
              <a:lnSpc>
                <a:spcPct val="100000"/>
              </a:lnSpc>
              <a:spcBef>
                <a:spcPts val="300"/>
              </a:spcBef>
            </a:pPr>
            <a:endParaRPr lang="en-US" sz="3200" b="1" dirty="0">
              <a:solidFill>
                <a:srgbClr val="FEC933"/>
              </a:solidFill>
              <a:latin typeface="+mn-lt"/>
              <a:cs typeface="Arial" panose="020B0604020202020204" pitchFamily="34" charset="0"/>
            </a:endParaRP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2"/>
          <a:srcRect/>
          <a:stretch/>
        </p:blipFill>
        <p:spPr>
          <a:xfrm>
            <a:off x="517566" y="262038"/>
            <a:ext cx="1180375" cy="1180375"/>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3"/>
          <a:srcRect/>
          <a:stretch/>
        </p:blipFill>
        <p:spPr>
          <a:xfrm>
            <a:off x="10301464" y="296146"/>
            <a:ext cx="1324479" cy="1112158"/>
          </a:xfrm>
          <a:prstGeom prst="rect">
            <a:avLst/>
          </a:prstGeom>
        </p:spPr>
      </p:pic>
      <p:sp>
        <p:nvSpPr>
          <p:cNvPr id="16" name="Content Placeholder 15">
            <a:extLst>
              <a:ext uri="{FF2B5EF4-FFF2-40B4-BE49-F238E27FC236}">
                <a16:creationId xmlns:a16="http://schemas.microsoft.com/office/drawing/2014/main" id="{DB49AC4A-F032-4AB3-94C4-C4632E11DA30}"/>
              </a:ext>
            </a:extLst>
          </p:cNvPr>
          <p:cNvSpPr>
            <a:spLocks noGrp="1"/>
          </p:cNvSpPr>
          <p:nvPr>
            <p:ph idx="1"/>
          </p:nvPr>
        </p:nvSpPr>
        <p:spPr/>
        <p:txBody>
          <a:bodyPr>
            <a:normAutofit/>
          </a:bodyPr>
          <a:lstStyle/>
          <a:p>
            <a:pPr marL="0" indent="0">
              <a:buNone/>
            </a:pPr>
            <a:r>
              <a:rPr lang="en-US" sz="2400" b="0" i="0" dirty="0">
                <a:solidFill>
                  <a:srgbClr val="000000"/>
                </a:solidFill>
                <a:effectLst/>
              </a:rPr>
              <a:t> </a:t>
            </a:r>
            <a:endParaRPr lang="en-US" sz="2400" dirty="0"/>
          </a:p>
        </p:txBody>
      </p:sp>
      <p:sp>
        <p:nvSpPr>
          <p:cNvPr id="2" name="TextBox 1">
            <a:extLst>
              <a:ext uri="{FF2B5EF4-FFF2-40B4-BE49-F238E27FC236}">
                <a16:creationId xmlns:a16="http://schemas.microsoft.com/office/drawing/2014/main" id="{5DA0E027-32DF-E46D-CBE6-1BFA72823918}"/>
              </a:ext>
            </a:extLst>
          </p:cNvPr>
          <p:cNvSpPr txBox="1"/>
          <p:nvPr/>
        </p:nvSpPr>
        <p:spPr>
          <a:xfrm>
            <a:off x="312615" y="1969477"/>
            <a:ext cx="11691816" cy="4208844"/>
          </a:xfrm>
          <a:prstGeom prst="rect">
            <a:avLst/>
          </a:prstGeom>
          <a:noFill/>
        </p:spPr>
        <p:txBody>
          <a:bodyPr wrap="square" rtlCol="0">
            <a:spAutoFit/>
          </a:bodyPr>
          <a:lstStyle/>
          <a:p>
            <a:pPr marL="285750" marR="0" indent="-285750">
              <a:spcBef>
                <a:spcPts val="300"/>
              </a:spcBef>
              <a:spcAft>
                <a:spcPts val="0"/>
              </a:spcAft>
              <a:buFont typeface="Arial" panose="020B0604020202020204" pitchFamily="34" charset="0"/>
              <a:buChar char="•"/>
            </a:pPr>
            <a:r>
              <a:rPr lang="en-US" sz="3200" dirty="0">
                <a:effectLst/>
                <a:ea typeface="Times New Roman" panose="02020603050405020304" pitchFamily="18" charset="0"/>
              </a:rPr>
              <a:t>Test Standardization and Validity is extremely important.  </a:t>
            </a:r>
          </a:p>
          <a:p>
            <a:pPr marL="285750" marR="0" indent="-285750">
              <a:spcBef>
                <a:spcPts val="300"/>
              </a:spcBef>
              <a:spcAft>
                <a:spcPts val="0"/>
              </a:spcAft>
              <a:buFont typeface="Arial" panose="020B0604020202020204" pitchFamily="34" charset="0"/>
              <a:buChar char="•"/>
            </a:pPr>
            <a:r>
              <a:rPr lang="en-US" sz="3200" dirty="0">
                <a:effectLst/>
                <a:ea typeface="Times New Roman" panose="02020603050405020304" pitchFamily="18" charset="0"/>
              </a:rPr>
              <a:t>After the official administration has occurred, schools may </a:t>
            </a:r>
            <a:r>
              <a:rPr lang="en-US" sz="3200" b="1" i="1" u="sng" dirty="0">
                <a:effectLst/>
                <a:ea typeface="Times New Roman" panose="02020603050405020304" pitchFamily="18" charset="0"/>
              </a:rPr>
              <a:t>not</a:t>
            </a:r>
            <a:r>
              <a:rPr lang="en-US" sz="3200" dirty="0">
                <a:effectLst/>
                <a:ea typeface="Times New Roman" panose="02020603050405020304" pitchFamily="18" charset="0"/>
              </a:rPr>
              <a:t>:</a:t>
            </a:r>
          </a:p>
          <a:p>
            <a:pPr marL="800100" lvl="1" indent="-342900">
              <a:buFont typeface="Arial" panose="020B0604020202020204" pitchFamily="34" charset="0"/>
              <a:buChar char="•"/>
            </a:pPr>
            <a:r>
              <a:rPr lang="en-US" sz="3200" u="sng" dirty="0">
                <a:effectLst/>
                <a:ea typeface="Times New Roman" panose="02020603050405020304" pitchFamily="18" charset="0"/>
              </a:rPr>
              <a:t>re-test</a:t>
            </a:r>
            <a:r>
              <a:rPr lang="en-US" sz="3200" dirty="0">
                <a:effectLst/>
                <a:ea typeface="Times New Roman" panose="02020603050405020304" pitchFamily="18" charset="0"/>
              </a:rPr>
              <a:t> some or all students in hopes of getting better results;</a:t>
            </a:r>
          </a:p>
          <a:p>
            <a:pPr marL="800100" lvl="1" indent="-342900">
              <a:spcBef>
                <a:spcPts val="300"/>
              </a:spcBef>
              <a:buFont typeface="Arial" panose="020B0604020202020204" pitchFamily="34" charset="0"/>
              <a:buChar char="•"/>
            </a:pPr>
            <a:r>
              <a:rPr lang="en-US" sz="3200" dirty="0">
                <a:effectLst/>
                <a:ea typeface="Times New Roman" panose="02020603050405020304" pitchFamily="18" charset="0"/>
              </a:rPr>
              <a:t>use </a:t>
            </a:r>
            <a:r>
              <a:rPr lang="en-US" sz="3200" u="sng" dirty="0">
                <a:effectLst/>
                <a:ea typeface="Times New Roman" panose="02020603050405020304" pitchFamily="18" charset="0"/>
              </a:rPr>
              <a:t>pre-test</a:t>
            </a:r>
            <a:r>
              <a:rPr lang="en-US" sz="3200" dirty="0">
                <a:effectLst/>
                <a:ea typeface="Times New Roman" panose="02020603050405020304" pitchFamily="18" charset="0"/>
              </a:rPr>
              <a:t> results of a student who refused to participate</a:t>
            </a:r>
            <a:r>
              <a:rPr lang="en-US" sz="3200" dirty="0">
                <a:ea typeface="Times New Roman" panose="02020603050405020304" pitchFamily="18" charset="0"/>
              </a:rPr>
              <a:t> or </a:t>
            </a:r>
            <a:r>
              <a:rPr lang="en-US" sz="3200" dirty="0">
                <a:effectLst/>
                <a:ea typeface="Times New Roman" panose="02020603050405020304" pitchFamily="18" charset="0"/>
              </a:rPr>
              <a:t>who was temporarily unable to be assessed; and </a:t>
            </a:r>
          </a:p>
          <a:p>
            <a:pPr marL="800100" lvl="1" indent="-342900">
              <a:spcBef>
                <a:spcPts val="300"/>
              </a:spcBef>
              <a:buFont typeface="Arial" panose="020B0604020202020204" pitchFamily="34" charset="0"/>
              <a:buChar char="•"/>
            </a:pPr>
            <a:r>
              <a:rPr lang="en-US" sz="3200" u="sng" dirty="0">
                <a:effectLst/>
                <a:ea typeface="Times New Roman" panose="02020603050405020304" pitchFamily="18" charset="0"/>
              </a:rPr>
              <a:t>dismiss</a:t>
            </a:r>
            <a:r>
              <a:rPr lang="en-US" sz="3200" dirty="0">
                <a:effectLst/>
                <a:ea typeface="Times New Roman" panose="02020603050405020304" pitchFamily="18" charset="0"/>
              </a:rPr>
              <a:t> the results of the official administration and use the results of a pre-test in its place.</a:t>
            </a:r>
          </a:p>
          <a:p>
            <a:endParaRPr lang="en-US" dirty="0"/>
          </a:p>
          <a:p>
            <a:endParaRPr lang="en-US" dirty="0"/>
          </a:p>
        </p:txBody>
      </p:sp>
    </p:spTree>
    <p:extLst>
      <p:ext uri="{BB962C8B-B14F-4D97-AF65-F5344CB8AC3E}">
        <p14:creationId xmlns:p14="http://schemas.microsoft.com/office/powerpoint/2010/main" val="1621880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709895" y="753647"/>
            <a:ext cx="11059886" cy="764294"/>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dirty="0">
                <a:solidFill>
                  <a:srgbClr val="FEC933"/>
                </a:solidFill>
                <a:latin typeface="+mn-lt"/>
                <a:cs typeface="Arial" panose="020B0604020202020204" pitchFamily="34" charset="0"/>
              </a:rPr>
              <a:t>CPFA Standardized Administration </a:t>
            </a:r>
          </a:p>
          <a:p>
            <a:pPr algn="ctr">
              <a:lnSpc>
                <a:spcPct val="100000"/>
              </a:lnSpc>
              <a:spcBef>
                <a:spcPts val="300"/>
              </a:spcBef>
            </a:pPr>
            <a:r>
              <a:rPr lang="en-US" sz="3200" b="1" dirty="0">
                <a:solidFill>
                  <a:srgbClr val="FEC933"/>
                </a:solidFill>
                <a:latin typeface="+mn-lt"/>
                <a:cs typeface="Arial" panose="020B0604020202020204" pitchFamily="34" charset="0"/>
              </a:rPr>
              <a:t> </a:t>
            </a:r>
          </a:p>
          <a:p>
            <a:pPr algn="ctr">
              <a:lnSpc>
                <a:spcPct val="100000"/>
              </a:lnSpc>
              <a:spcBef>
                <a:spcPts val="300"/>
              </a:spcBef>
            </a:pPr>
            <a:endParaRPr lang="en-US" sz="3200" b="1" dirty="0">
              <a:solidFill>
                <a:srgbClr val="FEC933"/>
              </a:solidFill>
              <a:latin typeface="+mn-lt"/>
              <a:cs typeface="Arial" panose="020B0604020202020204" pitchFamily="34" charset="0"/>
            </a:endParaRP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2"/>
          <a:srcRect/>
          <a:stretch/>
        </p:blipFill>
        <p:spPr>
          <a:xfrm>
            <a:off x="517566" y="262038"/>
            <a:ext cx="1180375" cy="1180375"/>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3"/>
          <a:srcRect/>
          <a:stretch/>
        </p:blipFill>
        <p:spPr>
          <a:xfrm>
            <a:off x="10301464" y="296146"/>
            <a:ext cx="1324479" cy="1112158"/>
          </a:xfrm>
          <a:prstGeom prst="rect">
            <a:avLst/>
          </a:prstGeom>
        </p:spPr>
      </p:pic>
      <p:sp>
        <p:nvSpPr>
          <p:cNvPr id="16" name="Content Placeholder 15">
            <a:extLst>
              <a:ext uri="{FF2B5EF4-FFF2-40B4-BE49-F238E27FC236}">
                <a16:creationId xmlns:a16="http://schemas.microsoft.com/office/drawing/2014/main" id="{DB49AC4A-F032-4AB3-94C4-C4632E11DA30}"/>
              </a:ext>
            </a:extLst>
          </p:cNvPr>
          <p:cNvSpPr>
            <a:spLocks noGrp="1"/>
          </p:cNvSpPr>
          <p:nvPr>
            <p:ph idx="1"/>
          </p:nvPr>
        </p:nvSpPr>
        <p:spPr/>
        <p:txBody>
          <a:bodyPr>
            <a:normAutofit/>
          </a:bodyPr>
          <a:lstStyle/>
          <a:p>
            <a:pPr marL="0" indent="0">
              <a:buNone/>
            </a:pPr>
            <a:r>
              <a:rPr lang="en-US" sz="2400" b="0" i="0" dirty="0">
                <a:solidFill>
                  <a:srgbClr val="000000"/>
                </a:solidFill>
                <a:effectLst/>
              </a:rPr>
              <a:t> </a:t>
            </a:r>
            <a:endParaRPr lang="en-US" sz="2400" dirty="0"/>
          </a:p>
        </p:txBody>
      </p:sp>
      <p:sp>
        <p:nvSpPr>
          <p:cNvPr id="2" name="TextBox 1">
            <a:extLst>
              <a:ext uri="{FF2B5EF4-FFF2-40B4-BE49-F238E27FC236}">
                <a16:creationId xmlns:a16="http://schemas.microsoft.com/office/drawing/2014/main" id="{5DA0E027-32DF-E46D-CBE6-1BFA72823918}"/>
              </a:ext>
            </a:extLst>
          </p:cNvPr>
          <p:cNvSpPr txBox="1"/>
          <p:nvPr/>
        </p:nvSpPr>
        <p:spPr>
          <a:xfrm>
            <a:off x="312615" y="1969477"/>
            <a:ext cx="11691816" cy="4708981"/>
          </a:xfrm>
          <a:prstGeom prst="rect">
            <a:avLst/>
          </a:prstGeom>
          <a:noFill/>
        </p:spPr>
        <p:txBody>
          <a:bodyPr wrap="square" rtlCol="0">
            <a:spAutoFit/>
          </a:bodyPr>
          <a:lstStyle/>
          <a:p>
            <a:r>
              <a:rPr lang="en-US" sz="2400" dirty="0"/>
              <a:t>Other Reminders for Standardization:  </a:t>
            </a:r>
          </a:p>
          <a:p>
            <a:pPr marL="742950" lvl="1" indent="-285750">
              <a:buFont typeface="Arial" panose="020B0604020202020204" pitchFamily="34" charset="0"/>
              <a:buChar char="•"/>
            </a:pPr>
            <a:r>
              <a:rPr lang="en-US" sz="2400" u="sng" dirty="0">
                <a:effectLst/>
                <a:ea typeface="Times New Roman" panose="02020603050405020304" pitchFamily="18" charset="0"/>
              </a:rPr>
              <a:t>Test administrators must review the online assessment videos prior to the administration of the CPFA</a:t>
            </a:r>
            <a:r>
              <a:rPr lang="en-US" sz="2400" dirty="0">
                <a:effectLst/>
                <a:ea typeface="Times New Roman" panose="02020603050405020304" pitchFamily="18" charset="0"/>
              </a:rPr>
              <a:t>. These videos are designed to ensure </a:t>
            </a:r>
            <a:r>
              <a:rPr lang="en-US" sz="2400" u="sng" dirty="0">
                <a:effectLst/>
                <a:ea typeface="Times New Roman" panose="02020603050405020304" pitchFamily="18" charset="0"/>
              </a:rPr>
              <a:t>consistency</a:t>
            </a:r>
            <a:r>
              <a:rPr lang="en-US" sz="2400" dirty="0">
                <a:effectLst/>
                <a:ea typeface="Times New Roman" panose="02020603050405020304" pitchFamily="18" charset="0"/>
              </a:rPr>
              <a:t> and </a:t>
            </a:r>
            <a:r>
              <a:rPr lang="en-US" sz="2400" u="sng" dirty="0">
                <a:effectLst/>
                <a:ea typeface="Times New Roman" panose="02020603050405020304" pitchFamily="18" charset="0"/>
              </a:rPr>
              <a:t>accuracy</a:t>
            </a:r>
            <a:r>
              <a:rPr lang="en-US" sz="2400" dirty="0">
                <a:effectLst/>
                <a:ea typeface="Times New Roman" panose="02020603050405020304" pitchFamily="18" charset="0"/>
              </a:rPr>
              <a:t> in administration of testing procedures and maximize efficiency. </a:t>
            </a:r>
          </a:p>
          <a:p>
            <a:pPr marL="742950" lvl="1" indent="-285750">
              <a:buFont typeface="Arial" panose="020B0604020202020204" pitchFamily="34" charset="0"/>
              <a:buChar char="•"/>
            </a:pPr>
            <a:r>
              <a:rPr lang="en-US" sz="2400" u="sng" dirty="0">
                <a:solidFill>
                  <a:srgbClr val="000000"/>
                </a:solidFill>
                <a:effectLst/>
                <a:ea typeface="Times New Roman" panose="02020603050405020304" pitchFamily="18" charset="0"/>
              </a:rPr>
              <a:t>Students may not be used as scorers during testing.</a:t>
            </a:r>
            <a:r>
              <a:rPr lang="en-US" sz="2400" dirty="0">
                <a:solidFill>
                  <a:srgbClr val="000000"/>
                </a:solidFill>
                <a:effectLst/>
                <a:ea typeface="Times New Roman" panose="02020603050405020304" pitchFamily="18" charset="0"/>
              </a:rPr>
              <a:t> Using well-trained students is a productive teaching strategy during the instruction and practice of the tests but scoring their peers’ test performance is not allowed.</a:t>
            </a:r>
          </a:p>
          <a:p>
            <a:pPr marL="742950" lvl="1" indent="-285750">
              <a:buFont typeface="Arial" panose="020B0604020202020204" pitchFamily="34" charset="0"/>
              <a:buChar char="•"/>
            </a:pPr>
            <a:r>
              <a:rPr lang="en-US" sz="2400" u="sng" dirty="0">
                <a:effectLst/>
                <a:ea typeface="Times New Roman" panose="02020603050405020304" pitchFamily="18" charset="0"/>
              </a:rPr>
              <a:t>Validity of the data is compromised if the tests are administered incorrectly</a:t>
            </a:r>
            <a:r>
              <a:rPr lang="en-US" sz="2400" u="sng" dirty="0">
                <a:ea typeface="Times New Roman" panose="02020603050405020304" pitchFamily="18" charset="0"/>
              </a:rPr>
              <a:t>:</a:t>
            </a:r>
            <a:r>
              <a:rPr lang="en-US" sz="2400" dirty="0">
                <a:effectLst/>
                <a:ea typeface="Times New Roman" panose="02020603050405020304" pitchFamily="18" charset="0"/>
              </a:rPr>
              <a:t> </a:t>
            </a:r>
          </a:p>
          <a:p>
            <a:pPr marL="1200150" lvl="2" indent="-285750">
              <a:buFont typeface="Arial" panose="020B0604020202020204" pitchFamily="34" charset="0"/>
              <a:buChar char="•"/>
            </a:pPr>
            <a:r>
              <a:rPr lang="en-US" sz="2400" dirty="0">
                <a:effectLst/>
                <a:ea typeface="Times New Roman" panose="02020603050405020304" pitchFamily="18" charset="0"/>
              </a:rPr>
              <a:t>if there are errors in recording the results,</a:t>
            </a:r>
            <a:endParaRPr lang="en-US" sz="2400" dirty="0">
              <a:ea typeface="Times New Roman" panose="02020603050405020304" pitchFamily="18" charset="0"/>
            </a:endParaRPr>
          </a:p>
          <a:p>
            <a:pPr marL="1200150" lvl="2" indent="-285750">
              <a:buFont typeface="Arial" panose="020B0604020202020204" pitchFamily="34" charset="0"/>
              <a:buChar char="•"/>
            </a:pPr>
            <a:r>
              <a:rPr lang="en-US" sz="2400" dirty="0">
                <a:effectLst/>
                <a:ea typeface="Times New Roman" panose="02020603050405020304" pitchFamily="18" charset="0"/>
              </a:rPr>
              <a:t>if the examiners and/or students did not take the testing process seriously, or </a:t>
            </a:r>
          </a:p>
          <a:p>
            <a:pPr marL="1200150" lvl="2" indent="-285750">
              <a:buFont typeface="Arial" panose="020B0604020202020204" pitchFamily="34" charset="0"/>
              <a:buChar char="•"/>
            </a:pPr>
            <a:r>
              <a:rPr lang="en-US" sz="2400" dirty="0">
                <a:effectLst/>
                <a:ea typeface="Times New Roman" panose="02020603050405020304" pitchFamily="18" charset="0"/>
              </a:rPr>
              <a:t>if teachers did not approach the assessment with professionalism.</a:t>
            </a:r>
          </a:p>
          <a:p>
            <a:endParaRPr lang="en-US" dirty="0"/>
          </a:p>
          <a:p>
            <a:endParaRPr lang="en-US" dirty="0"/>
          </a:p>
        </p:txBody>
      </p:sp>
    </p:spTree>
    <p:extLst>
      <p:ext uri="{BB962C8B-B14F-4D97-AF65-F5344CB8AC3E}">
        <p14:creationId xmlns:p14="http://schemas.microsoft.com/office/powerpoint/2010/main" val="494422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6966626" y="4068246"/>
            <a:ext cx="4387174" cy="2180153"/>
          </a:xfrm>
        </p:spPr>
        <p:txBody>
          <a:bodyPr vert="horz" lIns="91440" tIns="45720" rIns="91440" bIns="45720" rtlCol="0" anchor="t">
            <a:noAutofit/>
          </a:bodyPr>
          <a:lstStyle/>
          <a:p>
            <a:pPr marL="0" marR="0" indent="0" algn="ctr">
              <a:lnSpc>
                <a:spcPct val="107000"/>
              </a:lnSpc>
              <a:spcBef>
                <a:spcPts val="0"/>
              </a:spcBef>
              <a:spcAft>
                <a:spcPts val="800"/>
              </a:spcAft>
              <a:buNone/>
            </a:pPr>
            <a:r>
              <a:rPr lang="en-US" sz="8000">
                <a:latin typeface="Calibri"/>
                <a:ea typeface="Calibri" panose="020F0502020204030204" pitchFamily="34" charset="0"/>
                <a:cs typeface="Times New Roman"/>
              </a:rPr>
              <a:t>Questions</a:t>
            </a:r>
            <a:endParaRPr lang="en-US" sz="3200">
              <a:effectLst/>
              <a:latin typeface="Calibri"/>
              <a:ea typeface="Calibri" panose="020F0502020204030204" pitchFamily="34" charset="0"/>
              <a:cs typeface="Times New Roman"/>
            </a:endParaRP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latin typeface="Arial" panose="020B0604020202020204" pitchFamily="34" charset="0"/>
                <a:cs typeface="Arial" panose="020B0604020202020204" pitchFamily="34" charset="0"/>
              </a:rPr>
              <a:t>Questions</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2"/>
          <a:srcRect/>
          <a:stretch/>
        </p:blipFill>
        <p:spPr>
          <a:xfrm>
            <a:off x="517566" y="262038"/>
            <a:ext cx="1180375" cy="1180375"/>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3"/>
          <a:srcRect/>
          <a:stretch/>
        </p:blipFill>
        <p:spPr>
          <a:xfrm>
            <a:off x="10301464" y="296146"/>
            <a:ext cx="1324479" cy="1112158"/>
          </a:xfrm>
          <a:prstGeom prst="rect">
            <a:avLst/>
          </a:prstGeom>
        </p:spPr>
      </p:pic>
      <p:pic>
        <p:nvPicPr>
          <p:cNvPr id="2" name="Picture 4">
            <a:extLst>
              <a:ext uri="{FF2B5EF4-FFF2-40B4-BE49-F238E27FC236}">
                <a16:creationId xmlns:a16="http://schemas.microsoft.com/office/drawing/2014/main" id="{DBD50C42-7D15-B18E-B67A-20DBF6E0F291}"/>
              </a:ext>
            </a:extLst>
          </p:cNvPr>
          <p:cNvPicPr>
            <a:picLocks noChangeAspect="1"/>
          </p:cNvPicPr>
          <p:nvPr/>
        </p:nvPicPr>
        <p:blipFill>
          <a:blip r:embed="rId4"/>
          <a:stretch>
            <a:fillRect/>
          </a:stretch>
        </p:blipFill>
        <p:spPr>
          <a:xfrm>
            <a:off x="1011677" y="1984029"/>
            <a:ext cx="4940029" cy="2022561"/>
          </a:xfrm>
          <a:prstGeom prst="rect">
            <a:avLst/>
          </a:prstGeom>
        </p:spPr>
      </p:pic>
    </p:spTree>
    <p:extLst>
      <p:ext uri="{BB962C8B-B14F-4D97-AF65-F5344CB8AC3E}">
        <p14:creationId xmlns:p14="http://schemas.microsoft.com/office/powerpoint/2010/main" val="1447419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739942" y="2167847"/>
            <a:ext cx="10712116" cy="4305134"/>
          </a:xfrm>
        </p:spPr>
        <p:txBody>
          <a:bodyPr>
            <a:noAutofit/>
          </a:bodyPr>
          <a:lstStyle/>
          <a:p>
            <a:pPr marL="0" indent="0">
              <a:buNone/>
            </a:pPr>
            <a:r>
              <a:rPr lang="en-US" sz="4000" dirty="0">
                <a:cs typeface="Arial" panose="020B0604020202020204" pitchFamily="34" charset="0"/>
              </a:rPr>
              <a:t>Was the CPFA test or standards changed prior to this school year?</a:t>
            </a:r>
            <a:endParaRPr lang="en-US" sz="4000" dirty="0">
              <a:effectLst/>
              <a:ea typeface="Times New Roman" panose="02020603050405020304" pitchFamily="18" charset="0"/>
            </a:endParaRPr>
          </a:p>
          <a:p>
            <a:r>
              <a:rPr lang="en-US" sz="4000" dirty="0">
                <a:ea typeface="Times New Roman" panose="02020603050405020304" pitchFamily="18" charset="0"/>
              </a:rPr>
              <a:t>Yes</a:t>
            </a:r>
          </a:p>
          <a:p>
            <a:r>
              <a:rPr lang="en-US" sz="4000" dirty="0">
                <a:effectLst/>
                <a:ea typeface="Times New Roman" panose="02020603050405020304" pitchFamily="18" charset="0"/>
              </a:rPr>
              <a:t>No </a:t>
            </a:r>
          </a:p>
          <a:p>
            <a:r>
              <a:rPr lang="en-US" sz="4000" dirty="0">
                <a:ea typeface="Times New Roman" panose="02020603050405020304" pitchFamily="18" charset="0"/>
              </a:rPr>
              <a:t>Maybe</a:t>
            </a:r>
            <a:endParaRPr lang="en-US" sz="4000" dirty="0">
              <a:effectLst/>
              <a:ea typeface="Times New Roman" panose="02020603050405020304" pitchFamily="18" charset="0"/>
            </a:endParaRPr>
          </a:p>
          <a:p>
            <a:pPr marL="0" indent="0" algn="ctr">
              <a:buNone/>
            </a:pPr>
            <a:endParaRPr lang="en-US" sz="2400" dirty="0">
              <a:effectLst/>
              <a:ea typeface="Times New Roman" panose="02020603050405020304" pitchFamily="18" charset="0"/>
            </a:endParaRPr>
          </a:p>
          <a:p>
            <a:pPr marL="0" indent="0" algn="ctr">
              <a:buNone/>
            </a:pPr>
            <a:endParaRPr lang="en-US" sz="2400" dirty="0">
              <a:cs typeface="Arial" panose="020B0604020202020204" pitchFamily="34" charset="0"/>
            </a:endParaRP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a:solidFill>
                  <a:srgbClr val="FEC933"/>
                </a:solidFill>
                <a:latin typeface="+mn-lt"/>
                <a:cs typeface="Arial" panose="020B0604020202020204" pitchFamily="34" charset="0"/>
              </a:rPr>
              <a:t>Collecting Student Level </a:t>
            </a:r>
          </a:p>
          <a:p>
            <a:pPr algn="ctr">
              <a:lnSpc>
                <a:spcPct val="100000"/>
              </a:lnSpc>
              <a:spcBef>
                <a:spcPts val="300"/>
              </a:spcBef>
            </a:pPr>
            <a:r>
              <a:rPr lang="en-US" sz="3200" b="1">
                <a:solidFill>
                  <a:srgbClr val="FEC933"/>
                </a:solidFill>
                <a:latin typeface="+mn-lt"/>
                <a:cs typeface="Arial" panose="020B0604020202020204" pitchFamily="34" charset="0"/>
              </a:rPr>
              <a:t>CPFA Achievement Levels</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2"/>
          <a:srcRect/>
          <a:stretch/>
        </p:blipFill>
        <p:spPr>
          <a:xfrm>
            <a:off x="517566" y="262038"/>
            <a:ext cx="1180375" cy="1180375"/>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3"/>
          <a:srcRect/>
          <a:stretch/>
        </p:blipFill>
        <p:spPr>
          <a:xfrm>
            <a:off x="10301464" y="296146"/>
            <a:ext cx="1324479" cy="1112158"/>
          </a:xfrm>
          <a:prstGeom prst="rect">
            <a:avLst/>
          </a:prstGeom>
        </p:spPr>
      </p:pic>
    </p:spTree>
    <p:extLst>
      <p:ext uri="{BB962C8B-B14F-4D97-AF65-F5344CB8AC3E}">
        <p14:creationId xmlns:p14="http://schemas.microsoft.com/office/powerpoint/2010/main" val="383370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739942" y="2198671"/>
            <a:ext cx="10712116" cy="4274310"/>
          </a:xfrm>
        </p:spPr>
        <p:txBody>
          <a:bodyPr>
            <a:noAutofit/>
          </a:bodyPr>
          <a:lstStyle/>
          <a:p>
            <a:r>
              <a:rPr lang="en-US" sz="3200" dirty="0">
                <a:cs typeface="Arial" panose="020B0604020202020204" pitchFamily="34" charset="0"/>
              </a:rPr>
              <a:t>A New Approach to Collecting CPFA Data </a:t>
            </a:r>
          </a:p>
          <a:p>
            <a:r>
              <a:rPr lang="en-US" sz="3200" dirty="0">
                <a:cs typeface="Arial" panose="020B0604020202020204" pitchFamily="34" charset="0"/>
              </a:rPr>
              <a:t>CPFA Available Resources/Contacts</a:t>
            </a:r>
          </a:p>
          <a:p>
            <a:r>
              <a:rPr lang="en-US" sz="3200" dirty="0">
                <a:cs typeface="Arial" panose="020B0604020202020204" pitchFamily="34" charset="0"/>
              </a:rPr>
              <a:t>CPFA File Layout and Codes</a:t>
            </a:r>
          </a:p>
          <a:p>
            <a:r>
              <a:rPr lang="en-US" sz="3200" dirty="0">
                <a:cs typeface="Arial" panose="020B0604020202020204" pitchFamily="34" charset="0"/>
              </a:rPr>
              <a:t>CPFA System Access</a:t>
            </a:r>
          </a:p>
          <a:p>
            <a:r>
              <a:rPr lang="en-US" sz="3200" dirty="0">
                <a:cs typeface="Arial" panose="020B0604020202020204" pitchFamily="34" charset="0"/>
              </a:rPr>
              <a:t>CPFA System Data Entry </a:t>
            </a:r>
          </a:p>
          <a:p>
            <a:r>
              <a:rPr lang="en-US" sz="3200" dirty="0">
                <a:cs typeface="Arial" panose="020B0604020202020204" pitchFamily="34" charset="0"/>
              </a:rPr>
              <a:t>CPFA Reports</a:t>
            </a:r>
          </a:p>
          <a:p>
            <a:r>
              <a:rPr lang="en-US" sz="3200" dirty="0">
                <a:cs typeface="Arial" panose="020B0604020202020204" pitchFamily="34" charset="0"/>
              </a:rPr>
              <a:t>CPFA Standardized Administration </a:t>
            </a:r>
          </a:p>
          <a:p>
            <a:pPr algn="ctr"/>
            <a:endParaRPr lang="en-US" sz="2400" dirty="0">
              <a:effectLst/>
              <a:ea typeface="Times New Roman" panose="02020603050405020304" pitchFamily="18" charset="0"/>
            </a:endParaRPr>
          </a:p>
          <a:p>
            <a:pPr marL="0" indent="0" algn="ctr">
              <a:buNone/>
            </a:pPr>
            <a:endParaRPr lang="en-US" sz="2400" dirty="0">
              <a:effectLst/>
              <a:ea typeface="Times New Roman" panose="02020603050405020304" pitchFamily="18" charset="0"/>
            </a:endParaRPr>
          </a:p>
          <a:p>
            <a:pPr marL="0" indent="0" algn="ctr">
              <a:buNone/>
            </a:pPr>
            <a:endParaRPr lang="en-US" sz="2400" dirty="0">
              <a:effectLst/>
              <a:ea typeface="Times New Roman" panose="02020603050405020304" pitchFamily="18" charset="0"/>
            </a:endParaRPr>
          </a:p>
          <a:p>
            <a:pPr marL="0" indent="0" algn="ctr">
              <a:buNone/>
            </a:pPr>
            <a:endParaRPr lang="en-US" sz="2400" dirty="0">
              <a:cs typeface="Arial" panose="020B0604020202020204" pitchFamily="34" charset="0"/>
            </a:endParaRP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4000" b="1" dirty="0">
                <a:solidFill>
                  <a:srgbClr val="FEC933"/>
                </a:solidFill>
                <a:latin typeface="+mn-lt"/>
                <a:cs typeface="Arial" panose="020B0604020202020204" pitchFamily="34" charset="0"/>
              </a:rPr>
              <a:t>Agenda</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2"/>
          <a:srcRect/>
          <a:stretch/>
        </p:blipFill>
        <p:spPr>
          <a:xfrm>
            <a:off x="517566" y="262038"/>
            <a:ext cx="1180375" cy="1180375"/>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3"/>
          <a:srcRect/>
          <a:stretch/>
        </p:blipFill>
        <p:spPr>
          <a:xfrm>
            <a:off x="10301464" y="296146"/>
            <a:ext cx="1324479" cy="1112158"/>
          </a:xfrm>
          <a:prstGeom prst="rect">
            <a:avLst/>
          </a:prstGeom>
        </p:spPr>
      </p:pic>
      <p:sp>
        <p:nvSpPr>
          <p:cNvPr id="5" name="Rectangle 4">
            <a:extLst>
              <a:ext uri="{FF2B5EF4-FFF2-40B4-BE49-F238E27FC236}">
                <a16:creationId xmlns:a16="http://schemas.microsoft.com/office/drawing/2014/main" id="{FAD176C2-951B-6940-DB64-C8C2E6269FD1}"/>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05392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838200" y="1933820"/>
            <a:ext cx="10515600" cy="4125684"/>
          </a:xfrm>
        </p:spPr>
        <p:txBody>
          <a:bodyPr>
            <a:noAutofit/>
          </a:bodyPr>
          <a:lstStyle/>
          <a:p>
            <a:pPr marL="0" indent="0">
              <a:buNone/>
            </a:pPr>
            <a:r>
              <a:rPr lang="en-US">
                <a:cs typeface="Arial" panose="020B0604020202020204" pitchFamily="34" charset="0"/>
              </a:rPr>
              <a:t>The change to collecting individual student achievement levels will:</a:t>
            </a:r>
          </a:p>
          <a:p>
            <a:r>
              <a:rPr lang="en-US">
                <a:cs typeface="Arial" panose="020B0604020202020204" pitchFamily="34" charset="0"/>
              </a:rPr>
              <a:t>Improve the overall quality of the data collected.</a:t>
            </a:r>
          </a:p>
          <a:p>
            <a:r>
              <a:rPr lang="en-US">
                <a:cs typeface="Arial" panose="020B0604020202020204" pitchFamily="34" charset="0"/>
              </a:rPr>
              <a:t>Allow for the inclusion in the participation rate of groups not being held to the state standards (alternate assessments and nonbinary students choosing not to be held to a gender-based standard).</a:t>
            </a:r>
          </a:p>
          <a:p>
            <a:r>
              <a:rPr lang="en-US">
                <a:cs typeface="Arial" panose="020B0604020202020204" pitchFamily="34" charset="0"/>
              </a:rPr>
              <a:t>Address one of the suggestions of the CSDE’s accountability system found by outside reviews.  </a:t>
            </a: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endParaRPr lang="en-US" sz="3200" b="1">
              <a:solidFill>
                <a:srgbClr val="FEC933"/>
              </a:solidFill>
              <a:latin typeface="Arial" panose="020B0604020202020204" pitchFamily="34" charset="0"/>
              <a:cs typeface="Arial" panose="020B0604020202020204" pitchFamily="34" charset="0"/>
            </a:endParaRPr>
          </a:p>
          <a:p>
            <a:pPr algn="ctr">
              <a:lnSpc>
                <a:spcPct val="100000"/>
              </a:lnSpc>
              <a:spcBef>
                <a:spcPts val="300"/>
              </a:spcBef>
            </a:pPr>
            <a:r>
              <a:rPr lang="en-US" sz="3200" b="1">
                <a:solidFill>
                  <a:srgbClr val="FEC933"/>
                </a:solidFill>
                <a:latin typeface="Arial" panose="020B0604020202020204" pitchFamily="34" charset="0"/>
                <a:cs typeface="Arial" panose="020B0604020202020204" pitchFamily="34" charset="0"/>
              </a:rPr>
              <a:t>A New Approach to Collecting CPFA Data </a:t>
            </a:r>
          </a:p>
          <a:p>
            <a:pPr algn="ctr">
              <a:lnSpc>
                <a:spcPct val="100000"/>
              </a:lnSpc>
              <a:spcBef>
                <a:spcPts val="300"/>
              </a:spcBef>
            </a:pPr>
            <a:endParaRPr lang="en-US" sz="3200" b="1">
              <a:solidFill>
                <a:srgbClr val="FEC933"/>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2"/>
          <a:srcRect/>
          <a:stretch/>
        </p:blipFill>
        <p:spPr>
          <a:xfrm>
            <a:off x="517566" y="262038"/>
            <a:ext cx="1180375" cy="1180375"/>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3"/>
          <a:srcRect/>
          <a:stretch/>
        </p:blipFill>
        <p:spPr>
          <a:xfrm>
            <a:off x="10301464" y="296146"/>
            <a:ext cx="1324479" cy="1112158"/>
          </a:xfrm>
          <a:prstGeom prst="rect">
            <a:avLst/>
          </a:prstGeom>
        </p:spPr>
      </p:pic>
    </p:spTree>
    <p:extLst>
      <p:ext uri="{BB962C8B-B14F-4D97-AF65-F5344CB8AC3E}">
        <p14:creationId xmlns:p14="http://schemas.microsoft.com/office/powerpoint/2010/main" val="2107987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838200" y="1933820"/>
            <a:ext cx="10515600" cy="4407292"/>
          </a:xfrm>
        </p:spPr>
        <p:txBody>
          <a:bodyPr vert="horz" lIns="91440" tIns="45720" rIns="91440" bIns="45720" rtlCol="0" anchor="t">
            <a:noAutofit/>
          </a:bodyPr>
          <a:lstStyle/>
          <a:p>
            <a:r>
              <a:rPr lang="en-US">
                <a:ea typeface="+mn-lt"/>
                <a:cs typeface="Calibri"/>
              </a:rPr>
              <a:t>Working</a:t>
            </a:r>
            <a:r>
              <a:rPr lang="en-US">
                <a:ea typeface="+mn-lt"/>
                <a:cs typeface="+mn-lt"/>
              </a:rPr>
              <a:t> with an advisory group of district leaders in the Health/PE field, the CSDE began the conceptual phase for the new system over a year ago.  </a:t>
            </a:r>
            <a:endParaRPr lang="en-US">
              <a:ea typeface="+mn-lt"/>
              <a:cs typeface="Calibri"/>
            </a:endParaRPr>
          </a:p>
          <a:p>
            <a:r>
              <a:rPr lang="en-US">
                <a:ea typeface="+mn-lt"/>
                <a:cs typeface="+mn-lt"/>
              </a:rPr>
              <a:t>Beginning last spring, we have periodically met with and been in discussions with PowerSchool and Infinite Campus to ensure their systems can output the proper data for submission.  </a:t>
            </a:r>
          </a:p>
          <a:p>
            <a:r>
              <a:rPr lang="en-US">
                <a:cs typeface="Calibri"/>
              </a:rPr>
              <a:t>Since August, a CSDE development team has worked to create the new system and plan out its continued improvement.</a:t>
            </a:r>
          </a:p>
          <a:p>
            <a:r>
              <a:rPr lang="en-US">
                <a:cs typeface="Calibri"/>
              </a:rPr>
              <a:t>In December, a pair of districts tested the site to identify weaknesses and ensure functionality.  </a:t>
            </a:r>
          </a:p>
          <a:p>
            <a:endParaRPr lang="en-US">
              <a:cs typeface="Calibri"/>
            </a:endParaRPr>
          </a:p>
          <a:p>
            <a:pPr algn="ctr">
              <a:buNone/>
            </a:pPr>
            <a:endParaRPr lang="en-US">
              <a:cs typeface="Calibri"/>
            </a:endParaRP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endParaRPr lang="en-US" sz="3200" b="1">
              <a:solidFill>
                <a:srgbClr val="FEC933"/>
              </a:solidFill>
              <a:latin typeface="Arial" panose="020B0604020202020204" pitchFamily="34" charset="0"/>
              <a:cs typeface="Arial" panose="020B0604020202020204" pitchFamily="34" charset="0"/>
            </a:endParaRPr>
          </a:p>
          <a:p>
            <a:pPr algn="ctr">
              <a:lnSpc>
                <a:spcPct val="100000"/>
              </a:lnSpc>
              <a:spcBef>
                <a:spcPts val="300"/>
              </a:spcBef>
            </a:pPr>
            <a:r>
              <a:rPr lang="en-US" sz="3200" b="1">
                <a:solidFill>
                  <a:srgbClr val="FEC933"/>
                </a:solidFill>
                <a:latin typeface="Arial"/>
                <a:cs typeface="Arial"/>
              </a:rPr>
              <a:t>A New Approach to Collecting CPFA Data:</a:t>
            </a:r>
            <a:endParaRPr lang="en-US" sz="3200" b="1">
              <a:solidFill>
                <a:srgbClr val="FEC933"/>
              </a:solidFill>
              <a:latin typeface="Arial" panose="020B0604020202020204" pitchFamily="34" charset="0"/>
              <a:cs typeface="Arial" panose="020B0604020202020204" pitchFamily="34" charset="0"/>
            </a:endParaRPr>
          </a:p>
          <a:p>
            <a:pPr algn="ctr">
              <a:lnSpc>
                <a:spcPct val="100000"/>
              </a:lnSpc>
              <a:spcBef>
                <a:spcPts val="300"/>
              </a:spcBef>
            </a:pPr>
            <a:r>
              <a:rPr lang="en-US" sz="3200" b="1">
                <a:solidFill>
                  <a:srgbClr val="FEC933"/>
                </a:solidFill>
                <a:latin typeface="Arial"/>
                <a:cs typeface="Arial"/>
              </a:rPr>
              <a:t>Development</a:t>
            </a:r>
            <a:endParaRPr lang="en-US" sz="3200" b="1">
              <a:solidFill>
                <a:srgbClr val="FEC933"/>
              </a:solidFill>
              <a:latin typeface="Arial" panose="020B0604020202020204" pitchFamily="34" charset="0"/>
              <a:cs typeface="Arial" panose="020B0604020202020204" pitchFamily="34" charset="0"/>
            </a:endParaRPr>
          </a:p>
          <a:p>
            <a:pPr algn="ctr">
              <a:lnSpc>
                <a:spcPct val="100000"/>
              </a:lnSpc>
              <a:spcBef>
                <a:spcPts val="300"/>
              </a:spcBef>
            </a:pPr>
            <a:endParaRPr lang="en-US" sz="3200" b="1">
              <a:solidFill>
                <a:srgbClr val="FEC933"/>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2"/>
          <a:srcRect/>
          <a:stretch/>
        </p:blipFill>
        <p:spPr>
          <a:xfrm>
            <a:off x="517566" y="262038"/>
            <a:ext cx="1180375" cy="1180375"/>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3"/>
          <a:srcRect/>
          <a:stretch/>
        </p:blipFill>
        <p:spPr>
          <a:xfrm>
            <a:off x="10301464" y="296146"/>
            <a:ext cx="1324479" cy="1112158"/>
          </a:xfrm>
          <a:prstGeom prst="rect">
            <a:avLst/>
          </a:prstGeom>
        </p:spPr>
      </p:pic>
    </p:spTree>
    <p:extLst>
      <p:ext uri="{BB962C8B-B14F-4D97-AF65-F5344CB8AC3E}">
        <p14:creationId xmlns:p14="http://schemas.microsoft.com/office/powerpoint/2010/main" val="303976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385009" y="1906148"/>
            <a:ext cx="11510211" cy="4125684"/>
          </a:xfrm>
        </p:spPr>
        <p:txBody>
          <a:bodyPr>
            <a:noAutofit/>
          </a:bodyPr>
          <a:lstStyle/>
          <a:p>
            <a:pPr marL="0" indent="0" algn="ctr">
              <a:buNone/>
            </a:pPr>
            <a:r>
              <a:rPr lang="en-US" sz="2200" b="1" i="1" u="sng">
                <a:cs typeface="Arial" panose="020B0604020202020204" pitchFamily="34" charset="0"/>
              </a:rPr>
              <a:t>What will Teachers in the Field Need to do Differently?  </a:t>
            </a:r>
          </a:p>
          <a:p>
            <a:r>
              <a:rPr lang="en-US" sz="2200">
                <a:cs typeface="Arial" panose="020B0604020202020204" pitchFamily="34" charset="0"/>
              </a:rPr>
              <a:t>It depends.  Individual districts and even schools required different staff to manage and summarize data under the old reporting rules.  </a:t>
            </a:r>
          </a:p>
          <a:p>
            <a:pPr lvl="1">
              <a:buFont typeface="Courier New" panose="02070309020205020404" pitchFamily="49" charset="0"/>
              <a:buChar char="o"/>
            </a:pPr>
            <a:r>
              <a:rPr lang="en-US" sz="2200">
                <a:cs typeface="Arial" panose="020B0604020202020204" pitchFamily="34" charset="0"/>
              </a:rPr>
              <a:t>If your district had individual instructors only submit the completed class/gender </a:t>
            </a:r>
            <a:r>
              <a:rPr lang="en-US" sz="2200"/>
              <a:t>Data Collection and Reporting Form, a PE teacher may need to do nothing different.  </a:t>
            </a:r>
          </a:p>
          <a:p>
            <a:pPr lvl="1">
              <a:buFont typeface="Courier New" panose="02070309020205020404" pitchFamily="49" charset="0"/>
              <a:buChar char="o"/>
            </a:pPr>
            <a:r>
              <a:rPr lang="en-US" sz="2200">
                <a:cs typeface="Arial" panose="020B0604020202020204" pitchFamily="34" charset="0"/>
              </a:rPr>
              <a:t>If your district had you submit summarized class level results, you need to hold on to your </a:t>
            </a:r>
            <a:r>
              <a:rPr lang="en-US" sz="2200"/>
              <a:t>Data Collection and Reporting Forms.  </a:t>
            </a:r>
          </a:p>
          <a:p>
            <a:pPr lvl="1">
              <a:buFont typeface="Courier New" panose="02070309020205020404" pitchFamily="49" charset="0"/>
              <a:buChar char="o"/>
            </a:pPr>
            <a:r>
              <a:rPr lang="en-US" sz="2200"/>
              <a:t>If your district had you enter student-level results in a student information system (PowerSchool, Infinite Campus), Google Sheet, or other system, you may not need to change anything in your approach.  </a:t>
            </a:r>
          </a:p>
          <a:p>
            <a:r>
              <a:rPr lang="en-US" sz="2200">
                <a:cs typeface="Arial" panose="020B0604020202020204" pitchFamily="34" charset="0"/>
              </a:rPr>
              <a:t>You may be required to enter student level results into your district’s chosen system.  This is a local decision.  </a:t>
            </a:r>
          </a:p>
          <a:p>
            <a:pPr marL="0" indent="0">
              <a:buNone/>
            </a:pPr>
            <a:endParaRPr lang="en-US" sz="2200">
              <a:cs typeface="Arial" panose="020B0604020202020204" pitchFamily="34" charset="0"/>
            </a:endParaRP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dirty="0">
                <a:solidFill>
                  <a:srgbClr val="FEC933"/>
                </a:solidFill>
                <a:latin typeface="Arial" panose="020B0604020202020204" pitchFamily="34" charset="0"/>
                <a:cs typeface="Arial" panose="020B0604020202020204" pitchFamily="34" charset="0"/>
              </a:rPr>
              <a:t>A New Approach to Collecting CPFA Data </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2"/>
          <a:srcRect/>
          <a:stretch/>
        </p:blipFill>
        <p:spPr>
          <a:xfrm>
            <a:off x="517566" y="262038"/>
            <a:ext cx="1180375" cy="1180375"/>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3"/>
          <a:srcRect/>
          <a:stretch/>
        </p:blipFill>
        <p:spPr>
          <a:xfrm>
            <a:off x="10301464" y="296146"/>
            <a:ext cx="1324479" cy="1112158"/>
          </a:xfrm>
          <a:prstGeom prst="rect">
            <a:avLst/>
          </a:prstGeom>
        </p:spPr>
      </p:pic>
    </p:spTree>
    <p:extLst>
      <p:ext uri="{BB962C8B-B14F-4D97-AF65-F5344CB8AC3E}">
        <p14:creationId xmlns:p14="http://schemas.microsoft.com/office/powerpoint/2010/main" val="1927558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838200" y="1906147"/>
            <a:ext cx="10515600" cy="4510689"/>
          </a:xfrm>
        </p:spPr>
        <p:txBody>
          <a:bodyPr>
            <a:noAutofit/>
          </a:bodyPr>
          <a:lstStyle/>
          <a:p>
            <a:pPr marL="0" indent="0" algn="ctr">
              <a:buNone/>
            </a:pPr>
            <a:r>
              <a:rPr lang="en-US" b="1" i="1" u="sng" dirty="0">
                <a:cs typeface="Arial" panose="020B0604020202020204" pitchFamily="34" charset="0"/>
              </a:rPr>
              <a:t>Our Message to Districts has been:</a:t>
            </a:r>
          </a:p>
          <a:p>
            <a:pPr marL="0" indent="0">
              <a:buNone/>
            </a:pPr>
            <a:r>
              <a:rPr lang="en-US" sz="2600" dirty="0">
                <a:cs typeface="Arial" panose="020B0604020202020204" pitchFamily="34" charset="0"/>
              </a:rPr>
              <a:t>Many districts’ past approach to collecting and managing CPFA results will not be sufficient to complete the new collection.   </a:t>
            </a:r>
          </a:p>
          <a:p>
            <a:pPr marL="0" indent="0">
              <a:buNone/>
            </a:pPr>
            <a:r>
              <a:rPr lang="en-US" sz="2600" dirty="0">
                <a:cs typeface="Arial" panose="020B0604020202020204" pitchFamily="34" charset="0"/>
              </a:rPr>
              <a:t>Districts are advised to consult with and involve their data reporting staff, particularly:</a:t>
            </a:r>
          </a:p>
          <a:p>
            <a:pPr lvl="1">
              <a:buFont typeface="Courier New" panose="02070309020205020404" pitchFamily="49" charset="0"/>
              <a:buChar char="o"/>
            </a:pPr>
            <a:r>
              <a:rPr lang="en-US" sz="2600" dirty="0">
                <a:cs typeface="Arial" panose="020B0604020202020204" pitchFamily="34" charset="0"/>
              </a:rPr>
              <a:t>PSIS reporting staff</a:t>
            </a:r>
          </a:p>
          <a:p>
            <a:pPr lvl="1">
              <a:buFont typeface="Courier New" panose="02070309020205020404" pitchFamily="49" charset="0"/>
              <a:buChar char="o"/>
            </a:pPr>
            <a:r>
              <a:rPr lang="en-US" sz="2600" dirty="0">
                <a:cs typeface="Arial" panose="020B0604020202020204" pitchFamily="34" charset="0"/>
              </a:rPr>
              <a:t>Data base administers</a:t>
            </a:r>
          </a:p>
          <a:p>
            <a:pPr lvl="1">
              <a:buFont typeface="Courier New" panose="02070309020205020404" pitchFamily="49" charset="0"/>
              <a:buChar char="o"/>
            </a:pPr>
            <a:r>
              <a:rPr lang="en-US" sz="2600" dirty="0">
                <a:cs typeface="Arial" panose="020B0604020202020204" pitchFamily="34" charset="0"/>
              </a:rPr>
              <a:t>SIS specialists</a:t>
            </a:r>
          </a:p>
          <a:p>
            <a:pPr lvl="1">
              <a:buFont typeface="Courier New" panose="02070309020205020404" pitchFamily="49" charset="0"/>
              <a:buChar char="o"/>
            </a:pPr>
            <a:r>
              <a:rPr lang="en-US" sz="2600" dirty="0">
                <a:cs typeface="Arial" panose="020B0604020202020204" pitchFamily="34" charset="0"/>
              </a:rPr>
              <a:t>Experts in MS Excel and/or MS Access</a:t>
            </a:r>
          </a:p>
          <a:p>
            <a:pPr lvl="1">
              <a:buFont typeface="Courier New" panose="02070309020205020404" pitchFamily="49" charset="0"/>
              <a:buChar char="o"/>
            </a:pPr>
            <a:r>
              <a:rPr lang="en-US" sz="2600" dirty="0">
                <a:cs typeface="Arial" panose="020B0604020202020204" pitchFamily="34" charset="0"/>
              </a:rPr>
              <a:t>Colleagues in other districts</a:t>
            </a:r>
          </a:p>
          <a:p>
            <a:pPr marL="0" indent="0">
              <a:buNone/>
            </a:pPr>
            <a:endParaRPr lang="en-US" sz="2400" dirty="0">
              <a:cs typeface="Arial" panose="020B0604020202020204" pitchFamily="34" charset="0"/>
            </a:endParaRP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pPr>
            <a:r>
              <a:rPr lang="en-US" sz="3200" b="1" dirty="0">
                <a:solidFill>
                  <a:srgbClr val="FEC933"/>
                </a:solidFill>
                <a:latin typeface="Arial" panose="020B0604020202020204" pitchFamily="34" charset="0"/>
                <a:cs typeface="Arial" panose="020B0604020202020204" pitchFamily="34" charset="0"/>
              </a:rPr>
              <a:t>A New Approach to Collecting CPFA Data </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2"/>
          <a:srcRect/>
          <a:stretch/>
        </p:blipFill>
        <p:spPr>
          <a:xfrm>
            <a:off x="517566" y="262038"/>
            <a:ext cx="1180375" cy="1180375"/>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3"/>
          <a:srcRect/>
          <a:stretch/>
        </p:blipFill>
        <p:spPr>
          <a:xfrm>
            <a:off x="10301464" y="296146"/>
            <a:ext cx="1324479" cy="1112158"/>
          </a:xfrm>
          <a:prstGeom prst="rect">
            <a:avLst/>
          </a:prstGeom>
        </p:spPr>
      </p:pic>
    </p:spTree>
    <p:extLst>
      <p:ext uri="{BB962C8B-B14F-4D97-AF65-F5344CB8AC3E}">
        <p14:creationId xmlns:p14="http://schemas.microsoft.com/office/powerpoint/2010/main" val="91705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1E1E-E949-73CE-E12F-A5BDFED631A9}"/>
              </a:ext>
            </a:extLst>
          </p:cNvPr>
          <p:cNvSpPr>
            <a:spLocks noGrp="1"/>
          </p:cNvSpPr>
          <p:nvPr>
            <p:ph idx="1"/>
          </p:nvPr>
        </p:nvSpPr>
        <p:spPr>
          <a:xfrm>
            <a:off x="739942" y="1788390"/>
            <a:ext cx="10712116" cy="4684591"/>
          </a:xfrm>
        </p:spPr>
        <p:txBody>
          <a:bodyPr>
            <a:noAutofit/>
          </a:bodyPr>
          <a:lstStyle/>
          <a:p>
            <a:pPr marL="0" indent="0">
              <a:buNone/>
            </a:pPr>
            <a:r>
              <a:rPr lang="en-US" sz="2400" dirty="0">
                <a:effectLst/>
                <a:ea typeface="Times New Roman" panose="02020603050405020304" pitchFamily="18" charset="0"/>
                <a:hlinkClick r:id="rId2"/>
              </a:rPr>
              <a:t>CPFA Individual Student Collection Page</a:t>
            </a:r>
            <a:endParaRPr lang="en-US" sz="2400" dirty="0">
              <a:effectLst/>
              <a:ea typeface="Times New Roman" panose="02020603050405020304" pitchFamily="18" charset="0"/>
            </a:endParaRPr>
          </a:p>
          <a:p>
            <a:r>
              <a:rPr lang="en-US" sz="2400" dirty="0">
                <a:ea typeface="Times New Roman" panose="02020603050405020304" pitchFamily="18" charset="0"/>
                <a:hlinkClick r:id="rId3"/>
              </a:rPr>
              <a:t>Test Administration Manual </a:t>
            </a:r>
            <a:endParaRPr lang="en-US" sz="2400" dirty="0">
              <a:ea typeface="Times New Roman" panose="02020603050405020304" pitchFamily="18" charset="0"/>
            </a:endParaRPr>
          </a:p>
          <a:p>
            <a:r>
              <a:rPr lang="en-US" sz="2400" dirty="0">
                <a:effectLst/>
                <a:ea typeface="Times New Roman" panose="02020603050405020304" pitchFamily="18" charset="0"/>
                <a:hlinkClick r:id="rId4"/>
              </a:rPr>
              <a:t>Sample</a:t>
            </a:r>
            <a:r>
              <a:rPr lang="en-US" sz="2400" dirty="0">
                <a:ea typeface="Times New Roman" panose="02020603050405020304" pitchFamily="18" charset="0"/>
                <a:hlinkClick r:id="rId4"/>
              </a:rPr>
              <a:t> and Template File</a:t>
            </a:r>
            <a:endParaRPr lang="en-US" sz="2400" dirty="0">
              <a:ea typeface="Times New Roman" panose="02020603050405020304" pitchFamily="18" charset="0"/>
            </a:endParaRPr>
          </a:p>
          <a:p>
            <a:r>
              <a:rPr lang="en-US" sz="2400" dirty="0">
                <a:effectLst/>
                <a:ea typeface="Times New Roman" panose="02020603050405020304" pitchFamily="18" charset="0"/>
                <a:hlinkClick r:id="rId5"/>
              </a:rPr>
              <a:t>CPFA Individual Student Collection User Guide  </a:t>
            </a:r>
            <a:endParaRPr lang="en-US" sz="2400" dirty="0">
              <a:effectLst/>
              <a:ea typeface="Times New Roman" panose="02020603050405020304" pitchFamily="18" charset="0"/>
            </a:endParaRPr>
          </a:p>
          <a:p>
            <a:pPr marL="0" indent="0" algn="ctr">
              <a:buNone/>
            </a:pPr>
            <a:endParaRPr lang="en-US" sz="2400" dirty="0">
              <a:effectLst/>
              <a:ea typeface="Times New Roman" panose="02020603050405020304" pitchFamily="18" charset="0"/>
            </a:endParaRPr>
          </a:p>
          <a:p>
            <a:pPr marL="0" indent="0" algn="ctr">
              <a:buNone/>
            </a:pPr>
            <a:endParaRPr lang="en-US" sz="2400" dirty="0">
              <a:cs typeface="Arial" panose="020B0604020202020204" pitchFamily="34" charset="0"/>
            </a:endParaRPr>
          </a:p>
        </p:txBody>
      </p:sp>
      <p:sp>
        <p:nvSpPr>
          <p:cNvPr id="4" name="Rectangle 3">
            <a:extLst>
              <a:ext uri="{FF2B5EF4-FFF2-40B4-BE49-F238E27FC236}">
                <a16:creationId xmlns:a16="http://schemas.microsoft.com/office/drawing/2014/main" id="{CD1DD081-359D-0492-2A89-6A9F62ECC9C7}"/>
              </a:ext>
            </a:extLst>
          </p:cNvPr>
          <p:cNvSpPr/>
          <p:nvPr/>
        </p:nvSpPr>
        <p:spPr>
          <a:xfrm>
            <a:off x="0" y="0"/>
            <a:ext cx="12192000" cy="1671782"/>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0" y="1671782"/>
            <a:ext cx="12192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566057" y="314959"/>
            <a:ext cx="11059886" cy="1137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EC933"/>
                </a:solidFill>
                <a:latin typeface="+mn-lt"/>
                <a:cs typeface="Arial" panose="020B0604020202020204" pitchFamily="34" charset="0"/>
              </a:rPr>
              <a:t>CPFA</a:t>
            </a:r>
            <a:r>
              <a:rPr lang="en-US" sz="3200" dirty="0">
                <a:cs typeface="Arial" panose="020B0604020202020204" pitchFamily="34" charset="0"/>
              </a:rPr>
              <a:t> </a:t>
            </a:r>
            <a:r>
              <a:rPr lang="en-US" sz="3200" b="1" dirty="0">
                <a:solidFill>
                  <a:srgbClr val="FEC933"/>
                </a:solidFill>
                <a:latin typeface="+mn-lt"/>
                <a:cs typeface="Arial" panose="020B0604020202020204" pitchFamily="34" charset="0"/>
              </a:rPr>
              <a:t>Available Resources/Contacts</a:t>
            </a: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6"/>
          <a:srcRect/>
          <a:stretch/>
        </p:blipFill>
        <p:spPr>
          <a:xfrm>
            <a:off x="517566" y="262038"/>
            <a:ext cx="1180375" cy="1180375"/>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7"/>
          <a:srcRect/>
          <a:stretch/>
        </p:blipFill>
        <p:spPr>
          <a:xfrm>
            <a:off x="10301464" y="296146"/>
            <a:ext cx="1324479" cy="1112158"/>
          </a:xfrm>
          <a:prstGeom prst="rect">
            <a:avLst/>
          </a:prstGeom>
        </p:spPr>
      </p:pic>
      <p:pic>
        <p:nvPicPr>
          <p:cNvPr id="11" name="Picture 10">
            <a:extLst>
              <a:ext uri="{FF2B5EF4-FFF2-40B4-BE49-F238E27FC236}">
                <a16:creationId xmlns:a16="http://schemas.microsoft.com/office/drawing/2014/main" id="{20F4A3AC-761F-69C1-EB1E-76F223DC1399}"/>
              </a:ext>
            </a:extLst>
          </p:cNvPr>
          <p:cNvPicPr>
            <a:picLocks noChangeAspect="1"/>
          </p:cNvPicPr>
          <p:nvPr/>
        </p:nvPicPr>
        <p:blipFill>
          <a:blip r:embed="rId8"/>
          <a:stretch>
            <a:fillRect/>
          </a:stretch>
        </p:blipFill>
        <p:spPr>
          <a:xfrm>
            <a:off x="3198639" y="3723178"/>
            <a:ext cx="5068944" cy="2926080"/>
          </a:xfrm>
          <a:prstGeom prst="rect">
            <a:avLst/>
          </a:prstGeom>
        </p:spPr>
      </p:pic>
    </p:spTree>
    <p:extLst>
      <p:ext uri="{BB962C8B-B14F-4D97-AF65-F5344CB8AC3E}">
        <p14:creationId xmlns:p14="http://schemas.microsoft.com/office/powerpoint/2010/main" val="16632036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sessment Summary.potx" id="{463961EB-4BB4-4997-A353-62BB3162797D}" vid="{D41C7EC9-35B9-4C07-9DD4-6999CA9757C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bd8f7d19-50dd-4ca5-833a-f68575fcf434" xsi:nil="true"/>
    <lcf76f155ced4ddcb4097134ff3c332f xmlns="3188db64-835f-49dd-a92e-b63c50075c64">
      <Terms xmlns="http://schemas.microsoft.com/office/infopath/2007/PartnerControls"/>
    </lcf76f155ced4ddcb4097134ff3c332f>
    <_ip_UnifiedCompliancePolicyProperties xmlns="http://schemas.microsoft.com/sharepoint/v3" xsi:nil="true"/>
    <Category xmlns="3188db64-835f-49dd-a92e-b63c50075c64" xsi:nil="true"/>
    <SharedWithUsers xmlns="bd8f7d19-50dd-4ca5-833a-f68575fcf434">
      <UserInfo>
        <DisplayName>Fahey, Mark</DisplayName>
        <AccountId>27</AccountId>
        <AccountType/>
      </UserInfo>
      <UserInfo>
        <DisplayName>Smith, Darrell</DisplayName>
        <AccountId>47</AccountId>
        <AccountType/>
      </UserInfo>
      <UserInfo>
        <DisplayName>Krisst, Abe</DisplayName>
        <AccountId>29</AccountId>
        <AccountType/>
      </UserInfo>
      <UserInfo>
        <DisplayName>Martin, Raymond</DisplayName>
        <AccountId>19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32173F7A8AF44CAD29E02D9EC3CE55" ma:contentTypeVersion="18" ma:contentTypeDescription="Create a new document." ma:contentTypeScope="" ma:versionID="e575fb171cda1799ab8b491db4d95e67">
  <xsd:schema xmlns:xsd="http://www.w3.org/2001/XMLSchema" xmlns:xs="http://www.w3.org/2001/XMLSchema" xmlns:p="http://schemas.microsoft.com/office/2006/metadata/properties" xmlns:ns1="http://schemas.microsoft.com/sharepoint/v3" xmlns:ns2="3188db64-835f-49dd-a92e-b63c50075c64" xmlns:ns3="bd8f7d19-50dd-4ca5-833a-f68575fcf434" targetNamespace="http://schemas.microsoft.com/office/2006/metadata/properties" ma:root="true" ma:fieldsID="f840b818e3f93eed6c994e85c3af7a4d" ns1:_="" ns2:_="" ns3:_="">
    <xsd:import namespace="http://schemas.microsoft.com/sharepoint/v3"/>
    <xsd:import namespace="3188db64-835f-49dd-a92e-b63c50075c64"/>
    <xsd:import namespace="bd8f7d19-50dd-4ca5-833a-f68575fcf434"/>
    <xsd:element name="properties">
      <xsd:complexType>
        <xsd:sequence>
          <xsd:element name="documentManagement">
            <xsd:complexType>
              <xsd:all>
                <xsd:element ref="ns2:MediaServiceMetadata" minOccurs="0"/>
                <xsd:element ref="ns2:MediaServiceFastMetadata" minOccurs="0"/>
                <xsd:element ref="ns2:Category" minOccurs="0"/>
                <xsd:element ref="ns3:SharedWithUsers" minOccurs="0"/>
                <xsd:element ref="ns3:SharedWithDetails"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88db64-835f-49dd-a92e-b63c50075c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ategory" ma:index="10" nillable="true" ma:displayName="Category" ma:description="Just trying things out" ma:format="Dropdown" ma:internalName="Category">
      <xsd:simpleType>
        <xsd:restriction base="dms:Choice">
          <xsd:enumeration value="Testing"/>
          <xsd:enumeration value="Data Entry"/>
          <xsd:enumeration value="Final Files"/>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9be3ee5-5d72-4a78-bfe6-04ec158992b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d8f7d19-50dd-4ca5-833a-f68575fcf43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1ec1ed3-c848-4268-b15b-d96bcb8e7fc6}" ma:internalName="TaxCatchAll" ma:showField="CatchAllData" ma:web="bd8f7d19-50dd-4ca5-833a-f68575fcf4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841CDF-A1A2-4622-B84E-1FD560D58D07}">
  <ds:schemaRefs>
    <ds:schemaRef ds:uri="http://www.w3.org/XML/1998/namespace"/>
    <ds:schemaRef ds:uri="3188db64-835f-49dd-a92e-b63c50075c64"/>
    <ds:schemaRef ds:uri="http://purl.org/dc/dcmitype/"/>
    <ds:schemaRef ds:uri="http://schemas.microsoft.com/office/infopath/2007/PartnerControls"/>
    <ds:schemaRef ds:uri="http://schemas.microsoft.com/office/2006/metadata/properties"/>
    <ds:schemaRef ds:uri="http://schemas.microsoft.com/sharepoint/v3"/>
    <ds:schemaRef ds:uri="http://schemas.microsoft.com/office/2006/documentManagement/types"/>
    <ds:schemaRef ds:uri="http://purl.org/dc/terms/"/>
    <ds:schemaRef ds:uri="http://purl.org/dc/elements/1.1/"/>
    <ds:schemaRef ds:uri="http://schemas.openxmlformats.org/package/2006/metadata/core-properties"/>
    <ds:schemaRef ds:uri="bd8f7d19-50dd-4ca5-833a-f68575fcf434"/>
  </ds:schemaRefs>
</ds:datastoreItem>
</file>

<file path=customXml/itemProps2.xml><?xml version="1.0" encoding="utf-8"?>
<ds:datastoreItem xmlns:ds="http://schemas.openxmlformats.org/officeDocument/2006/customXml" ds:itemID="{F807A820-81BA-40D6-85EE-A1D47D586901}">
  <ds:schemaRefs>
    <ds:schemaRef ds:uri="3188db64-835f-49dd-a92e-b63c50075c64"/>
    <ds:schemaRef ds:uri="bd8f7d19-50dd-4ca5-833a-f68575fcf4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5C93142-2B96-409C-913A-F4F456D026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1490</TotalTime>
  <Words>1535</Words>
  <Application>Microsoft Office PowerPoint</Application>
  <PresentationFormat>Widescreen</PresentationFormat>
  <Paragraphs>149</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Courier New</vt:lpstr>
      <vt:lpstr>Times New Roman</vt:lpstr>
      <vt:lpstr>Office Theme</vt:lpstr>
      <vt:lpstr>CAAHPE: Connecticut Physical Fitness Assessment Individual  Student Collection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Council</dc:title>
  <dc:subject/>
  <dc:creator>Krisst, Abe</dc:creator>
  <cp:keywords/>
  <dc:description/>
  <cp:lastModifiedBy>TRACY A. STEFANO</cp:lastModifiedBy>
  <cp:revision>26</cp:revision>
  <dcterms:created xsi:type="dcterms:W3CDTF">2022-09-14T17:13:43Z</dcterms:created>
  <dcterms:modified xsi:type="dcterms:W3CDTF">2023-03-16T00:51:59Z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0x0101006B32173F7A8AF44CAD29E02D9EC3CE55</vt:lpwstr>
  </property>
  <property fmtid="{D5CDD505-2E9C-101B-9397-08002B2CF9AE}" pid="3" name="MediaServiceImageTags">
    <vt:lpwstr/>
  </property>
</Properties>
</file>