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18"/>
  </p:notesMasterIdLst>
  <p:sldIdLst>
    <p:sldId id="258" r:id="rId5"/>
    <p:sldId id="316" r:id="rId6"/>
    <p:sldId id="317" r:id="rId7"/>
    <p:sldId id="318" r:id="rId8"/>
    <p:sldId id="308" r:id="rId9"/>
    <p:sldId id="303" r:id="rId10"/>
    <p:sldId id="315" r:id="rId11"/>
    <p:sldId id="310" r:id="rId12"/>
    <p:sldId id="311" r:id="rId13"/>
    <p:sldId id="312" r:id="rId14"/>
    <p:sldId id="313" r:id="rId15"/>
    <p:sldId id="314" r:id="rId16"/>
    <p:sldId id="319" r:id="rId17"/>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52" autoAdjust="0"/>
    <p:restoredTop sz="85968" autoAdjust="0"/>
  </p:normalViewPr>
  <p:slideViewPr>
    <p:cSldViewPr>
      <p:cViewPr varScale="1">
        <p:scale>
          <a:sx n="86" d="100"/>
          <a:sy n="86" d="100"/>
        </p:scale>
        <p:origin x="141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1CD467-C618-4E9E-8AA7-5B8B5E2595D8}" type="doc">
      <dgm:prSet loTypeId="urn:microsoft.com/office/officeart/2005/8/layout/vList4" loCatId="list" qsTypeId="urn:microsoft.com/office/officeart/2005/8/quickstyle/simple1" qsCatId="simple" csTypeId="urn:microsoft.com/office/officeart/2005/8/colors/colorful5" csCatId="colorful" phldr="1"/>
      <dgm:spPr/>
      <dgm:t>
        <a:bodyPr/>
        <a:lstStyle/>
        <a:p>
          <a:endParaRPr lang="en-US"/>
        </a:p>
      </dgm:t>
    </dgm:pt>
    <dgm:pt modelId="{D2399187-E6A2-4B65-B90E-DA7718B8B463}">
      <dgm:prSet phldrT="[Text]" custT="1"/>
      <dgm:spPr/>
      <dgm:t>
        <a:bodyPr/>
        <a:lstStyle/>
        <a:p>
          <a:r>
            <a:rPr lang="en-US" sz="3200" b="1" dirty="0" smtClean="0">
              <a:solidFill>
                <a:srgbClr val="FF0000"/>
              </a:solidFill>
              <a:latin typeface="Palatino Linotype" panose="02040502050505030304" pitchFamily="18" charset="0"/>
            </a:rPr>
            <a:t>Holistic Accountability</a:t>
          </a:r>
          <a:endParaRPr lang="en-US" sz="3200" b="1" dirty="0">
            <a:solidFill>
              <a:srgbClr val="FF0000"/>
            </a:solidFill>
            <a:latin typeface="Palatino Linotype" panose="02040502050505030304" pitchFamily="18" charset="0"/>
          </a:endParaRPr>
        </a:p>
      </dgm:t>
    </dgm:pt>
    <dgm:pt modelId="{8D68ABA9-6FB7-4E52-9830-B0BCD92C329F}" type="parTrans" cxnId="{306722CD-5497-4897-AEBE-0463413BB760}">
      <dgm:prSet/>
      <dgm:spPr/>
      <dgm:t>
        <a:bodyPr/>
        <a:lstStyle/>
        <a:p>
          <a:endParaRPr lang="en-US"/>
        </a:p>
      </dgm:t>
    </dgm:pt>
    <dgm:pt modelId="{38577767-88E7-45CA-82D0-7AF1C4F5AF43}" type="sibTrans" cxnId="{306722CD-5497-4897-AEBE-0463413BB760}">
      <dgm:prSet/>
      <dgm:spPr/>
      <dgm:t>
        <a:bodyPr/>
        <a:lstStyle/>
        <a:p>
          <a:endParaRPr lang="en-US"/>
        </a:p>
      </dgm:t>
    </dgm:pt>
    <dgm:pt modelId="{721F266E-53DA-4AAC-904A-CA836CB83EED}">
      <dgm:prSet phldrT="[Text]" custT="1"/>
      <dgm:spPr/>
      <dgm:t>
        <a:bodyPr/>
        <a:lstStyle/>
        <a:p>
          <a:r>
            <a:rPr lang="en-US" sz="3200" b="1" dirty="0" smtClean="0">
              <a:solidFill>
                <a:srgbClr val="0070C0"/>
              </a:solidFill>
            </a:rPr>
            <a:t>Rigorous Curriculum, Instruction &amp; Assessment</a:t>
          </a:r>
          <a:endParaRPr lang="en-US" sz="3200" b="1" dirty="0">
            <a:solidFill>
              <a:srgbClr val="0070C0"/>
            </a:solidFill>
          </a:endParaRPr>
        </a:p>
      </dgm:t>
    </dgm:pt>
    <dgm:pt modelId="{548C6732-1430-4E78-8B88-39A6947A6CCF}" type="parTrans" cxnId="{E54B0E5D-5BA6-47F5-948D-9D887DA32EFD}">
      <dgm:prSet/>
      <dgm:spPr/>
      <dgm:t>
        <a:bodyPr/>
        <a:lstStyle/>
        <a:p>
          <a:endParaRPr lang="en-US"/>
        </a:p>
      </dgm:t>
    </dgm:pt>
    <dgm:pt modelId="{B088895C-9307-46AC-91EE-EB1967C293A2}" type="sibTrans" cxnId="{E54B0E5D-5BA6-47F5-948D-9D887DA32EFD}">
      <dgm:prSet/>
      <dgm:spPr/>
      <dgm:t>
        <a:bodyPr/>
        <a:lstStyle/>
        <a:p>
          <a:endParaRPr lang="en-US"/>
        </a:p>
      </dgm:t>
    </dgm:pt>
    <dgm:pt modelId="{9F58EF70-9DAC-4ECC-ABBD-509702FA586A}">
      <dgm:prSet phldrT="[Text]" custT="1"/>
      <dgm:spPr/>
      <dgm:t>
        <a:bodyPr/>
        <a:lstStyle/>
        <a:p>
          <a:r>
            <a:rPr lang="en-US" sz="3200" b="1" dirty="0" smtClean="0">
              <a:solidFill>
                <a:srgbClr val="00B050"/>
              </a:solidFill>
              <a:latin typeface="Palatino Linotype" panose="02040502050505030304" pitchFamily="18" charset="0"/>
            </a:rPr>
            <a:t>Family &amp; Community Engagement</a:t>
          </a:r>
          <a:endParaRPr lang="en-US" sz="3200" b="1" dirty="0">
            <a:solidFill>
              <a:srgbClr val="00B050"/>
            </a:solidFill>
            <a:latin typeface="Palatino Linotype" panose="02040502050505030304" pitchFamily="18" charset="0"/>
          </a:endParaRPr>
        </a:p>
      </dgm:t>
    </dgm:pt>
    <dgm:pt modelId="{E619D471-6FAB-4355-BFB8-A1C85E036812}" type="parTrans" cxnId="{4A107DD3-B873-45F1-93F9-161E54C40C68}">
      <dgm:prSet/>
      <dgm:spPr/>
      <dgm:t>
        <a:bodyPr/>
        <a:lstStyle/>
        <a:p>
          <a:endParaRPr lang="en-US"/>
        </a:p>
      </dgm:t>
    </dgm:pt>
    <dgm:pt modelId="{6F76B85A-E842-4A7C-BE14-1DE27F61183C}" type="sibTrans" cxnId="{4A107DD3-B873-45F1-93F9-161E54C40C68}">
      <dgm:prSet/>
      <dgm:spPr/>
      <dgm:t>
        <a:bodyPr/>
        <a:lstStyle/>
        <a:p>
          <a:endParaRPr lang="en-US"/>
        </a:p>
      </dgm:t>
    </dgm:pt>
    <dgm:pt modelId="{16B402D1-66AF-45BD-B72B-6C547B392A6F}">
      <dgm:prSet custT="1"/>
      <dgm:spPr/>
      <dgm:t>
        <a:bodyPr/>
        <a:lstStyle/>
        <a:p>
          <a:r>
            <a:rPr lang="en-US" sz="3200" b="1" dirty="0" smtClean="0">
              <a:solidFill>
                <a:srgbClr val="7030A0"/>
              </a:solidFill>
              <a:latin typeface="Palatino Linotype" panose="02040502050505030304" pitchFamily="18" charset="0"/>
            </a:rPr>
            <a:t>Positive School Climate</a:t>
          </a:r>
          <a:endParaRPr lang="en-US" sz="3200" b="1" dirty="0">
            <a:solidFill>
              <a:srgbClr val="7030A0"/>
            </a:solidFill>
            <a:latin typeface="Palatino Linotype" panose="02040502050505030304" pitchFamily="18" charset="0"/>
          </a:endParaRPr>
        </a:p>
      </dgm:t>
    </dgm:pt>
    <dgm:pt modelId="{19E27655-B30D-474D-835B-2906A2938907}" type="parTrans" cxnId="{431E4C61-4A22-48AC-8A4F-4AC83EA3BAA9}">
      <dgm:prSet/>
      <dgm:spPr/>
      <dgm:t>
        <a:bodyPr/>
        <a:lstStyle/>
        <a:p>
          <a:endParaRPr lang="en-US"/>
        </a:p>
      </dgm:t>
    </dgm:pt>
    <dgm:pt modelId="{61E14227-941A-494C-B62E-BD8D4E531C81}" type="sibTrans" cxnId="{431E4C61-4A22-48AC-8A4F-4AC83EA3BAA9}">
      <dgm:prSet/>
      <dgm:spPr/>
      <dgm:t>
        <a:bodyPr/>
        <a:lstStyle/>
        <a:p>
          <a:endParaRPr lang="en-US"/>
        </a:p>
      </dgm:t>
    </dgm:pt>
    <dgm:pt modelId="{79EF017D-0E7F-495F-BA54-7E57AD736FE8}" type="pres">
      <dgm:prSet presAssocID="{481CD467-C618-4E9E-8AA7-5B8B5E2595D8}" presName="linear" presStyleCnt="0">
        <dgm:presLayoutVars>
          <dgm:dir/>
          <dgm:resizeHandles val="exact"/>
        </dgm:presLayoutVars>
      </dgm:prSet>
      <dgm:spPr/>
      <dgm:t>
        <a:bodyPr/>
        <a:lstStyle/>
        <a:p>
          <a:endParaRPr lang="en-US"/>
        </a:p>
      </dgm:t>
    </dgm:pt>
    <dgm:pt modelId="{927D0A67-FBE9-4BBD-B296-E2A691388E9A}" type="pres">
      <dgm:prSet presAssocID="{D2399187-E6A2-4B65-B90E-DA7718B8B463}" presName="comp" presStyleCnt="0"/>
      <dgm:spPr/>
    </dgm:pt>
    <dgm:pt modelId="{B0794ED2-E2AC-4247-8871-7BA4FE5E7307}" type="pres">
      <dgm:prSet presAssocID="{D2399187-E6A2-4B65-B90E-DA7718B8B463}" presName="box" presStyleLbl="node1" presStyleIdx="0" presStyleCnt="4" custLinFactNeighborY="-4350"/>
      <dgm:spPr/>
      <dgm:t>
        <a:bodyPr/>
        <a:lstStyle/>
        <a:p>
          <a:endParaRPr lang="en-US"/>
        </a:p>
      </dgm:t>
    </dgm:pt>
    <dgm:pt modelId="{08835ECD-DFB1-4534-8FC1-F4917E1D7289}" type="pres">
      <dgm:prSet presAssocID="{D2399187-E6A2-4B65-B90E-DA7718B8B463}" presName="img" presStyleLbl="fgImgPlace1" presStyleIdx="0" presStyleCnt="4"/>
      <dgm:spPr/>
    </dgm:pt>
    <dgm:pt modelId="{ED5EE6C1-41A5-4E16-9D35-BD43F8E7D41A}" type="pres">
      <dgm:prSet presAssocID="{D2399187-E6A2-4B65-B90E-DA7718B8B463}" presName="text" presStyleLbl="node1" presStyleIdx="0" presStyleCnt="4">
        <dgm:presLayoutVars>
          <dgm:bulletEnabled val="1"/>
        </dgm:presLayoutVars>
      </dgm:prSet>
      <dgm:spPr/>
      <dgm:t>
        <a:bodyPr/>
        <a:lstStyle/>
        <a:p>
          <a:endParaRPr lang="en-US"/>
        </a:p>
      </dgm:t>
    </dgm:pt>
    <dgm:pt modelId="{A3CF2081-F036-43EC-B5D3-04E98518FA3C}" type="pres">
      <dgm:prSet presAssocID="{38577767-88E7-45CA-82D0-7AF1C4F5AF43}" presName="spacer" presStyleCnt="0"/>
      <dgm:spPr/>
    </dgm:pt>
    <dgm:pt modelId="{9384EB54-6BFA-4154-8AE5-67AC0E08B584}" type="pres">
      <dgm:prSet presAssocID="{721F266E-53DA-4AAC-904A-CA836CB83EED}" presName="comp" presStyleCnt="0"/>
      <dgm:spPr/>
    </dgm:pt>
    <dgm:pt modelId="{4736A91D-1A49-498E-B448-28D021CAD53D}" type="pres">
      <dgm:prSet presAssocID="{721F266E-53DA-4AAC-904A-CA836CB83EED}" presName="box" presStyleLbl="node1" presStyleIdx="1" presStyleCnt="4" custLinFactNeighborX="971" custLinFactNeighborY="-2437"/>
      <dgm:spPr/>
      <dgm:t>
        <a:bodyPr/>
        <a:lstStyle/>
        <a:p>
          <a:endParaRPr lang="en-US"/>
        </a:p>
      </dgm:t>
    </dgm:pt>
    <dgm:pt modelId="{EA7A47ED-83AE-45D7-9108-96D95439763B}" type="pres">
      <dgm:prSet presAssocID="{721F266E-53DA-4AAC-904A-CA836CB83EED}" presName="img" presStyleLbl="fgImgPlace1" presStyleIdx="1" presStyleCnt="4"/>
      <dgm:spPr/>
    </dgm:pt>
    <dgm:pt modelId="{8E578E36-63FE-47E8-ADF5-FC62ED5F3F12}" type="pres">
      <dgm:prSet presAssocID="{721F266E-53DA-4AAC-904A-CA836CB83EED}" presName="text" presStyleLbl="node1" presStyleIdx="1" presStyleCnt="4">
        <dgm:presLayoutVars>
          <dgm:bulletEnabled val="1"/>
        </dgm:presLayoutVars>
      </dgm:prSet>
      <dgm:spPr/>
      <dgm:t>
        <a:bodyPr/>
        <a:lstStyle/>
        <a:p>
          <a:endParaRPr lang="en-US"/>
        </a:p>
      </dgm:t>
    </dgm:pt>
    <dgm:pt modelId="{D6AE6D30-0B7B-405A-B6B3-157ED12BB1AD}" type="pres">
      <dgm:prSet presAssocID="{B088895C-9307-46AC-91EE-EB1967C293A2}" presName="spacer" presStyleCnt="0"/>
      <dgm:spPr/>
    </dgm:pt>
    <dgm:pt modelId="{FBA5C142-26DE-4D46-9A40-806703FE995E}" type="pres">
      <dgm:prSet presAssocID="{16B402D1-66AF-45BD-B72B-6C547B392A6F}" presName="comp" presStyleCnt="0"/>
      <dgm:spPr/>
    </dgm:pt>
    <dgm:pt modelId="{665C0A34-9E00-42AA-A8E8-9DC5F1C3154B}" type="pres">
      <dgm:prSet presAssocID="{16B402D1-66AF-45BD-B72B-6C547B392A6F}" presName="box" presStyleLbl="node1" presStyleIdx="2" presStyleCnt="4"/>
      <dgm:spPr/>
      <dgm:t>
        <a:bodyPr/>
        <a:lstStyle/>
        <a:p>
          <a:endParaRPr lang="en-US"/>
        </a:p>
      </dgm:t>
    </dgm:pt>
    <dgm:pt modelId="{1CB30D3A-CF86-49E9-8E96-6D9D653150AB}" type="pres">
      <dgm:prSet presAssocID="{16B402D1-66AF-45BD-B72B-6C547B392A6F}" presName="img" presStyleLbl="fgImgPlace1" presStyleIdx="2" presStyleCnt="4"/>
      <dgm:spPr/>
    </dgm:pt>
    <dgm:pt modelId="{60099D34-D16A-47CB-8264-7ED7A81ADCE7}" type="pres">
      <dgm:prSet presAssocID="{16B402D1-66AF-45BD-B72B-6C547B392A6F}" presName="text" presStyleLbl="node1" presStyleIdx="2" presStyleCnt="4">
        <dgm:presLayoutVars>
          <dgm:bulletEnabled val="1"/>
        </dgm:presLayoutVars>
      </dgm:prSet>
      <dgm:spPr/>
      <dgm:t>
        <a:bodyPr/>
        <a:lstStyle/>
        <a:p>
          <a:endParaRPr lang="en-US"/>
        </a:p>
      </dgm:t>
    </dgm:pt>
    <dgm:pt modelId="{198AE97B-F0DC-4C69-B2EB-44509B64CDCF}" type="pres">
      <dgm:prSet presAssocID="{61E14227-941A-494C-B62E-BD8D4E531C81}" presName="spacer" presStyleCnt="0"/>
      <dgm:spPr/>
    </dgm:pt>
    <dgm:pt modelId="{83EAD165-6AD5-4B1B-ABCF-A9D15B36A016}" type="pres">
      <dgm:prSet presAssocID="{9F58EF70-9DAC-4ECC-ABBD-509702FA586A}" presName="comp" presStyleCnt="0"/>
      <dgm:spPr/>
    </dgm:pt>
    <dgm:pt modelId="{DAF2F376-4B02-4C22-ACC9-2F381306BA9D}" type="pres">
      <dgm:prSet presAssocID="{9F58EF70-9DAC-4ECC-ABBD-509702FA586A}" presName="box" presStyleLbl="node1" presStyleIdx="3" presStyleCnt="4"/>
      <dgm:spPr/>
      <dgm:t>
        <a:bodyPr/>
        <a:lstStyle/>
        <a:p>
          <a:endParaRPr lang="en-US"/>
        </a:p>
      </dgm:t>
    </dgm:pt>
    <dgm:pt modelId="{AEAD9647-D0EF-4D6B-BC9F-2C6D1AC01B9F}" type="pres">
      <dgm:prSet presAssocID="{9F58EF70-9DAC-4ECC-ABBD-509702FA586A}" presName="img" presStyleLbl="fgImgPlace1" presStyleIdx="3" presStyleCnt="4"/>
      <dgm:spPr/>
    </dgm:pt>
    <dgm:pt modelId="{6DE4BEEE-DCC3-496B-8306-9524AF0F371B}" type="pres">
      <dgm:prSet presAssocID="{9F58EF70-9DAC-4ECC-ABBD-509702FA586A}" presName="text" presStyleLbl="node1" presStyleIdx="3" presStyleCnt="4">
        <dgm:presLayoutVars>
          <dgm:bulletEnabled val="1"/>
        </dgm:presLayoutVars>
      </dgm:prSet>
      <dgm:spPr/>
      <dgm:t>
        <a:bodyPr/>
        <a:lstStyle/>
        <a:p>
          <a:endParaRPr lang="en-US"/>
        </a:p>
      </dgm:t>
    </dgm:pt>
  </dgm:ptLst>
  <dgm:cxnLst>
    <dgm:cxn modelId="{3D72961F-EC99-4D6B-AEE5-485FF335A0D7}" type="presOf" srcId="{481CD467-C618-4E9E-8AA7-5B8B5E2595D8}" destId="{79EF017D-0E7F-495F-BA54-7E57AD736FE8}" srcOrd="0" destOrd="0" presId="urn:microsoft.com/office/officeart/2005/8/layout/vList4"/>
    <dgm:cxn modelId="{431E4C61-4A22-48AC-8A4F-4AC83EA3BAA9}" srcId="{481CD467-C618-4E9E-8AA7-5B8B5E2595D8}" destId="{16B402D1-66AF-45BD-B72B-6C547B392A6F}" srcOrd="2" destOrd="0" parTransId="{19E27655-B30D-474D-835B-2906A2938907}" sibTransId="{61E14227-941A-494C-B62E-BD8D4E531C81}"/>
    <dgm:cxn modelId="{B94CDA99-B402-492B-A0A3-6957EAD7B546}" type="presOf" srcId="{16B402D1-66AF-45BD-B72B-6C547B392A6F}" destId="{665C0A34-9E00-42AA-A8E8-9DC5F1C3154B}" srcOrd="0" destOrd="0" presId="urn:microsoft.com/office/officeart/2005/8/layout/vList4"/>
    <dgm:cxn modelId="{E9FF4BBF-1577-45CB-8EB0-6109032E69EA}" type="presOf" srcId="{721F266E-53DA-4AAC-904A-CA836CB83EED}" destId="{4736A91D-1A49-498E-B448-28D021CAD53D}" srcOrd="0" destOrd="0" presId="urn:microsoft.com/office/officeart/2005/8/layout/vList4"/>
    <dgm:cxn modelId="{EB7FE220-FAEB-4EA2-814D-7F01AEC198C7}" type="presOf" srcId="{9F58EF70-9DAC-4ECC-ABBD-509702FA586A}" destId="{6DE4BEEE-DCC3-496B-8306-9524AF0F371B}" srcOrd="1" destOrd="0" presId="urn:microsoft.com/office/officeart/2005/8/layout/vList4"/>
    <dgm:cxn modelId="{269A7371-B14D-4F74-9C1C-523340E664EB}" type="presOf" srcId="{721F266E-53DA-4AAC-904A-CA836CB83EED}" destId="{8E578E36-63FE-47E8-ADF5-FC62ED5F3F12}" srcOrd="1" destOrd="0" presId="urn:microsoft.com/office/officeart/2005/8/layout/vList4"/>
    <dgm:cxn modelId="{1E2ED67F-C213-4CA8-8196-0FCCE03DF8EC}" type="presOf" srcId="{9F58EF70-9DAC-4ECC-ABBD-509702FA586A}" destId="{DAF2F376-4B02-4C22-ACC9-2F381306BA9D}" srcOrd="0" destOrd="0" presId="urn:microsoft.com/office/officeart/2005/8/layout/vList4"/>
    <dgm:cxn modelId="{75DE93C9-5D33-4D63-A043-A29045CACDEE}" type="presOf" srcId="{D2399187-E6A2-4B65-B90E-DA7718B8B463}" destId="{B0794ED2-E2AC-4247-8871-7BA4FE5E7307}" srcOrd="0" destOrd="0" presId="urn:microsoft.com/office/officeart/2005/8/layout/vList4"/>
    <dgm:cxn modelId="{22323EE3-2B2C-4D5D-A123-86B7FD1F0327}" type="presOf" srcId="{D2399187-E6A2-4B65-B90E-DA7718B8B463}" destId="{ED5EE6C1-41A5-4E16-9D35-BD43F8E7D41A}" srcOrd="1" destOrd="0" presId="urn:microsoft.com/office/officeart/2005/8/layout/vList4"/>
    <dgm:cxn modelId="{4A107DD3-B873-45F1-93F9-161E54C40C68}" srcId="{481CD467-C618-4E9E-8AA7-5B8B5E2595D8}" destId="{9F58EF70-9DAC-4ECC-ABBD-509702FA586A}" srcOrd="3" destOrd="0" parTransId="{E619D471-6FAB-4355-BFB8-A1C85E036812}" sibTransId="{6F76B85A-E842-4A7C-BE14-1DE27F61183C}"/>
    <dgm:cxn modelId="{306722CD-5497-4897-AEBE-0463413BB760}" srcId="{481CD467-C618-4E9E-8AA7-5B8B5E2595D8}" destId="{D2399187-E6A2-4B65-B90E-DA7718B8B463}" srcOrd="0" destOrd="0" parTransId="{8D68ABA9-6FB7-4E52-9830-B0BCD92C329F}" sibTransId="{38577767-88E7-45CA-82D0-7AF1C4F5AF43}"/>
    <dgm:cxn modelId="{E54B0E5D-5BA6-47F5-948D-9D887DA32EFD}" srcId="{481CD467-C618-4E9E-8AA7-5B8B5E2595D8}" destId="{721F266E-53DA-4AAC-904A-CA836CB83EED}" srcOrd="1" destOrd="0" parTransId="{548C6732-1430-4E78-8B88-39A6947A6CCF}" sibTransId="{B088895C-9307-46AC-91EE-EB1967C293A2}"/>
    <dgm:cxn modelId="{8FA27322-B725-4E86-B5C8-4CDA1FA3729F}" type="presOf" srcId="{16B402D1-66AF-45BD-B72B-6C547B392A6F}" destId="{60099D34-D16A-47CB-8264-7ED7A81ADCE7}" srcOrd="1" destOrd="0" presId="urn:microsoft.com/office/officeart/2005/8/layout/vList4"/>
    <dgm:cxn modelId="{86AF1440-4B68-4D12-98ED-4445F85202F0}" type="presParOf" srcId="{79EF017D-0E7F-495F-BA54-7E57AD736FE8}" destId="{927D0A67-FBE9-4BBD-B296-E2A691388E9A}" srcOrd="0" destOrd="0" presId="urn:microsoft.com/office/officeart/2005/8/layout/vList4"/>
    <dgm:cxn modelId="{EA968F49-1A18-47B4-9BFE-6FE4527BA121}" type="presParOf" srcId="{927D0A67-FBE9-4BBD-B296-E2A691388E9A}" destId="{B0794ED2-E2AC-4247-8871-7BA4FE5E7307}" srcOrd="0" destOrd="0" presId="urn:microsoft.com/office/officeart/2005/8/layout/vList4"/>
    <dgm:cxn modelId="{70911345-9F72-4EFB-BE73-8171D00CA441}" type="presParOf" srcId="{927D0A67-FBE9-4BBD-B296-E2A691388E9A}" destId="{08835ECD-DFB1-4534-8FC1-F4917E1D7289}" srcOrd="1" destOrd="0" presId="urn:microsoft.com/office/officeart/2005/8/layout/vList4"/>
    <dgm:cxn modelId="{6ECBCC1C-EDBC-47F6-8EC8-DA71AC40668A}" type="presParOf" srcId="{927D0A67-FBE9-4BBD-B296-E2A691388E9A}" destId="{ED5EE6C1-41A5-4E16-9D35-BD43F8E7D41A}" srcOrd="2" destOrd="0" presId="urn:microsoft.com/office/officeart/2005/8/layout/vList4"/>
    <dgm:cxn modelId="{679E83FC-AB8A-4304-848B-3FE10A0AC8C7}" type="presParOf" srcId="{79EF017D-0E7F-495F-BA54-7E57AD736FE8}" destId="{A3CF2081-F036-43EC-B5D3-04E98518FA3C}" srcOrd="1" destOrd="0" presId="urn:microsoft.com/office/officeart/2005/8/layout/vList4"/>
    <dgm:cxn modelId="{D52CA2D0-3ECB-430F-8C9A-5CBEF77921EA}" type="presParOf" srcId="{79EF017D-0E7F-495F-BA54-7E57AD736FE8}" destId="{9384EB54-6BFA-4154-8AE5-67AC0E08B584}" srcOrd="2" destOrd="0" presId="urn:microsoft.com/office/officeart/2005/8/layout/vList4"/>
    <dgm:cxn modelId="{3D305250-4334-49DE-BF1C-2F836F7ACD69}" type="presParOf" srcId="{9384EB54-6BFA-4154-8AE5-67AC0E08B584}" destId="{4736A91D-1A49-498E-B448-28D021CAD53D}" srcOrd="0" destOrd="0" presId="urn:microsoft.com/office/officeart/2005/8/layout/vList4"/>
    <dgm:cxn modelId="{96320204-AC81-40FE-A416-0367A06D8D04}" type="presParOf" srcId="{9384EB54-6BFA-4154-8AE5-67AC0E08B584}" destId="{EA7A47ED-83AE-45D7-9108-96D95439763B}" srcOrd="1" destOrd="0" presId="urn:microsoft.com/office/officeart/2005/8/layout/vList4"/>
    <dgm:cxn modelId="{611B8ADA-EDCB-47BC-8364-237161A72CD0}" type="presParOf" srcId="{9384EB54-6BFA-4154-8AE5-67AC0E08B584}" destId="{8E578E36-63FE-47E8-ADF5-FC62ED5F3F12}" srcOrd="2" destOrd="0" presId="urn:microsoft.com/office/officeart/2005/8/layout/vList4"/>
    <dgm:cxn modelId="{131D68E8-D74A-47FF-9E85-15170D5521C8}" type="presParOf" srcId="{79EF017D-0E7F-495F-BA54-7E57AD736FE8}" destId="{D6AE6D30-0B7B-405A-B6B3-157ED12BB1AD}" srcOrd="3" destOrd="0" presId="urn:microsoft.com/office/officeart/2005/8/layout/vList4"/>
    <dgm:cxn modelId="{A2B65D5E-5037-4E56-B462-514182949E6D}" type="presParOf" srcId="{79EF017D-0E7F-495F-BA54-7E57AD736FE8}" destId="{FBA5C142-26DE-4D46-9A40-806703FE995E}" srcOrd="4" destOrd="0" presId="urn:microsoft.com/office/officeart/2005/8/layout/vList4"/>
    <dgm:cxn modelId="{803CDC8B-F6A3-4756-A844-38472A342FBE}" type="presParOf" srcId="{FBA5C142-26DE-4D46-9A40-806703FE995E}" destId="{665C0A34-9E00-42AA-A8E8-9DC5F1C3154B}" srcOrd="0" destOrd="0" presId="urn:microsoft.com/office/officeart/2005/8/layout/vList4"/>
    <dgm:cxn modelId="{7E49234D-4491-49AD-83B9-0AA3DA4DE294}" type="presParOf" srcId="{FBA5C142-26DE-4D46-9A40-806703FE995E}" destId="{1CB30D3A-CF86-49E9-8E96-6D9D653150AB}" srcOrd="1" destOrd="0" presId="urn:microsoft.com/office/officeart/2005/8/layout/vList4"/>
    <dgm:cxn modelId="{D5A35FDF-0DB2-4DE7-8BCF-87DE4078D482}" type="presParOf" srcId="{FBA5C142-26DE-4D46-9A40-806703FE995E}" destId="{60099D34-D16A-47CB-8264-7ED7A81ADCE7}" srcOrd="2" destOrd="0" presId="urn:microsoft.com/office/officeart/2005/8/layout/vList4"/>
    <dgm:cxn modelId="{4E6A309F-B434-4B2E-A13D-EEDC6A3D2C97}" type="presParOf" srcId="{79EF017D-0E7F-495F-BA54-7E57AD736FE8}" destId="{198AE97B-F0DC-4C69-B2EB-44509B64CDCF}" srcOrd="5" destOrd="0" presId="urn:microsoft.com/office/officeart/2005/8/layout/vList4"/>
    <dgm:cxn modelId="{A9CCC277-4A35-4AF7-9178-1F06A0DED84E}" type="presParOf" srcId="{79EF017D-0E7F-495F-BA54-7E57AD736FE8}" destId="{83EAD165-6AD5-4B1B-ABCF-A9D15B36A016}" srcOrd="6" destOrd="0" presId="urn:microsoft.com/office/officeart/2005/8/layout/vList4"/>
    <dgm:cxn modelId="{67596D34-6024-4F52-A0D5-8269879BD288}" type="presParOf" srcId="{83EAD165-6AD5-4B1B-ABCF-A9D15B36A016}" destId="{DAF2F376-4B02-4C22-ACC9-2F381306BA9D}" srcOrd="0" destOrd="0" presId="urn:microsoft.com/office/officeart/2005/8/layout/vList4"/>
    <dgm:cxn modelId="{45F1B91C-693C-42AF-9C35-6CD884F2A679}" type="presParOf" srcId="{83EAD165-6AD5-4B1B-ABCF-A9D15B36A016}" destId="{AEAD9647-D0EF-4D6B-BC9F-2C6D1AC01B9F}" srcOrd="1" destOrd="0" presId="urn:microsoft.com/office/officeart/2005/8/layout/vList4"/>
    <dgm:cxn modelId="{6F1BA42C-D9D0-4540-ABA8-272B9D8A51D5}" type="presParOf" srcId="{83EAD165-6AD5-4B1B-ABCF-A9D15B36A016}" destId="{6DE4BEEE-DCC3-496B-8306-9524AF0F371B}"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3177" tIns="46589" rIns="93177" bIns="46589" rtlCol="0"/>
          <a:lstStyle>
            <a:lvl1pPr algn="r">
              <a:defRPr sz="1200"/>
            </a:lvl1pPr>
          </a:lstStyle>
          <a:p>
            <a:fld id="{83B6C0BE-63BF-4E13-BA70-218B10F6C00A}" type="datetimeFigureOut">
              <a:rPr lang="en-US" smtClean="0"/>
              <a:t>2/11/2016</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13763" cy="465455"/>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30"/>
            <a:ext cx="3013763" cy="465455"/>
          </a:xfrm>
          <a:prstGeom prst="rect">
            <a:avLst/>
          </a:prstGeom>
        </p:spPr>
        <p:txBody>
          <a:bodyPr vert="horz" lIns="93177" tIns="46589" rIns="93177" bIns="46589" rtlCol="0" anchor="b"/>
          <a:lstStyle>
            <a:lvl1pPr algn="r">
              <a:defRPr sz="1200"/>
            </a:lvl1pPr>
          </a:lstStyle>
          <a:p>
            <a:fld id="{C868F582-005C-4DAA-A310-E57D52252E3C}" type="slidenum">
              <a:rPr lang="en-US" smtClean="0"/>
              <a:t>‹#›</a:t>
            </a:fld>
            <a:endParaRPr lang="en-US"/>
          </a:p>
        </p:txBody>
      </p:sp>
    </p:spTree>
    <p:extLst>
      <p:ext uri="{BB962C8B-B14F-4D97-AF65-F5344CB8AC3E}">
        <p14:creationId xmlns:p14="http://schemas.microsoft.com/office/powerpoint/2010/main" val="1182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  My name is Stacey</a:t>
            </a:r>
            <a:r>
              <a:rPr lang="en-US" baseline="0" dirty="0" smtClean="0"/>
              <a:t> McCann and I am the Director of School Improvement and Intervention for the Bloomfield Public Schools. I have the pleasure of introducing you to the presenters for this morning.  We are very excited and happy to share our story with you on how we were able to close the achievement gap between the state and our high school.  First, I will share, as it is our practice, to inform our audience of our vision, theory of action and district priorities that provided the framework used to achieve the results that our high school has demonstrated.  (Review the Vision, Theory of Action and 4 Priorities) </a:t>
            </a:r>
          </a:p>
          <a:p>
            <a:endParaRPr lang="en-US" baseline="0" dirty="0" smtClean="0"/>
          </a:p>
          <a:p>
            <a:r>
              <a:rPr lang="en-US" baseline="0" dirty="0" smtClean="0"/>
              <a:t>Along with this framework there must be a strong leadership team in place, committed to teacher development and effectiveness that delivers positive outcomes for students. As the former Director of Literacy and current supervisor and Central Office representative of this leadership team I can vouch for the level of professionalism and planning that has been displayed in weekly leadership team meetings for the past three and a half years.  This team has been focused on alignment of curriculum to state standards, making the instructional shifts in ELA and Math across content areas, teacher professional development, administering quarterly benchmark assessments, both formative and summative and the implementation of interdisciplinary data team meetings for all grades and content areas.  Mr. Moleti, Principal, Dr. Bailey, Director of Literacy,  Mr. White, former Director of Numeracy, and Jill Naraine, Interim Director of Operations, now, </a:t>
            </a:r>
            <a:r>
              <a:rPr lang="en-US" baseline="0" smtClean="0"/>
              <a:t>Assistant Principal </a:t>
            </a:r>
            <a:r>
              <a:rPr lang="en-US" baseline="0" dirty="0" smtClean="0"/>
              <a:t>frequently rolled up their sleeves and worked in the trenches with their teachers, some who have joined us today to share in telling the story.  Following the framework of the District Accountability Plan, these school leaders created a school accountability plan that became a living document in their building.  I present to you, the Bloomfield High School Leadership Team.</a:t>
            </a:r>
            <a:endParaRPr lang="en-US" dirty="0"/>
          </a:p>
        </p:txBody>
      </p:sp>
      <p:sp>
        <p:nvSpPr>
          <p:cNvPr id="4" name="Slide Number Placeholder 3"/>
          <p:cNvSpPr>
            <a:spLocks noGrp="1"/>
          </p:cNvSpPr>
          <p:nvPr>
            <p:ph type="sldNum" sz="quarter" idx="10"/>
          </p:nvPr>
        </p:nvSpPr>
        <p:spPr/>
        <p:txBody>
          <a:bodyPr/>
          <a:lstStyle/>
          <a:p>
            <a:fld id="{C868F582-005C-4DAA-A310-E57D52252E3C}" type="slidenum">
              <a:rPr lang="en-US" smtClean="0"/>
              <a:t>1</a:t>
            </a:fld>
            <a:endParaRPr lang="en-US"/>
          </a:p>
        </p:txBody>
      </p:sp>
    </p:spTree>
    <p:extLst>
      <p:ext uri="{BB962C8B-B14F-4D97-AF65-F5344CB8AC3E}">
        <p14:creationId xmlns:p14="http://schemas.microsoft.com/office/powerpoint/2010/main" val="1355423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school-wide strategy has been the focus of ongoing</a:t>
            </a:r>
            <a:r>
              <a:rPr lang="en-US" baseline="0" dirty="0" smtClean="0"/>
              <a:t> professional development for the past two years.  Our teachers have completed an estimated average of 50 hours in close, critical and analytical reading.  BHS has adhered strictly to the shift of an increase of non-fiction text and every content area teacher has provided students with explicit instruction in the CLOSE reading and writing of and about that text.  Please refer to the handouts after the 4 different colored rubrics.</a:t>
            </a:r>
            <a:endParaRPr lang="en-US" dirty="0"/>
          </a:p>
        </p:txBody>
      </p:sp>
      <p:sp>
        <p:nvSpPr>
          <p:cNvPr id="4" name="Slide Number Placeholder 3"/>
          <p:cNvSpPr>
            <a:spLocks noGrp="1"/>
          </p:cNvSpPr>
          <p:nvPr>
            <p:ph type="sldNum" sz="quarter" idx="10"/>
          </p:nvPr>
        </p:nvSpPr>
        <p:spPr/>
        <p:txBody>
          <a:bodyPr/>
          <a:lstStyle/>
          <a:p>
            <a:fld id="{C868F582-005C-4DAA-A310-E57D52252E3C}" type="slidenum">
              <a:rPr lang="en-US" smtClean="0"/>
              <a:t>11</a:t>
            </a:fld>
            <a:endParaRPr lang="en-US"/>
          </a:p>
        </p:txBody>
      </p:sp>
    </p:spTree>
    <p:extLst>
      <p:ext uri="{BB962C8B-B14F-4D97-AF65-F5344CB8AC3E}">
        <p14:creationId xmlns:p14="http://schemas.microsoft.com/office/powerpoint/2010/main" val="802523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 hallmark strategies of Bloomfield High School’s success</a:t>
            </a:r>
            <a:r>
              <a:rPr lang="en-US" baseline="0" dirty="0" smtClean="0"/>
              <a:t> has been the implementation to fidelity of every certified staff’s membership and participation on an interdisciplinary data team.  From 2013 to the present, BHS has held over 200 data team meetings across every grade and content area.  Our meetings have reflected our members highly engaged in the collaborative and calibrated scoring and analysis of student work and benchmark assessment data.  Our norms include having transparent and collegial conversations about student performance and the primary role of adult practices in student learning and achievement.  Few sessions are also dedicated to job-embedded professional development related to the choosing of complex text, development of rigorous questions and instructional strategies that support problem-solving, data interpretation, understanding words in context, command of evidence and constructing viable arguments.  Also, data team meetings are used to vet common formative assessments and performance tasks.</a:t>
            </a:r>
            <a:endParaRPr lang="en-US" dirty="0"/>
          </a:p>
        </p:txBody>
      </p:sp>
      <p:sp>
        <p:nvSpPr>
          <p:cNvPr id="4" name="Slide Number Placeholder 3"/>
          <p:cNvSpPr>
            <a:spLocks noGrp="1"/>
          </p:cNvSpPr>
          <p:nvPr>
            <p:ph type="sldNum" sz="quarter" idx="10"/>
          </p:nvPr>
        </p:nvSpPr>
        <p:spPr/>
        <p:txBody>
          <a:bodyPr/>
          <a:lstStyle/>
          <a:p>
            <a:fld id="{C868F582-005C-4DAA-A310-E57D52252E3C}" type="slidenum">
              <a:rPr lang="en-US" smtClean="0"/>
              <a:t>12</a:t>
            </a:fld>
            <a:endParaRPr lang="en-US"/>
          </a:p>
        </p:txBody>
      </p:sp>
    </p:spTree>
    <p:extLst>
      <p:ext uri="{BB962C8B-B14F-4D97-AF65-F5344CB8AC3E}">
        <p14:creationId xmlns:p14="http://schemas.microsoft.com/office/powerpoint/2010/main" val="2976479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68F582-005C-4DAA-A310-E57D52252E3C}" type="slidenum">
              <a:rPr lang="en-US" smtClean="0"/>
              <a:t>13</a:t>
            </a:fld>
            <a:endParaRPr lang="en-US"/>
          </a:p>
        </p:txBody>
      </p:sp>
    </p:spTree>
    <p:extLst>
      <p:ext uri="{BB962C8B-B14F-4D97-AF65-F5344CB8AC3E}">
        <p14:creationId xmlns:p14="http://schemas.microsoft.com/office/powerpoint/2010/main" val="2976479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695806" y="4422544"/>
            <a:ext cx="5563233" cy="4188934"/>
          </a:xfrm>
          <a:prstGeom prst="rect">
            <a:avLst/>
          </a:prstGeom>
        </p:spPr>
        <p:txBody>
          <a:bodyPr lIns="94827" tIns="94827" rIns="94827" bIns="94827" anchor="ctr" anchorCtr="0">
            <a:noAutofit/>
          </a:bodyPr>
          <a:lstStyle/>
          <a:p>
            <a:endParaRPr dirty="0"/>
          </a:p>
        </p:txBody>
      </p:sp>
      <p:sp>
        <p:nvSpPr>
          <p:cNvPr id="218" name="Shape 218"/>
          <p:cNvSpPr>
            <a:spLocks noGrp="1" noRot="1" noChangeAspect="1"/>
          </p:cNvSpPr>
          <p:nvPr>
            <p:ph type="sldImg" idx="2"/>
          </p:nvPr>
        </p:nvSpPr>
        <p:spPr>
          <a:xfrm>
            <a:off x="1149350" y="695325"/>
            <a:ext cx="4659313" cy="34956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2928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95806" y="4422544"/>
            <a:ext cx="5563233" cy="4188934"/>
          </a:xfrm>
          <a:prstGeom prst="rect">
            <a:avLst/>
          </a:prstGeom>
        </p:spPr>
        <p:txBody>
          <a:bodyPr lIns="94827" tIns="94827" rIns="94827" bIns="94827" anchor="ctr" anchorCtr="0">
            <a:noAutofit/>
          </a:bodyPr>
          <a:lstStyle/>
          <a:p>
            <a:endParaRPr dirty="0"/>
          </a:p>
        </p:txBody>
      </p:sp>
      <p:sp>
        <p:nvSpPr>
          <p:cNvPr id="211" name="Shape 211"/>
          <p:cNvSpPr>
            <a:spLocks noGrp="1" noRot="1" noChangeAspect="1"/>
          </p:cNvSpPr>
          <p:nvPr>
            <p:ph type="sldImg" idx="2"/>
          </p:nvPr>
        </p:nvSpPr>
        <p:spPr>
          <a:xfrm>
            <a:off x="1149350" y="695325"/>
            <a:ext cx="4659313" cy="34956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5833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695806" y="4422544"/>
            <a:ext cx="5563233" cy="4188934"/>
          </a:xfrm>
          <a:prstGeom prst="rect">
            <a:avLst/>
          </a:prstGeom>
        </p:spPr>
        <p:txBody>
          <a:bodyPr lIns="94827" tIns="94827" rIns="94827" bIns="94827" anchor="ctr" anchorCtr="0">
            <a:noAutofit/>
          </a:bodyPr>
          <a:lstStyle/>
          <a:p>
            <a:endParaRPr dirty="0"/>
          </a:p>
        </p:txBody>
      </p:sp>
      <p:sp>
        <p:nvSpPr>
          <p:cNvPr id="225" name="Shape 225"/>
          <p:cNvSpPr>
            <a:spLocks noGrp="1" noRot="1" noChangeAspect="1"/>
          </p:cNvSpPr>
          <p:nvPr>
            <p:ph type="sldImg" idx="2"/>
          </p:nvPr>
        </p:nvSpPr>
        <p:spPr>
          <a:xfrm>
            <a:off x="1149350" y="695325"/>
            <a:ext cx="4659313" cy="34956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7316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772B08-B677-48FE-A604-87151059FBF4}"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4153713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conducted a thorough</a:t>
            </a:r>
            <a:r>
              <a:rPr lang="en-US" baseline="0" dirty="0" smtClean="0"/>
              <a:t> analysis of the Smarter Balanced data for ELA and Math for the 11</a:t>
            </a:r>
            <a:r>
              <a:rPr lang="en-US" baseline="30000" dirty="0" smtClean="0"/>
              <a:t>th</a:t>
            </a:r>
            <a:r>
              <a:rPr lang="en-US" baseline="0" dirty="0" smtClean="0"/>
              <a:t> grade students across the state of CT within each of the DRGs.  We wanted to know how Bloomfield High School performed within a ranking.  This chart represents the number of districts that Bloomfield High School surpassed in ELA and Math.  We share this data because we are proud of the trajectory from the basement to the balcony. </a:t>
            </a:r>
            <a:endParaRPr lang="en-US" dirty="0"/>
          </a:p>
        </p:txBody>
      </p:sp>
      <p:sp>
        <p:nvSpPr>
          <p:cNvPr id="4" name="Slide Number Placeholder 3"/>
          <p:cNvSpPr>
            <a:spLocks noGrp="1"/>
          </p:cNvSpPr>
          <p:nvPr>
            <p:ph type="sldNum" sz="quarter" idx="10"/>
          </p:nvPr>
        </p:nvSpPr>
        <p:spPr/>
        <p:txBody>
          <a:bodyPr/>
          <a:lstStyle/>
          <a:p>
            <a:fld id="{C868F582-005C-4DAA-A310-E57D52252E3C}" type="slidenum">
              <a:rPr lang="en-US" smtClean="0"/>
              <a:t>6</a:t>
            </a:fld>
            <a:endParaRPr lang="en-US"/>
          </a:p>
        </p:txBody>
      </p:sp>
    </p:spTree>
    <p:extLst>
      <p:ext uri="{BB962C8B-B14F-4D97-AF65-F5344CB8AC3E}">
        <p14:creationId xmlns:p14="http://schemas.microsoft.com/office/powerpoint/2010/main" val="800131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68F582-005C-4DAA-A310-E57D52252E3C}" type="slidenum">
              <a:rPr lang="en-US" smtClean="0"/>
              <a:t>7</a:t>
            </a:fld>
            <a:endParaRPr lang="en-US"/>
          </a:p>
        </p:txBody>
      </p:sp>
    </p:spTree>
    <p:extLst>
      <p:ext uri="{BB962C8B-B14F-4D97-AF65-F5344CB8AC3E}">
        <p14:creationId xmlns:p14="http://schemas.microsoft.com/office/powerpoint/2010/main" val="4288968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analysis of student work is done in the data team meetings.  Our purpose in doing this is two-fold.  One, analyzing student work provides us with valuable information about what the student is actually doing and where we can identify gaps in the learning.  Two, we also collaboratively analyze and score student work for the purpose of coming to a consensus on what constitutes excellence.  When teachers reach a common understanding of what excellence looks like, a set of practices are put in place to achieve excellence at the highest level.</a:t>
            </a:r>
            <a:endParaRPr lang="en-US" dirty="0"/>
          </a:p>
        </p:txBody>
      </p:sp>
      <p:sp>
        <p:nvSpPr>
          <p:cNvPr id="4" name="Slide Number Placeholder 3"/>
          <p:cNvSpPr>
            <a:spLocks noGrp="1"/>
          </p:cNvSpPr>
          <p:nvPr>
            <p:ph type="sldNum" sz="quarter" idx="10"/>
          </p:nvPr>
        </p:nvSpPr>
        <p:spPr/>
        <p:txBody>
          <a:bodyPr/>
          <a:lstStyle/>
          <a:p>
            <a:fld id="{C868F582-005C-4DAA-A310-E57D52252E3C}" type="slidenum">
              <a:rPr lang="en-US" smtClean="0"/>
              <a:t>9</a:t>
            </a:fld>
            <a:endParaRPr lang="en-US"/>
          </a:p>
        </p:txBody>
      </p:sp>
    </p:spTree>
    <p:extLst>
      <p:ext uri="{BB962C8B-B14F-4D97-AF65-F5344CB8AC3E}">
        <p14:creationId xmlns:p14="http://schemas.microsoft.com/office/powerpoint/2010/main" val="263421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Every content area teacher is also responsible for monitoring our students’ abilities to master the CT Core Standards and now the reading,</a:t>
            </a:r>
            <a:r>
              <a:rPr lang="en-US" baseline="0" dirty="0" smtClean="0"/>
              <a:t> language and math domains of the Redesigned PSAT/SAT Suite of Assessments.  While BHS teachers administer Performance Tasks and/or Unit Assessments at least three times per year, we also conduct monthly checks of the next instructional steps identified and outlined from the data team process.  Please refer to your Common Formative Assessment Sampler on the left side of your packet.  We generate monthly Common Formative Assessments and anchors aligned to the ELA targets and Standards for Mathematical Practice. No benchmark assessment is administered without first being vetted by the literacy or numeracy interdisciplinary data teams.  The development of our assessments is a school-wide responsibility.  Every teacher generates literacy and numeracy questions.  Our quality review check is to ensure that when we identify weaknesses in our students’ learning, that we factor out adult errors.</a:t>
            </a:r>
            <a:endParaRPr lang="en-US" dirty="0" smtClean="0"/>
          </a:p>
          <a:p>
            <a:endParaRPr lang="en-US" baseline="0" dirty="0" smtClean="0"/>
          </a:p>
          <a:p>
            <a:r>
              <a:rPr lang="en-US" baseline="0" dirty="0" smtClean="0"/>
              <a:t>We are required to provide effective and timely feedback to students.  Students are provided with very clear expectations by way of explicit directions, checklists and/or analytical rubrics.  The written and/or spoken feedback to students is directly aligned with the expectations outlined in the directions/checklists/rubrics.</a:t>
            </a:r>
          </a:p>
          <a:p>
            <a:endParaRPr lang="en-US" baseline="0" dirty="0" smtClean="0"/>
          </a:p>
          <a:p>
            <a:r>
              <a:rPr lang="en-US" baseline="0" dirty="0" smtClean="0"/>
              <a:t>To support our teachers understanding of generating benchmark assessments they have participated in an average of 75-100 hours of writing standards aligned curriculum, choosing complex text, generating text dependent and paired questions and teaching students to write to sources and using analytical scoring rubrics.  Please refer to the four rubrics used to build capacity in our teachers to generate benchmark assessments.  They are on the right side of your packet and located after the IMPACT sheet.</a:t>
            </a:r>
            <a:endParaRPr lang="en-US" dirty="0"/>
          </a:p>
        </p:txBody>
      </p:sp>
      <p:sp>
        <p:nvSpPr>
          <p:cNvPr id="4" name="Slide Number Placeholder 3"/>
          <p:cNvSpPr>
            <a:spLocks noGrp="1"/>
          </p:cNvSpPr>
          <p:nvPr>
            <p:ph type="sldNum" sz="quarter" idx="10"/>
          </p:nvPr>
        </p:nvSpPr>
        <p:spPr/>
        <p:txBody>
          <a:bodyPr/>
          <a:lstStyle/>
          <a:p>
            <a:fld id="{C868F582-005C-4DAA-A310-E57D52252E3C}" type="slidenum">
              <a:rPr lang="en-US" smtClean="0"/>
              <a:t>10</a:t>
            </a:fld>
            <a:endParaRPr lang="en-US"/>
          </a:p>
        </p:txBody>
      </p:sp>
    </p:spTree>
    <p:extLst>
      <p:ext uri="{BB962C8B-B14F-4D97-AF65-F5344CB8AC3E}">
        <p14:creationId xmlns:p14="http://schemas.microsoft.com/office/powerpoint/2010/main" val="2273467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E8A671-6603-4466-859C-13E1C21329EC}"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3572750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A671-6603-4466-859C-13E1C21329EC}"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3226708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A671-6603-4466-859C-13E1C21329EC}"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1942707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3D72B4-5339-4BA7-B12B-2786F797F7CE}"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3297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DB8D888-53B1-481D-A69A-2B32649C1044}"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6875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F65068-D605-4974-9096-A1A4709E37CC}"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5775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2A72782F-C399-42DB-A7EC-516BB9E67D98}" type="datetime1">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160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3165" y="846893"/>
            <a:ext cx="8229600" cy="1134307"/>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057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743200"/>
            <a:ext cx="4040188" cy="3382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8200" y="2057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743199"/>
            <a:ext cx="4041775" cy="3382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81CFC463-7BAC-4CEC-A035-C3D286DCF1EF}" type="datetime1">
              <a:rPr lang="en-US" smtClean="0">
                <a:solidFill>
                  <a:prstClr val="black">
                    <a:tint val="75000"/>
                  </a:prstClr>
                </a:solidFill>
              </a:rPr>
              <a:pPr/>
              <a:t>2/11/2016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56615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075787-5EDE-4146-BB05-F2B4D8096B9A}" type="datetime1">
              <a:rPr lang="en-US" smtClean="0">
                <a:solidFill>
                  <a:prstClr val="black">
                    <a:tint val="75000"/>
                  </a:prstClr>
                </a:solidFill>
              </a:rPr>
              <a:pPr/>
              <a:t>2/11/2016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15522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5A9CC-814E-46D5-BD49-40EDCCF9C173}" type="datetime1">
              <a:rPr lang="en-US" smtClean="0">
                <a:solidFill>
                  <a:prstClr val="black">
                    <a:tint val="75000"/>
                  </a:prstClr>
                </a:solidFill>
              </a:rPr>
              <a:pPr/>
              <a:t>2/11/2016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448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981200"/>
            <a:ext cx="3008313" cy="4144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0E39E01-8911-417E-A77B-D7C20AFD2A83}" type="datetime1">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848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A671-6603-4466-859C-13E1C21329EC}"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36562108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6858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C2A1D-459F-45F8-89FF-755FDA9FFA78}" type="datetime1">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88436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0D45A9-0A77-43B3-9D5C-C455BC8CB55C}"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184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62DDD2D-74BA-496C-9ADC-4E564FFA8B9F}"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34225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40370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39563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7021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90803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52315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85352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931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E8A671-6603-4466-859C-13E1C21329EC}"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37269201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13717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99119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91093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96774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3D72B4-5339-4BA7-B12B-2786F797F7CE}"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4715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DB8D888-53B1-481D-A69A-2B32649C1044}"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25619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F65068-D605-4974-9096-A1A4709E37CC}"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44007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2A72782F-C399-42DB-A7EC-516BB9E67D98}" type="datetime1">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04234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3165" y="846893"/>
            <a:ext cx="8229600" cy="1134307"/>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057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743200"/>
            <a:ext cx="4040188" cy="3382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8200" y="2057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743199"/>
            <a:ext cx="4041775" cy="3382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81CFC463-7BAC-4CEC-A035-C3D286DCF1EF}" type="datetime1">
              <a:rPr lang="en-US" smtClean="0">
                <a:solidFill>
                  <a:prstClr val="black">
                    <a:tint val="75000"/>
                  </a:prstClr>
                </a:solidFill>
              </a:rPr>
              <a:pPr/>
              <a:t>2/11/2016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83005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075787-5EDE-4146-BB05-F2B4D8096B9A}" type="datetime1">
              <a:rPr lang="en-US" smtClean="0">
                <a:solidFill>
                  <a:prstClr val="black">
                    <a:tint val="75000"/>
                  </a:prstClr>
                </a:solidFill>
              </a:rPr>
              <a:pPr/>
              <a:t>2/11/2016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20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E8A671-6603-4466-859C-13E1C21329EC}" type="datetimeFigureOut">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6351968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5A9CC-814E-46D5-BD49-40EDCCF9C173}" type="datetime1">
              <a:rPr lang="en-US" smtClean="0">
                <a:solidFill>
                  <a:prstClr val="black">
                    <a:tint val="75000"/>
                  </a:prstClr>
                </a:solidFill>
              </a:rPr>
              <a:pPr/>
              <a:t>2/11/2016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90518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981200"/>
            <a:ext cx="3008313" cy="4144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0E39E01-8911-417E-A77B-D7C20AFD2A83}" type="datetime1">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49661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6858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C2A1D-459F-45F8-89FF-755FDA9FFA78}" type="datetime1">
              <a:rPr lang="en-US" smtClean="0">
                <a:solidFill>
                  <a:prstClr val="black">
                    <a:tint val="75000"/>
                  </a:prstClr>
                </a:solidFill>
              </a:rPr>
              <a:pPr/>
              <a:t>2/11/2016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5282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0D45A9-0A77-43B3-9D5C-C455BC8CB55C}"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90302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62DDD2D-74BA-496C-9ADC-4E564FFA8B9F}"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6456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E8A671-6603-4466-859C-13E1C21329EC}" type="datetimeFigureOut">
              <a:rPr lang="en-US" smtClean="0"/>
              <a:t>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125783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E8A671-6603-4466-859C-13E1C21329EC}" type="datetimeFigureOut">
              <a:rPr lang="en-US" smtClean="0"/>
              <a:t>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191797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E8A671-6603-4466-859C-13E1C21329EC}" type="datetimeFigureOut">
              <a:rPr lang="en-US" smtClean="0"/>
              <a:t>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176943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E8A671-6603-4466-859C-13E1C21329EC}" type="datetimeFigureOut">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4184784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E8A671-6603-4466-859C-13E1C21329EC}" type="datetimeFigureOut">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5AD09-AEDD-4CFA-B3C7-817DCBE4ED3F}" type="slidenum">
              <a:rPr lang="en-US" smtClean="0"/>
              <a:t>‹#›</a:t>
            </a:fld>
            <a:endParaRPr lang="en-US"/>
          </a:p>
        </p:txBody>
      </p:sp>
    </p:spTree>
    <p:extLst>
      <p:ext uri="{BB962C8B-B14F-4D97-AF65-F5344CB8AC3E}">
        <p14:creationId xmlns:p14="http://schemas.microsoft.com/office/powerpoint/2010/main" val="3555718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8A671-6603-4466-859C-13E1C21329EC}" type="datetimeFigureOut">
              <a:rPr lang="en-US" smtClean="0"/>
              <a:t>2/11/2016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5AD09-AEDD-4CFA-B3C7-817DCBE4ED3F}" type="slidenum">
              <a:rPr lang="en-US" smtClean="0"/>
              <a:t>‹#›</a:t>
            </a:fld>
            <a:endParaRPr lang="en-US"/>
          </a:p>
        </p:txBody>
      </p:sp>
    </p:spTree>
    <p:extLst>
      <p:ext uri="{BB962C8B-B14F-4D97-AF65-F5344CB8AC3E}">
        <p14:creationId xmlns:p14="http://schemas.microsoft.com/office/powerpoint/2010/main" val="257159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3165" y="846893"/>
            <a:ext cx="8229600" cy="117316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2057400"/>
            <a:ext cx="8229600" cy="40687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DE006-D2E8-43FD-BB07-44E4316595A9}"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grpSp>
        <p:nvGrpSpPr>
          <p:cNvPr id="7" name="Group 6"/>
          <p:cNvGrpSpPr/>
          <p:nvPr userDrawn="1"/>
        </p:nvGrpSpPr>
        <p:grpSpPr>
          <a:xfrm>
            <a:off x="112625" y="73463"/>
            <a:ext cx="8606716" cy="788670"/>
            <a:chOff x="112625" y="73463"/>
            <a:chExt cx="8606716" cy="788670"/>
          </a:xfrm>
        </p:grpSpPr>
        <p:pic>
          <p:nvPicPr>
            <p:cNvPr id="8" name="Picture 7" descr="S:\Style Guide\Bloomfield Logo 3 x 3 x 300 dpi.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9" name="Rectangle 8"/>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Box 9"/>
            <p:cNvSpPr txBox="1"/>
            <p:nvPr userDrawn="1"/>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solidFill>
                  <a:prstClr val="black"/>
                </a:solidFill>
                <a:latin typeface="Times New Roman"/>
                <a:ea typeface="Times New Roman"/>
              </a:endParaRPr>
            </a:p>
          </p:txBody>
        </p:sp>
      </p:grpSp>
    </p:spTree>
    <p:extLst>
      <p:ext uri="{BB962C8B-B14F-4D97-AF65-F5344CB8AC3E}">
        <p14:creationId xmlns:p14="http://schemas.microsoft.com/office/powerpoint/2010/main" val="36683819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8A671-6603-4466-859C-13E1C21329EC}" type="datetimeFigureOut">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5AD09-AEDD-4CFA-B3C7-817DCBE4ED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8111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3165" y="846893"/>
            <a:ext cx="8229600" cy="117316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2057400"/>
            <a:ext cx="8229600" cy="40687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DE006-D2E8-43FD-BB07-44E4316595A9}" type="datetime1">
              <a:rPr lang="en-US" smtClean="0">
                <a:solidFill>
                  <a:prstClr val="black">
                    <a:tint val="75000"/>
                  </a:prstClr>
                </a:solidFill>
              </a:rPr>
              <a:pPr/>
              <a:t>2/11/2016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BHS Leadership Team</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57FDA-E59A-4284-933E-8CA769384CD7}" type="slidenum">
              <a:rPr lang="en-US" smtClean="0">
                <a:solidFill>
                  <a:prstClr val="black">
                    <a:tint val="75000"/>
                  </a:prstClr>
                </a:solidFill>
              </a:rPr>
              <a:pPr/>
              <a:t>‹#›</a:t>
            </a:fld>
            <a:endParaRPr lang="en-US">
              <a:solidFill>
                <a:prstClr val="black">
                  <a:tint val="75000"/>
                </a:prstClr>
              </a:solidFill>
            </a:endParaRPr>
          </a:p>
        </p:txBody>
      </p:sp>
      <p:grpSp>
        <p:nvGrpSpPr>
          <p:cNvPr id="7" name="Group 6"/>
          <p:cNvGrpSpPr/>
          <p:nvPr userDrawn="1"/>
        </p:nvGrpSpPr>
        <p:grpSpPr>
          <a:xfrm>
            <a:off x="112625" y="73463"/>
            <a:ext cx="8606716" cy="788670"/>
            <a:chOff x="112625" y="73463"/>
            <a:chExt cx="8606716" cy="788670"/>
          </a:xfrm>
        </p:grpSpPr>
        <p:pic>
          <p:nvPicPr>
            <p:cNvPr id="8" name="Picture 7" descr="S:\Style Guide\Bloomfield Logo 3 x 3 x 300 dpi.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9" name="Rectangle 8"/>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Box 9"/>
            <p:cNvSpPr txBox="1"/>
            <p:nvPr userDrawn="1"/>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solidFill>
                  <a:prstClr val="black"/>
                </a:solidFill>
                <a:latin typeface="Times New Roman"/>
                <a:ea typeface="Times New Roman"/>
              </a:endParaRPr>
            </a:p>
          </p:txBody>
        </p:sp>
      </p:grpSp>
    </p:spTree>
    <p:extLst>
      <p:ext uri="{BB962C8B-B14F-4D97-AF65-F5344CB8AC3E}">
        <p14:creationId xmlns:p14="http://schemas.microsoft.com/office/powerpoint/2010/main" val="6091627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a:xfrm>
            <a:off x="762000" y="838200"/>
            <a:ext cx="7772400" cy="1470025"/>
          </a:xfrm>
        </p:spPr>
        <p:txBody>
          <a:bodyPr>
            <a:normAutofit fontScale="90000"/>
          </a:bodyPr>
          <a:lstStyle/>
          <a:p>
            <a:r>
              <a:rPr lang="en-US" sz="5400" b="1" i="1" dirty="0">
                <a:latin typeface="Palatino Linotype" panose="02040502050505030304" pitchFamily="18" charset="0"/>
              </a:rPr>
              <a:t>The</a:t>
            </a:r>
            <a:r>
              <a:rPr lang="en-US" sz="4000" dirty="0"/>
              <a:t> </a:t>
            </a:r>
            <a:r>
              <a:rPr lang="en-US" sz="5400" b="1" dirty="0">
                <a:solidFill>
                  <a:srgbClr val="FF0000"/>
                </a:solidFill>
              </a:rPr>
              <a:t>A</a:t>
            </a:r>
            <a:r>
              <a:rPr lang="en-US" sz="5400" dirty="0"/>
              <a:t>, </a:t>
            </a:r>
            <a:r>
              <a:rPr lang="en-US" sz="5400" b="1" dirty="0">
                <a:solidFill>
                  <a:srgbClr val="FFC000"/>
                </a:solidFill>
              </a:rPr>
              <a:t>B</a:t>
            </a:r>
            <a:r>
              <a:rPr lang="en-US" sz="5400" dirty="0"/>
              <a:t>, </a:t>
            </a:r>
            <a:r>
              <a:rPr lang="en-US" sz="5400" b="1" dirty="0">
                <a:solidFill>
                  <a:srgbClr val="92D050"/>
                </a:solidFill>
              </a:rPr>
              <a:t>Cs</a:t>
            </a:r>
            <a:r>
              <a:rPr lang="en-US" sz="4000" dirty="0"/>
              <a:t>, and </a:t>
            </a:r>
            <a:r>
              <a:rPr lang="en-US" sz="5400" b="1" dirty="0">
                <a:solidFill>
                  <a:srgbClr val="0070C0"/>
                </a:solidFill>
              </a:rPr>
              <a:t>Ds</a:t>
            </a:r>
            <a:r>
              <a:rPr lang="en-US" sz="4000" dirty="0"/>
              <a:t> </a:t>
            </a:r>
            <a:r>
              <a:rPr lang="en-US" sz="4000" b="1" i="1" dirty="0">
                <a:latin typeface="Palatino Linotype" panose="02040502050505030304" pitchFamily="18" charset="0"/>
              </a:rPr>
              <a:t>of</a:t>
            </a:r>
            <a:r>
              <a:rPr lang="en-US" sz="4000" dirty="0"/>
              <a:t> </a:t>
            </a:r>
            <a:br>
              <a:rPr lang="en-US" sz="4000" dirty="0"/>
            </a:br>
            <a:r>
              <a:rPr lang="en-US" b="1" dirty="0">
                <a:solidFill>
                  <a:srgbClr val="C00000"/>
                </a:solidFill>
                <a:latin typeface="Palatino Linotype" panose="02040502050505030304" pitchFamily="18" charset="0"/>
              </a:rPr>
              <a:t>Closing the Achievement Gap</a:t>
            </a:r>
            <a:r>
              <a:rPr lang="en-US" dirty="0">
                <a:latin typeface="Palatino Linotype" panose="02040502050505030304" pitchFamily="18" charset="0"/>
              </a:rPr>
              <a:t/>
            </a:r>
            <a:br>
              <a:rPr lang="en-US" dirty="0">
                <a:latin typeface="Palatino Linotype" panose="02040502050505030304" pitchFamily="18" charset="0"/>
              </a:rPr>
            </a:br>
            <a:endParaRPr lang="en-US" b="1" dirty="0">
              <a:solidFill>
                <a:srgbClr val="C00000"/>
              </a:solidFill>
            </a:endParaRPr>
          </a:p>
        </p:txBody>
      </p:sp>
      <p:sp>
        <p:nvSpPr>
          <p:cNvPr id="14" name="Subtitle 13"/>
          <p:cNvSpPr>
            <a:spLocks noGrp="1"/>
          </p:cNvSpPr>
          <p:nvPr>
            <p:ph type="subTitle" idx="1"/>
          </p:nvPr>
        </p:nvSpPr>
        <p:spPr>
          <a:xfrm>
            <a:off x="1371600" y="4343400"/>
            <a:ext cx="6400800" cy="1295400"/>
          </a:xfrm>
        </p:spPr>
        <p:txBody>
          <a:bodyPr>
            <a:normAutofit/>
          </a:bodyPr>
          <a:lstStyle/>
          <a:p>
            <a:endParaRPr lang="en-US" sz="1600" b="1" dirty="0" smtClean="0">
              <a:solidFill>
                <a:srgbClr val="0070C0"/>
              </a:solidFill>
            </a:endParaRPr>
          </a:p>
          <a:p>
            <a:endParaRPr lang="en-US" sz="1600" b="1" dirty="0">
              <a:solidFill>
                <a:srgbClr val="0070C0"/>
              </a:solidFill>
            </a:endParaRPr>
          </a:p>
        </p:txBody>
      </p:sp>
      <p:grpSp>
        <p:nvGrpSpPr>
          <p:cNvPr id="8" name="Group 7"/>
          <p:cNvGrpSpPr/>
          <p:nvPr/>
        </p:nvGrpSpPr>
        <p:grpSpPr>
          <a:xfrm>
            <a:off x="141380" y="152400"/>
            <a:ext cx="8606716" cy="785933"/>
            <a:chOff x="112625" y="73463"/>
            <a:chExt cx="8606716" cy="788670"/>
          </a:xfrm>
        </p:grpSpPr>
        <p:pic>
          <p:nvPicPr>
            <p:cNvPr id="9" name="Picture 8" descr="S:\Style Guide\Bloomfield Logo 3 x 3 x 300 dp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10" name="Rectangle 9"/>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effectLst/>
                <a:latin typeface="Times New Roman"/>
                <a:ea typeface="Times New Roman"/>
              </a:endParaRPr>
            </a:p>
          </p:txBody>
        </p:sp>
      </p:grpSp>
      <p:pic>
        <p:nvPicPr>
          <p:cNvPr id="12" name="Picture 11" descr="Image result for Raising the bar-graphs"/>
          <p:cNvPicPr/>
          <p:nvPr/>
        </p:nvPicPr>
        <p:blipFill>
          <a:blip r:embed="rId4">
            <a:extLst>
              <a:ext uri="{28A0092B-C50C-407E-A947-70E740481C1C}">
                <a14:useLocalDpi xmlns:a14="http://schemas.microsoft.com/office/drawing/2010/main" val="0"/>
              </a:ext>
            </a:extLst>
          </a:blip>
          <a:srcRect/>
          <a:stretch>
            <a:fillRect/>
          </a:stretch>
        </p:blipFill>
        <p:spPr bwMode="auto">
          <a:xfrm>
            <a:off x="2514600" y="2057400"/>
            <a:ext cx="3886200" cy="3429000"/>
          </a:xfrm>
          <a:prstGeom prst="rect">
            <a:avLst/>
          </a:prstGeom>
          <a:noFill/>
          <a:ln>
            <a:noFill/>
          </a:ln>
        </p:spPr>
      </p:pic>
      <p:sp>
        <p:nvSpPr>
          <p:cNvPr id="2" name="TextBox 1"/>
          <p:cNvSpPr txBox="1"/>
          <p:nvPr/>
        </p:nvSpPr>
        <p:spPr>
          <a:xfrm>
            <a:off x="1371600" y="5562600"/>
            <a:ext cx="6553200" cy="707886"/>
          </a:xfrm>
          <a:prstGeom prst="rect">
            <a:avLst/>
          </a:prstGeom>
          <a:noFill/>
        </p:spPr>
        <p:txBody>
          <a:bodyPr wrap="square" rtlCol="0">
            <a:spAutoFit/>
          </a:bodyPr>
          <a:lstStyle/>
          <a:p>
            <a:pPr algn="ctr"/>
            <a:r>
              <a:rPr lang="en-US" sz="2000" b="1" dirty="0" smtClean="0">
                <a:latin typeface="Palatino Linotype" panose="02040502050505030304" pitchFamily="18" charset="0"/>
              </a:rPr>
              <a:t>CCSS Leadership Community of Practice</a:t>
            </a:r>
          </a:p>
          <a:p>
            <a:pPr algn="ctr"/>
            <a:r>
              <a:rPr lang="en-US" sz="2000" b="1" dirty="0" smtClean="0">
                <a:latin typeface="Palatino Linotype" panose="02040502050505030304" pitchFamily="18" charset="0"/>
              </a:rPr>
              <a:t>Tuesday, January 12, 2016</a:t>
            </a:r>
            <a:endParaRPr lang="en-US" sz="2000" b="1" dirty="0">
              <a:latin typeface="Palatino Linotype" panose="02040502050505030304" pitchFamily="18" charset="0"/>
            </a:endParaRPr>
          </a:p>
        </p:txBody>
      </p:sp>
    </p:spTree>
    <p:extLst>
      <p:ext uri="{BB962C8B-B14F-4D97-AF65-F5344CB8AC3E}">
        <p14:creationId xmlns:p14="http://schemas.microsoft.com/office/powerpoint/2010/main" val="2982796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1380" y="152400"/>
            <a:ext cx="8606716" cy="785933"/>
            <a:chOff x="112625" y="73463"/>
            <a:chExt cx="8606716" cy="788670"/>
          </a:xfrm>
        </p:grpSpPr>
        <p:pic>
          <p:nvPicPr>
            <p:cNvPr id="3" name="Picture 2" descr="S:\Style Guide\Bloomfield Logo 3 x 3 x 300 dp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4" name="Rectangle 3"/>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Box 4"/>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solidFill>
                  <a:prstClr val="black"/>
                </a:solidFill>
                <a:latin typeface="Times New Roman"/>
                <a:ea typeface="Times New Roman"/>
              </a:endParaRPr>
            </a:p>
          </p:txBody>
        </p:sp>
      </p:grpSp>
      <p:sp>
        <p:nvSpPr>
          <p:cNvPr id="7" name="Rectangle 6"/>
          <p:cNvSpPr/>
          <p:nvPr/>
        </p:nvSpPr>
        <p:spPr>
          <a:xfrm>
            <a:off x="1158650" y="2277266"/>
            <a:ext cx="7223350" cy="646331"/>
          </a:xfrm>
          <a:prstGeom prst="rect">
            <a:avLst/>
          </a:prstGeom>
        </p:spPr>
        <p:txBody>
          <a:bodyPr wrap="square">
            <a:spAutoFit/>
          </a:bodyPr>
          <a:lstStyle/>
          <a:p>
            <a:endParaRPr lang="en-US" b="1" dirty="0">
              <a:solidFill>
                <a:prstClr val="black"/>
              </a:solidFill>
            </a:endParaRPr>
          </a:p>
          <a:p>
            <a:endParaRPr lang="en-US" b="1" dirty="0">
              <a:solidFill>
                <a:prstClr val="black"/>
              </a:solidFill>
            </a:endParaRPr>
          </a:p>
        </p:txBody>
      </p:sp>
      <p:sp>
        <p:nvSpPr>
          <p:cNvPr id="8" name="Rectangle 7"/>
          <p:cNvSpPr/>
          <p:nvPr/>
        </p:nvSpPr>
        <p:spPr>
          <a:xfrm>
            <a:off x="228600" y="707606"/>
            <a:ext cx="8839200" cy="1446550"/>
          </a:xfrm>
          <a:prstGeom prst="rect">
            <a:avLst/>
          </a:prstGeom>
        </p:spPr>
        <p:txBody>
          <a:bodyPr wrap="square">
            <a:spAutoFit/>
          </a:bodyPr>
          <a:lstStyle/>
          <a:p>
            <a:pPr algn="ctr"/>
            <a:r>
              <a:rPr lang="en-US" sz="4400" b="1" i="1" dirty="0">
                <a:latin typeface="Palatino Linotype" panose="02040502050505030304" pitchFamily="18" charset="0"/>
              </a:rPr>
              <a:t>The</a:t>
            </a:r>
            <a:r>
              <a:rPr lang="en-US" sz="4400" dirty="0"/>
              <a:t> </a:t>
            </a:r>
            <a:r>
              <a:rPr lang="en-US" sz="4400" b="1" dirty="0">
                <a:solidFill>
                  <a:srgbClr val="FF0000"/>
                </a:solidFill>
              </a:rPr>
              <a:t>A</a:t>
            </a:r>
            <a:r>
              <a:rPr lang="en-US" sz="4400" dirty="0"/>
              <a:t>, </a:t>
            </a:r>
            <a:r>
              <a:rPr lang="en-US" sz="4400" b="1" dirty="0">
                <a:solidFill>
                  <a:srgbClr val="FFC000"/>
                </a:solidFill>
              </a:rPr>
              <a:t>B</a:t>
            </a:r>
            <a:r>
              <a:rPr lang="en-US" sz="4400" dirty="0"/>
              <a:t>, </a:t>
            </a:r>
            <a:r>
              <a:rPr lang="en-US" sz="4400" b="1" dirty="0">
                <a:solidFill>
                  <a:srgbClr val="92D050"/>
                </a:solidFill>
              </a:rPr>
              <a:t>Cs</a:t>
            </a:r>
            <a:r>
              <a:rPr lang="en-US" sz="4400" dirty="0"/>
              <a:t>, and </a:t>
            </a:r>
            <a:r>
              <a:rPr lang="en-US" sz="4400" b="1" dirty="0">
                <a:solidFill>
                  <a:srgbClr val="0070C0"/>
                </a:solidFill>
              </a:rPr>
              <a:t>Ds</a:t>
            </a:r>
            <a:r>
              <a:rPr lang="en-US" sz="4400" dirty="0"/>
              <a:t> </a:t>
            </a:r>
            <a:r>
              <a:rPr lang="en-US" sz="4400" b="1" i="1" dirty="0">
                <a:latin typeface="Palatino Linotype" panose="02040502050505030304" pitchFamily="18" charset="0"/>
              </a:rPr>
              <a:t>of</a:t>
            </a:r>
            <a:r>
              <a:rPr lang="en-US" sz="4400" dirty="0"/>
              <a:t> </a:t>
            </a:r>
            <a:br>
              <a:rPr lang="en-US" sz="4400" dirty="0"/>
            </a:br>
            <a:r>
              <a:rPr lang="en-US" sz="4400" b="1" dirty="0">
                <a:solidFill>
                  <a:srgbClr val="C00000"/>
                </a:solidFill>
                <a:latin typeface="Palatino Linotype" panose="02040502050505030304" pitchFamily="18" charset="0"/>
              </a:rPr>
              <a:t>Closing the Achievement Gap</a:t>
            </a:r>
            <a:endParaRPr lang="en-US" sz="4400" dirty="0">
              <a:latin typeface="Palatino Linotype" panose="02040502050505030304" pitchFamily="18" charset="0"/>
            </a:endParaRPr>
          </a:p>
        </p:txBody>
      </p:sp>
      <p:sp>
        <p:nvSpPr>
          <p:cNvPr id="6" name="Rectangle 5"/>
          <p:cNvSpPr/>
          <p:nvPr/>
        </p:nvSpPr>
        <p:spPr>
          <a:xfrm>
            <a:off x="149156" y="2461932"/>
            <a:ext cx="8686800" cy="3262432"/>
          </a:xfrm>
          <a:prstGeom prst="rect">
            <a:avLst/>
          </a:prstGeom>
        </p:spPr>
        <p:txBody>
          <a:bodyPr wrap="square">
            <a:spAutoFit/>
          </a:bodyPr>
          <a:lstStyle/>
          <a:p>
            <a:r>
              <a:rPr lang="en-US" sz="5400" b="1" dirty="0">
                <a:solidFill>
                  <a:schemeClr val="accent6">
                    <a:lumMod val="75000"/>
                  </a:schemeClr>
                </a:solidFill>
              </a:rPr>
              <a:t>B</a:t>
            </a:r>
            <a:r>
              <a:rPr lang="en-US" sz="5400" b="1" dirty="0">
                <a:solidFill>
                  <a:schemeClr val="accent6">
                    <a:lumMod val="75000"/>
                  </a:schemeClr>
                </a:solidFill>
                <a:latin typeface="Palatino Linotype" panose="02040502050505030304" pitchFamily="18" charset="0"/>
              </a:rPr>
              <a:t>-Benchmark </a:t>
            </a:r>
            <a:r>
              <a:rPr lang="en-US" sz="5400" b="1" dirty="0" smtClean="0">
                <a:solidFill>
                  <a:schemeClr val="accent6">
                    <a:lumMod val="75000"/>
                  </a:schemeClr>
                </a:solidFill>
                <a:latin typeface="Palatino Linotype" panose="02040502050505030304" pitchFamily="18" charset="0"/>
              </a:rPr>
              <a:t>Assessments</a:t>
            </a:r>
            <a:endParaRPr lang="en-US" sz="2400" b="1" dirty="0" smtClean="0">
              <a:solidFill>
                <a:schemeClr val="accent6">
                  <a:lumMod val="75000"/>
                </a:schemeClr>
              </a:solidFill>
              <a:latin typeface="Palatino Linotype" panose="02040502050505030304" pitchFamily="18" charset="0"/>
            </a:endParaRPr>
          </a:p>
          <a:p>
            <a:pPr marL="685800" indent="-685800">
              <a:buFont typeface="Arial" panose="020B0604020202020204" pitchFamily="34" charset="0"/>
              <a:buChar char="•"/>
            </a:pPr>
            <a:r>
              <a:rPr lang="en-US" sz="2400" b="1" dirty="0" smtClean="0">
                <a:solidFill>
                  <a:srgbClr val="0070C0"/>
                </a:solidFill>
                <a:latin typeface="Palatino Linotype" panose="02040502050505030304" pitchFamily="18" charset="0"/>
              </a:rPr>
              <a:t>Common Formative Assessment Sampler</a:t>
            </a:r>
          </a:p>
          <a:p>
            <a:pPr marL="685800" indent="-685800">
              <a:buFont typeface="Arial" panose="020B0604020202020204" pitchFamily="34" charset="0"/>
              <a:buChar char="•"/>
            </a:pPr>
            <a:r>
              <a:rPr lang="en-US" sz="2400" b="1" dirty="0" smtClean="0">
                <a:solidFill>
                  <a:srgbClr val="0070C0"/>
                </a:solidFill>
                <a:latin typeface="Palatino Linotype" panose="02040502050505030304" pitchFamily="18" charset="0"/>
              </a:rPr>
              <a:t>Argumentative Student Rubric</a:t>
            </a:r>
          </a:p>
          <a:p>
            <a:pPr marL="685800" indent="-685800">
              <a:buFont typeface="Arial" panose="020B0604020202020204" pitchFamily="34" charset="0"/>
              <a:buChar char="•"/>
            </a:pPr>
            <a:r>
              <a:rPr lang="en-US" sz="2400" b="1" dirty="0" smtClean="0">
                <a:solidFill>
                  <a:srgbClr val="0070C0"/>
                </a:solidFill>
                <a:latin typeface="Palatino Linotype" panose="02040502050505030304" pitchFamily="18" charset="0"/>
              </a:rPr>
              <a:t>Rubrics for</a:t>
            </a:r>
          </a:p>
          <a:p>
            <a:pPr lvl="2"/>
            <a:r>
              <a:rPr lang="en-US" sz="2000" b="1" dirty="0" smtClean="0">
                <a:solidFill>
                  <a:srgbClr val="0070C0"/>
                </a:solidFill>
                <a:latin typeface="Palatino Linotype" panose="02040502050505030304" pitchFamily="18" charset="0"/>
              </a:rPr>
              <a:t>Complex text selection</a:t>
            </a:r>
          </a:p>
          <a:p>
            <a:pPr lvl="2"/>
            <a:r>
              <a:rPr lang="en-US" sz="2000" b="1" dirty="0" smtClean="0">
                <a:solidFill>
                  <a:srgbClr val="0070C0"/>
                </a:solidFill>
                <a:latin typeface="Palatino Linotype" panose="02040502050505030304" pitchFamily="18" charset="0"/>
              </a:rPr>
              <a:t>Providing Explicit vocabulary instruction</a:t>
            </a:r>
          </a:p>
          <a:p>
            <a:pPr lvl="2"/>
            <a:r>
              <a:rPr lang="en-US" sz="2000" b="1" dirty="0" smtClean="0">
                <a:solidFill>
                  <a:srgbClr val="0070C0"/>
                </a:solidFill>
                <a:latin typeface="Palatino Linotype" panose="02040502050505030304" pitchFamily="18" charset="0"/>
              </a:rPr>
              <a:t>Generating Text Dependent Questions</a:t>
            </a:r>
          </a:p>
          <a:p>
            <a:pPr lvl="2"/>
            <a:r>
              <a:rPr lang="en-US" sz="2000" b="1" dirty="0" smtClean="0">
                <a:solidFill>
                  <a:srgbClr val="0070C0"/>
                </a:solidFill>
                <a:latin typeface="Palatino Linotype" panose="02040502050505030304" pitchFamily="18" charset="0"/>
              </a:rPr>
              <a:t>Writing to Sources</a:t>
            </a:r>
            <a:endParaRPr lang="en-US" sz="2000" b="1" dirty="0">
              <a:solidFill>
                <a:srgbClr val="0070C0"/>
              </a:solidFill>
              <a:latin typeface="Palatino Linotype" panose="02040502050505030304" pitchFamily="18" charset="0"/>
            </a:endParaRPr>
          </a:p>
        </p:txBody>
      </p:sp>
    </p:spTree>
    <p:extLst>
      <p:ext uri="{BB962C8B-B14F-4D97-AF65-F5344CB8AC3E}">
        <p14:creationId xmlns:p14="http://schemas.microsoft.com/office/powerpoint/2010/main" val="404270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1380" y="152400"/>
            <a:ext cx="8606716" cy="785933"/>
            <a:chOff x="112625" y="73463"/>
            <a:chExt cx="8606716" cy="788670"/>
          </a:xfrm>
        </p:grpSpPr>
        <p:pic>
          <p:nvPicPr>
            <p:cNvPr id="3" name="Picture 2" descr="S:\Style Guide\Bloomfield Logo 3 x 3 x 300 dp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4" name="Rectangle 3"/>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Box 4"/>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solidFill>
                  <a:prstClr val="black"/>
                </a:solidFill>
                <a:latin typeface="Times New Roman"/>
                <a:ea typeface="Times New Roman"/>
              </a:endParaRPr>
            </a:p>
          </p:txBody>
        </p:sp>
      </p:grpSp>
      <p:sp>
        <p:nvSpPr>
          <p:cNvPr id="8" name="Rectangle 7"/>
          <p:cNvSpPr/>
          <p:nvPr/>
        </p:nvSpPr>
        <p:spPr>
          <a:xfrm>
            <a:off x="292211" y="687011"/>
            <a:ext cx="8455885" cy="1446550"/>
          </a:xfrm>
          <a:prstGeom prst="rect">
            <a:avLst/>
          </a:prstGeom>
        </p:spPr>
        <p:txBody>
          <a:bodyPr wrap="square">
            <a:spAutoFit/>
          </a:bodyPr>
          <a:lstStyle/>
          <a:p>
            <a:pPr algn="ctr"/>
            <a:r>
              <a:rPr lang="en-US" sz="4400" b="1" i="1" dirty="0">
                <a:latin typeface="Palatino Linotype" panose="02040502050505030304" pitchFamily="18" charset="0"/>
              </a:rPr>
              <a:t>The</a:t>
            </a:r>
            <a:r>
              <a:rPr lang="en-US" sz="4400" dirty="0"/>
              <a:t> </a:t>
            </a:r>
            <a:r>
              <a:rPr lang="en-US" sz="4400" b="1" dirty="0">
                <a:solidFill>
                  <a:srgbClr val="FF0000"/>
                </a:solidFill>
              </a:rPr>
              <a:t>A</a:t>
            </a:r>
            <a:r>
              <a:rPr lang="en-US" sz="4400" dirty="0"/>
              <a:t>, </a:t>
            </a:r>
            <a:r>
              <a:rPr lang="en-US" sz="4400" b="1" dirty="0">
                <a:solidFill>
                  <a:srgbClr val="FFC000"/>
                </a:solidFill>
              </a:rPr>
              <a:t>B</a:t>
            </a:r>
            <a:r>
              <a:rPr lang="en-US" sz="4400" dirty="0"/>
              <a:t>, </a:t>
            </a:r>
            <a:r>
              <a:rPr lang="en-US" sz="4400" b="1" dirty="0">
                <a:solidFill>
                  <a:srgbClr val="92D050"/>
                </a:solidFill>
              </a:rPr>
              <a:t>Cs</a:t>
            </a:r>
            <a:r>
              <a:rPr lang="en-US" sz="4400" dirty="0"/>
              <a:t>, and </a:t>
            </a:r>
            <a:r>
              <a:rPr lang="en-US" sz="4400" b="1" dirty="0">
                <a:solidFill>
                  <a:srgbClr val="0070C0"/>
                </a:solidFill>
              </a:rPr>
              <a:t>Ds</a:t>
            </a:r>
            <a:r>
              <a:rPr lang="en-US" sz="4400" dirty="0"/>
              <a:t> </a:t>
            </a:r>
            <a:r>
              <a:rPr lang="en-US" sz="4400" b="1" i="1" dirty="0">
                <a:latin typeface="Palatino Linotype" panose="02040502050505030304" pitchFamily="18" charset="0"/>
              </a:rPr>
              <a:t>of</a:t>
            </a:r>
            <a:r>
              <a:rPr lang="en-US" sz="4400" dirty="0"/>
              <a:t> </a:t>
            </a:r>
            <a:br>
              <a:rPr lang="en-US" sz="4400" dirty="0"/>
            </a:br>
            <a:r>
              <a:rPr lang="en-US" sz="4400" b="1" dirty="0">
                <a:solidFill>
                  <a:srgbClr val="C00000"/>
                </a:solidFill>
                <a:latin typeface="Palatino Linotype" panose="02040502050505030304" pitchFamily="18" charset="0"/>
              </a:rPr>
              <a:t>Closing the Achievement Gap</a:t>
            </a:r>
            <a:endParaRPr lang="en-US" sz="4400" dirty="0">
              <a:latin typeface="Palatino Linotype" panose="02040502050505030304" pitchFamily="18" charset="0"/>
            </a:endParaRPr>
          </a:p>
        </p:txBody>
      </p:sp>
      <p:sp>
        <p:nvSpPr>
          <p:cNvPr id="6" name="Rectangle 5"/>
          <p:cNvSpPr/>
          <p:nvPr/>
        </p:nvSpPr>
        <p:spPr>
          <a:xfrm>
            <a:off x="282880" y="2133561"/>
            <a:ext cx="8699389" cy="3877985"/>
          </a:xfrm>
          <a:prstGeom prst="rect">
            <a:avLst/>
          </a:prstGeom>
        </p:spPr>
        <p:txBody>
          <a:bodyPr wrap="square">
            <a:spAutoFit/>
          </a:bodyPr>
          <a:lstStyle/>
          <a:p>
            <a:r>
              <a:rPr lang="en-US" sz="5400" b="1" i="1" dirty="0">
                <a:solidFill>
                  <a:srgbClr val="92D050"/>
                </a:solidFill>
                <a:latin typeface="Palatino Linotype" panose="02040502050505030304" pitchFamily="18" charset="0"/>
              </a:rPr>
              <a:t>C</a:t>
            </a:r>
            <a:r>
              <a:rPr lang="en-US" sz="5400" b="1" dirty="0">
                <a:latin typeface="Palatino Linotype" panose="02040502050505030304" pitchFamily="18" charset="0"/>
              </a:rPr>
              <a:t>-</a:t>
            </a:r>
            <a:r>
              <a:rPr lang="en-US" sz="4800" b="1" dirty="0">
                <a:solidFill>
                  <a:srgbClr val="92D050"/>
                </a:solidFill>
                <a:latin typeface="Palatino Linotype" panose="02040502050505030304" pitchFamily="18" charset="0"/>
              </a:rPr>
              <a:t>Close, critical analytical and rhetorical reading and writing  in all content </a:t>
            </a:r>
            <a:r>
              <a:rPr lang="en-US" sz="4800" b="1" dirty="0" smtClean="0">
                <a:solidFill>
                  <a:srgbClr val="92D050"/>
                </a:solidFill>
                <a:latin typeface="Palatino Linotype" panose="02040502050505030304" pitchFamily="18" charset="0"/>
              </a:rPr>
              <a:t>areas</a:t>
            </a:r>
          </a:p>
          <a:p>
            <a:pPr marL="685800" indent="-685800">
              <a:buFont typeface="Arial" panose="020B0604020202020204" pitchFamily="34" charset="0"/>
              <a:buChar char="•"/>
            </a:pPr>
            <a:r>
              <a:rPr lang="en-US" sz="2400" b="1" dirty="0">
                <a:solidFill>
                  <a:srgbClr val="0070C0"/>
                </a:solidFill>
                <a:latin typeface="Palatino Linotype" panose="02040502050505030304" pitchFamily="18" charset="0"/>
              </a:rPr>
              <a:t>Decontextualizing a Question</a:t>
            </a:r>
          </a:p>
          <a:p>
            <a:pPr marL="685800" indent="-685800">
              <a:buFont typeface="Arial" panose="020B0604020202020204" pitchFamily="34" charset="0"/>
              <a:buChar char="•"/>
            </a:pPr>
            <a:r>
              <a:rPr lang="en-US" sz="2400" b="1" dirty="0">
                <a:solidFill>
                  <a:srgbClr val="0070C0"/>
                </a:solidFill>
                <a:latin typeface="Palatino Linotype" panose="02040502050505030304" pitchFamily="18" charset="0"/>
              </a:rPr>
              <a:t>Mathematical Problem Solving Matrix</a:t>
            </a:r>
          </a:p>
          <a:p>
            <a:pPr marL="685800" indent="-685800">
              <a:buFont typeface="Arial" panose="020B0604020202020204" pitchFamily="34" charset="0"/>
              <a:buChar char="•"/>
            </a:pPr>
            <a:r>
              <a:rPr lang="en-US" sz="2400" b="1" dirty="0" smtClean="0">
                <a:solidFill>
                  <a:srgbClr val="0070C0"/>
                </a:solidFill>
                <a:latin typeface="Palatino Linotype" panose="02040502050505030304" pitchFamily="18" charset="0"/>
              </a:rPr>
              <a:t>CLOSE Reading for Numeracy and Science</a:t>
            </a:r>
            <a:endParaRPr lang="en-US" sz="2400" b="1" dirty="0">
              <a:solidFill>
                <a:srgbClr val="0070C0"/>
              </a:solidFill>
              <a:latin typeface="Palatino Linotype" panose="02040502050505030304" pitchFamily="18" charset="0"/>
            </a:endParaRPr>
          </a:p>
          <a:p>
            <a:endParaRPr lang="en-US" sz="2400" b="1" dirty="0">
              <a:solidFill>
                <a:srgbClr val="92D050"/>
              </a:solidFill>
              <a:latin typeface="Palatino Linotype" panose="02040502050505030304" pitchFamily="18" charset="0"/>
            </a:endParaRPr>
          </a:p>
        </p:txBody>
      </p:sp>
    </p:spTree>
    <p:extLst>
      <p:ext uri="{BB962C8B-B14F-4D97-AF65-F5344CB8AC3E}">
        <p14:creationId xmlns:p14="http://schemas.microsoft.com/office/powerpoint/2010/main" val="3461941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1380" y="152400"/>
            <a:ext cx="8606716" cy="785933"/>
            <a:chOff x="112625" y="73463"/>
            <a:chExt cx="8606716" cy="788670"/>
          </a:xfrm>
        </p:grpSpPr>
        <p:pic>
          <p:nvPicPr>
            <p:cNvPr id="3" name="Picture 2" descr="S:\Style Guide\Bloomfield Logo 3 x 3 x 300 dp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4" name="Rectangle 3"/>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Box 4"/>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solidFill>
                  <a:prstClr val="black"/>
                </a:solidFill>
                <a:latin typeface="Times New Roman"/>
                <a:ea typeface="Times New Roman"/>
              </a:endParaRPr>
            </a:p>
          </p:txBody>
        </p:sp>
      </p:grpSp>
      <p:sp>
        <p:nvSpPr>
          <p:cNvPr id="8" name="Rectangle 7"/>
          <p:cNvSpPr/>
          <p:nvPr/>
        </p:nvSpPr>
        <p:spPr>
          <a:xfrm>
            <a:off x="141380" y="707606"/>
            <a:ext cx="8850220" cy="2185214"/>
          </a:xfrm>
          <a:prstGeom prst="rect">
            <a:avLst/>
          </a:prstGeom>
        </p:spPr>
        <p:txBody>
          <a:bodyPr wrap="square">
            <a:spAutoFit/>
          </a:bodyPr>
          <a:lstStyle/>
          <a:p>
            <a:pPr algn="ctr"/>
            <a:r>
              <a:rPr lang="en-US" sz="4400" b="1" i="1" dirty="0">
                <a:latin typeface="Palatino Linotype" panose="02040502050505030304" pitchFamily="18" charset="0"/>
              </a:rPr>
              <a:t>The</a:t>
            </a:r>
            <a:r>
              <a:rPr lang="en-US" sz="4400" dirty="0"/>
              <a:t> </a:t>
            </a:r>
            <a:r>
              <a:rPr lang="en-US" sz="4400" b="1" dirty="0">
                <a:solidFill>
                  <a:srgbClr val="FF0000"/>
                </a:solidFill>
              </a:rPr>
              <a:t>A</a:t>
            </a:r>
            <a:r>
              <a:rPr lang="en-US" sz="4400" dirty="0"/>
              <a:t>, </a:t>
            </a:r>
            <a:r>
              <a:rPr lang="en-US" sz="4400" b="1" dirty="0">
                <a:solidFill>
                  <a:srgbClr val="FFC000"/>
                </a:solidFill>
              </a:rPr>
              <a:t>B</a:t>
            </a:r>
            <a:r>
              <a:rPr lang="en-US" sz="4400" dirty="0"/>
              <a:t>, </a:t>
            </a:r>
            <a:r>
              <a:rPr lang="en-US" sz="4400" b="1" dirty="0">
                <a:solidFill>
                  <a:srgbClr val="92D050"/>
                </a:solidFill>
              </a:rPr>
              <a:t>Cs</a:t>
            </a:r>
            <a:r>
              <a:rPr lang="en-US" sz="4400" dirty="0"/>
              <a:t>, and </a:t>
            </a:r>
            <a:r>
              <a:rPr lang="en-US" sz="4400" b="1" dirty="0">
                <a:solidFill>
                  <a:srgbClr val="0070C0"/>
                </a:solidFill>
              </a:rPr>
              <a:t>Ds</a:t>
            </a:r>
            <a:r>
              <a:rPr lang="en-US" sz="4400" dirty="0"/>
              <a:t> </a:t>
            </a:r>
            <a:r>
              <a:rPr lang="en-US" sz="4400" b="1" i="1" dirty="0">
                <a:latin typeface="Palatino Linotype" panose="02040502050505030304" pitchFamily="18" charset="0"/>
              </a:rPr>
              <a:t>of</a:t>
            </a:r>
            <a:r>
              <a:rPr lang="en-US" sz="4400" dirty="0"/>
              <a:t> </a:t>
            </a:r>
            <a:br>
              <a:rPr lang="en-US" sz="4400" dirty="0"/>
            </a:br>
            <a:r>
              <a:rPr lang="en-US" sz="4400" b="1" dirty="0">
                <a:solidFill>
                  <a:srgbClr val="C00000"/>
                </a:solidFill>
                <a:latin typeface="Palatino Linotype" panose="02040502050505030304" pitchFamily="18" charset="0"/>
              </a:rPr>
              <a:t>Closing the Achievement Gap</a:t>
            </a:r>
            <a:endParaRPr lang="en-US" sz="4400" dirty="0">
              <a:latin typeface="Palatino Linotype" panose="02040502050505030304" pitchFamily="18" charset="0"/>
            </a:endParaRPr>
          </a:p>
          <a:p>
            <a:pPr algn="ctr"/>
            <a:endParaRPr lang="en-US" sz="4800" b="1" dirty="0">
              <a:solidFill>
                <a:prstClr val="black"/>
              </a:solidFill>
            </a:endParaRPr>
          </a:p>
        </p:txBody>
      </p:sp>
      <p:sp>
        <p:nvSpPr>
          <p:cNvPr id="6" name="Rectangle 5"/>
          <p:cNvSpPr/>
          <p:nvPr/>
        </p:nvSpPr>
        <p:spPr>
          <a:xfrm>
            <a:off x="141380" y="3136613"/>
            <a:ext cx="8850219" cy="923330"/>
          </a:xfrm>
          <a:prstGeom prst="rect">
            <a:avLst/>
          </a:prstGeom>
        </p:spPr>
        <p:txBody>
          <a:bodyPr wrap="square">
            <a:spAutoFit/>
          </a:bodyPr>
          <a:lstStyle/>
          <a:p>
            <a:r>
              <a:rPr lang="en-US" sz="5400" b="1" dirty="0">
                <a:solidFill>
                  <a:srgbClr val="0070C0"/>
                </a:solidFill>
                <a:latin typeface="Palatino Linotype" panose="02040502050505030304" pitchFamily="18" charset="0"/>
              </a:rPr>
              <a:t>D-Data Teams</a:t>
            </a:r>
          </a:p>
        </p:txBody>
      </p:sp>
    </p:spTree>
    <p:extLst>
      <p:ext uri="{BB962C8B-B14F-4D97-AF65-F5344CB8AC3E}">
        <p14:creationId xmlns:p14="http://schemas.microsoft.com/office/powerpoint/2010/main" val="20101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1380" y="152400"/>
            <a:ext cx="8606716" cy="785933"/>
            <a:chOff x="112625" y="73463"/>
            <a:chExt cx="8606716" cy="788670"/>
          </a:xfrm>
        </p:grpSpPr>
        <p:pic>
          <p:nvPicPr>
            <p:cNvPr id="3" name="Picture 2" descr="S:\Style Guide\Bloomfield Logo 3 x 3 x 300 dp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4" name="Rectangle 3"/>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Box 4"/>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solidFill>
                  <a:prstClr val="black"/>
                </a:solidFill>
                <a:latin typeface="Times New Roman"/>
                <a:ea typeface="Times New Roman"/>
              </a:endParaRPr>
            </a:p>
          </p:txBody>
        </p:sp>
      </p:grpSp>
      <p:sp>
        <p:nvSpPr>
          <p:cNvPr id="8" name="Rectangle 7"/>
          <p:cNvSpPr/>
          <p:nvPr/>
        </p:nvSpPr>
        <p:spPr>
          <a:xfrm>
            <a:off x="141380" y="707606"/>
            <a:ext cx="8850220" cy="2185214"/>
          </a:xfrm>
          <a:prstGeom prst="rect">
            <a:avLst/>
          </a:prstGeom>
        </p:spPr>
        <p:txBody>
          <a:bodyPr wrap="square">
            <a:spAutoFit/>
          </a:bodyPr>
          <a:lstStyle/>
          <a:p>
            <a:pPr algn="ctr"/>
            <a:r>
              <a:rPr lang="en-US" sz="4400" b="1" i="1" dirty="0">
                <a:latin typeface="Palatino Linotype" panose="02040502050505030304" pitchFamily="18" charset="0"/>
              </a:rPr>
              <a:t>The</a:t>
            </a:r>
            <a:r>
              <a:rPr lang="en-US" sz="4400" dirty="0"/>
              <a:t> </a:t>
            </a:r>
            <a:r>
              <a:rPr lang="en-US" sz="4400" b="1" dirty="0">
                <a:solidFill>
                  <a:srgbClr val="FF0000"/>
                </a:solidFill>
              </a:rPr>
              <a:t>A</a:t>
            </a:r>
            <a:r>
              <a:rPr lang="en-US" sz="4400" dirty="0"/>
              <a:t>, </a:t>
            </a:r>
            <a:r>
              <a:rPr lang="en-US" sz="4400" b="1" dirty="0">
                <a:solidFill>
                  <a:srgbClr val="FFC000"/>
                </a:solidFill>
              </a:rPr>
              <a:t>B</a:t>
            </a:r>
            <a:r>
              <a:rPr lang="en-US" sz="4400" dirty="0"/>
              <a:t>, </a:t>
            </a:r>
            <a:r>
              <a:rPr lang="en-US" sz="4400" b="1" dirty="0">
                <a:solidFill>
                  <a:srgbClr val="92D050"/>
                </a:solidFill>
              </a:rPr>
              <a:t>Cs</a:t>
            </a:r>
            <a:r>
              <a:rPr lang="en-US" sz="4400" dirty="0"/>
              <a:t>, and </a:t>
            </a:r>
            <a:r>
              <a:rPr lang="en-US" sz="4400" b="1" dirty="0">
                <a:solidFill>
                  <a:srgbClr val="0070C0"/>
                </a:solidFill>
              </a:rPr>
              <a:t>Ds</a:t>
            </a:r>
            <a:r>
              <a:rPr lang="en-US" sz="4400" dirty="0"/>
              <a:t> </a:t>
            </a:r>
            <a:r>
              <a:rPr lang="en-US" sz="4400" b="1" i="1" dirty="0">
                <a:latin typeface="Palatino Linotype" panose="02040502050505030304" pitchFamily="18" charset="0"/>
              </a:rPr>
              <a:t>of</a:t>
            </a:r>
            <a:r>
              <a:rPr lang="en-US" sz="4400" dirty="0"/>
              <a:t> </a:t>
            </a:r>
            <a:br>
              <a:rPr lang="en-US" sz="4400" dirty="0"/>
            </a:br>
            <a:r>
              <a:rPr lang="en-US" sz="4400" b="1" dirty="0">
                <a:solidFill>
                  <a:srgbClr val="C00000"/>
                </a:solidFill>
                <a:latin typeface="Palatino Linotype" panose="02040502050505030304" pitchFamily="18" charset="0"/>
              </a:rPr>
              <a:t>Closing the Achievement Gap</a:t>
            </a:r>
            <a:endParaRPr lang="en-US" sz="4400" dirty="0">
              <a:latin typeface="Palatino Linotype" panose="02040502050505030304" pitchFamily="18" charset="0"/>
            </a:endParaRPr>
          </a:p>
          <a:p>
            <a:pPr algn="ctr"/>
            <a:endParaRPr lang="en-US" sz="4800" b="1" dirty="0">
              <a:solidFill>
                <a:prstClr val="black"/>
              </a:solidFill>
            </a:endParaRPr>
          </a:p>
        </p:txBody>
      </p:sp>
      <p:sp>
        <p:nvSpPr>
          <p:cNvPr id="7" name="TextBox 6"/>
          <p:cNvSpPr txBox="1"/>
          <p:nvPr/>
        </p:nvSpPr>
        <p:spPr>
          <a:xfrm>
            <a:off x="1447800" y="2562761"/>
            <a:ext cx="6629400" cy="1323439"/>
          </a:xfrm>
          <a:prstGeom prst="rect">
            <a:avLst/>
          </a:prstGeom>
          <a:noFill/>
        </p:spPr>
        <p:txBody>
          <a:bodyPr wrap="square" rtlCol="0">
            <a:spAutoFit/>
          </a:bodyPr>
          <a:lstStyle/>
          <a:p>
            <a:pPr algn="ctr"/>
            <a:r>
              <a:rPr lang="en-US" sz="8000" dirty="0" smtClean="0"/>
              <a:t>Q&amp;A</a:t>
            </a:r>
            <a:endParaRPr lang="en-US" sz="8000" dirty="0"/>
          </a:p>
        </p:txBody>
      </p:sp>
    </p:spTree>
    <p:extLst>
      <p:ext uri="{BB962C8B-B14F-4D97-AF65-F5344CB8AC3E}">
        <p14:creationId xmlns:p14="http://schemas.microsoft.com/office/powerpoint/2010/main" val="2530719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ctrTitle"/>
          </p:nvPr>
        </p:nvSpPr>
        <p:spPr>
          <a:xfrm>
            <a:off x="762000" y="762000"/>
            <a:ext cx="7772400" cy="781051"/>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dirty="0">
                <a:solidFill>
                  <a:srgbClr val="0070C0"/>
                </a:solidFill>
                <a:latin typeface="Palatino Linotype" panose="02040502050505030304" pitchFamily="18" charset="0"/>
                <a:ea typeface="Calibri"/>
                <a:cs typeface="Calibri"/>
                <a:sym typeface="Calibri"/>
              </a:rPr>
              <a:t>Vision</a:t>
            </a:r>
          </a:p>
        </p:txBody>
      </p:sp>
      <p:sp>
        <p:nvSpPr>
          <p:cNvPr id="214" name="Shape 214"/>
          <p:cNvSpPr txBox="1">
            <a:spLocks noGrp="1"/>
          </p:cNvSpPr>
          <p:nvPr>
            <p:ph type="subTitle" idx="1"/>
          </p:nvPr>
        </p:nvSpPr>
        <p:spPr>
          <a:xfrm>
            <a:off x="457200" y="1524000"/>
            <a:ext cx="8381999" cy="3581400"/>
          </a:xfrm>
          <a:prstGeom prst="rect">
            <a:avLst/>
          </a:prstGeom>
          <a:noFill/>
          <a:ln>
            <a:noFill/>
          </a:ln>
        </p:spPr>
        <p:txBody>
          <a:bodyPr lIns="91425" tIns="45700" rIns="91425" bIns="45700" anchor="t" anchorCtr="0">
            <a:noAutofit/>
          </a:bodyPr>
          <a:lstStyle/>
          <a:p>
            <a:pPr marL="0" marR="0" lvl="0" indent="0" rtl="0">
              <a:spcBef>
                <a:spcPts val="0"/>
              </a:spcBef>
              <a:buClr>
                <a:schemeClr val="dk1"/>
              </a:buClr>
              <a:buSzPct val="25000"/>
              <a:buFont typeface="Calibri"/>
              <a:buNone/>
            </a:pPr>
            <a:r>
              <a:rPr lang="en-US" sz="3600" b="0" i="0" u="none" strike="noStrike" cap="none" baseline="0" dirty="0">
                <a:solidFill>
                  <a:srgbClr val="0070C0"/>
                </a:solidFill>
                <a:latin typeface="Palatino Linotype" panose="02040502050505030304" pitchFamily="18" charset="0"/>
                <a:ea typeface="Calibri"/>
                <a:cs typeface="Calibri"/>
                <a:sym typeface="Calibri"/>
              </a:rPr>
              <a:t>The Bloomfield Public Schools will be a </a:t>
            </a:r>
          </a:p>
          <a:p>
            <a:pPr marL="0" marR="0" lvl="0" indent="0" rtl="0">
              <a:spcBef>
                <a:spcPts val="640"/>
              </a:spcBef>
              <a:buClr>
                <a:schemeClr val="dk1"/>
              </a:buClr>
              <a:buSzPct val="25000"/>
              <a:buFont typeface="Calibri"/>
              <a:buNone/>
            </a:pPr>
            <a:r>
              <a:rPr lang="en-US" sz="3600" b="0" i="0" strike="noStrike" cap="none" baseline="0" dirty="0">
                <a:solidFill>
                  <a:srgbClr val="0070C0"/>
                </a:solidFill>
                <a:latin typeface="Palatino Linotype" panose="02040502050505030304" pitchFamily="18" charset="0"/>
                <a:ea typeface="Calibri"/>
                <a:cs typeface="Calibri"/>
                <a:sym typeface="Calibri"/>
              </a:rPr>
              <a:t>high-performing district with </a:t>
            </a:r>
            <a:r>
              <a:rPr lang="en-US" sz="3600" b="0" i="0" strike="noStrike" cap="none" baseline="0" dirty="0" smtClean="0">
                <a:solidFill>
                  <a:srgbClr val="0070C0"/>
                </a:solidFill>
                <a:latin typeface="Palatino Linotype" panose="02040502050505030304" pitchFamily="18" charset="0"/>
                <a:ea typeface="Calibri"/>
                <a:cs typeface="Calibri"/>
                <a:sym typeface="Calibri"/>
              </a:rPr>
              <a:t>a positive climate of </a:t>
            </a:r>
            <a:r>
              <a:rPr lang="en-US" sz="3600" b="0" i="0" strike="noStrike" cap="none" baseline="0" dirty="0">
                <a:solidFill>
                  <a:srgbClr val="0070C0"/>
                </a:solidFill>
                <a:latin typeface="Palatino Linotype" panose="02040502050505030304" pitchFamily="18" charset="0"/>
                <a:ea typeface="Calibri"/>
                <a:cs typeface="Calibri"/>
                <a:sym typeface="Calibri"/>
              </a:rPr>
              <a:t>inclusion, </a:t>
            </a:r>
            <a:r>
              <a:rPr lang="en-US" sz="3600" b="0" i="0" strike="noStrike" cap="none" baseline="0" dirty="0" smtClean="0">
                <a:solidFill>
                  <a:srgbClr val="0070C0"/>
                </a:solidFill>
                <a:latin typeface="Palatino Linotype" panose="02040502050505030304" pitchFamily="18" charset="0"/>
                <a:ea typeface="Calibri"/>
                <a:cs typeface="Calibri"/>
                <a:sym typeface="Calibri"/>
              </a:rPr>
              <a:t>an </a:t>
            </a:r>
            <a:r>
              <a:rPr lang="en-US" sz="3600" b="0" i="0" strike="noStrike" cap="none" baseline="0" dirty="0">
                <a:solidFill>
                  <a:srgbClr val="0070C0"/>
                </a:solidFill>
                <a:latin typeface="Palatino Linotype" panose="02040502050505030304" pitchFamily="18" charset="0"/>
                <a:ea typeface="Calibri"/>
                <a:cs typeface="Calibri"/>
                <a:sym typeface="Calibri"/>
              </a:rPr>
              <a:t>expectation of </a:t>
            </a:r>
            <a:endParaRPr lang="en-US" sz="3600" b="0" i="0" strike="noStrike" cap="none" baseline="0" dirty="0" smtClean="0">
              <a:solidFill>
                <a:srgbClr val="0070C0"/>
              </a:solidFill>
              <a:latin typeface="Palatino Linotype" panose="02040502050505030304" pitchFamily="18" charset="0"/>
              <a:ea typeface="Calibri"/>
              <a:cs typeface="Calibri"/>
              <a:sym typeface="Calibri"/>
            </a:endParaRPr>
          </a:p>
          <a:p>
            <a:pPr marL="0" marR="0" lvl="0" indent="0" rtl="0">
              <a:spcBef>
                <a:spcPts val="640"/>
              </a:spcBef>
              <a:buClr>
                <a:schemeClr val="dk1"/>
              </a:buClr>
              <a:buSzPct val="25000"/>
              <a:buFont typeface="Calibri"/>
              <a:buNone/>
            </a:pPr>
            <a:r>
              <a:rPr lang="en-US" sz="3600" b="0" i="0" strike="noStrike" cap="none" baseline="0" dirty="0" smtClean="0">
                <a:solidFill>
                  <a:srgbClr val="0070C0"/>
                </a:solidFill>
                <a:latin typeface="Palatino Linotype" panose="02040502050505030304" pitchFamily="18" charset="0"/>
                <a:ea typeface="Calibri"/>
                <a:cs typeface="Calibri"/>
                <a:sym typeface="Calibri"/>
              </a:rPr>
              <a:t>competitive academic </a:t>
            </a:r>
            <a:r>
              <a:rPr lang="en-US" sz="3600" b="0" i="0" strike="noStrike" cap="none" baseline="0" dirty="0">
                <a:solidFill>
                  <a:srgbClr val="0070C0"/>
                </a:solidFill>
                <a:latin typeface="Palatino Linotype" panose="02040502050505030304" pitchFamily="18" charset="0"/>
                <a:ea typeface="Calibri"/>
                <a:cs typeface="Calibri"/>
                <a:sym typeface="Calibri"/>
              </a:rPr>
              <a:t>achievement </a:t>
            </a:r>
            <a:endParaRPr lang="en-US" sz="3600" b="0" i="0" strike="noStrike" cap="none" baseline="0" dirty="0" smtClean="0">
              <a:solidFill>
                <a:srgbClr val="0070C0"/>
              </a:solidFill>
              <a:latin typeface="Palatino Linotype" panose="02040502050505030304" pitchFamily="18" charset="0"/>
              <a:ea typeface="Calibri"/>
              <a:cs typeface="Calibri"/>
              <a:sym typeface="Calibri"/>
            </a:endParaRPr>
          </a:p>
          <a:p>
            <a:pPr marL="0" marR="0" lvl="0" indent="0" rtl="0">
              <a:spcBef>
                <a:spcPts val="640"/>
              </a:spcBef>
              <a:buClr>
                <a:schemeClr val="dk1"/>
              </a:buClr>
              <a:buSzPct val="25000"/>
              <a:buFont typeface="Calibri"/>
              <a:buNone/>
            </a:pPr>
            <a:r>
              <a:rPr lang="en-US" sz="3600" b="0" i="0" strike="noStrike" cap="none" baseline="0" dirty="0" smtClean="0">
                <a:solidFill>
                  <a:srgbClr val="0070C0"/>
                </a:solidFill>
                <a:latin typeface="Palatino Linotype" panose="02040502050505030304" pitchFamily="18" charset="0"/>
                <a:ea typeface="Calibri"/>
                <a:cs typeface="Calibri"/>
                <a:sym typeface="Calibri"/>
              </a:rPr>
              <a:t>and a culture of meaningful family and </a:t>
            </a:r>
          </a:p>
          <a:p>
            <a:pPr marL="0" marR="0" lvl="0" indent="0" rtl="0">
              <a:spcBef>
                <a:spcPts val="640"/>
              </a:spcBef>
              <a:buClr>
                <a:schemeClr val="dk1"/>
              </a:buClr>
              <a:buSzPct val="25000"/>
              <a:buFont typeface="Calibri"/>
              <a:buNone/>
            </a:pPr>
            <a:r>
              <a:rPr lang="en-US" sz="3600" b="0" i="0" strike="noStrike" cap="none" baseline="0" dirty="0" smtClean="0">
                <a:solidFill>
                  <a:srgbClr val="0070C0"/>
                </a:solidFill>
                <a:latin typeface="Palatino Linotype" panose="02040502050505030304" pitchFamily="18" charset="0"/>
                <a:ea typeface="Calibri"/>
                <a:cs typeface="Calibri"/>
                <a:sym typeface="Calibri"/>
              </a:rPr>
              <a:t>community </a:t>
            </a:r>
            <a:r>
              <a:rPr lang="en-US" sz="3600" b="0" i="0" strike="noStrike" cap="none" baseline="0" dirty="0">
                <a:solidFill>
                  <a:srgbClr val="0070C0"/>
                </a:solidFill>
                <a:latin typeface="Palatino Linotype" panose="02040502050505030304" pitchFamily="18" charset="0"/>
                <a:ea typeface="Calibri"/>
                <a:cs typeface="Calibri"/>
                <a:sym typeface="Calibri"/>
              </a:rPr>
              <a:t>engagement.</a:t>
            </a:r>
            <a:r>
              <a:rPr lang="en-US" sz="3600" b="0" i="0" strike="noStrike" cap="none" baseline="0" dirty="0">
                <a:solidFill>
                  <a:schemeClr val="dk1"/>
                </a:solidFill>
                <a:latin typeface="Palatino Linotype" panose="02040502050505030304" pitchFamily="18" charset="0"/>
                <a:ea typeface="Calibri"/>
                <a:cs typeface="Calibri"/>
                <a:sym typeface="Calibri"/>
              </a:rPr>
              <a:t> </a:t>
            </a:r>
          </a:p>
        </p:txBody>
      </p:sp>
      <p:sp>
        <p:nvSpPr>
          <p:cNvPr id="7" name="Slide Number Placeholder 6"/>
          <p:cNvSpPr>
            <a:spLocks noGrp="1"/>
          </p:cNvSpPr>
          <p:nvPr>
            <p:ph type="sldNum" sz="quarter" idx="12"/>
          </p:nvPr>
        </p:nvSpPr>
        <p:spPr/>
        <p:txBody>
          <a:bodyPr/>
          <a:lstStyle/>
          <a:p>
            <a:fld id="{65757FDA-E59A-4284-933E-8CA769384CD7}"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966972862"/>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ctrTitle"/>
          </p:nvPr>
        </p:nvSpPr>
        <p:spPr>
          <a:xfrm>
            <a:off x="685800" y="838200"/>
            <a:ext cx="7772400" cy="6858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dirty="0">
                <a:solidFill>
                  <a:srgbClr val="0070C0"/>
                </a:solidFill>
                <a:latin typeface="Palatino Linotype" panose="02040502050505030304" pitchFamily="18" charset="0"/>
                <a:ea typeface="Calibri"/>
                <a:cs typeface="Calibri"/>
                <a:sym typeface="Calibri"/>
              </a:rPr>
              <a:t>Theory of Action</a:t>
            </a:r>
          </a:p>
        </p:txBody>
      </p:sp>
      <p:sp>
        <p:nvSpPr>
          <p:cNvPr id="207" name="Shape 207"/>
          <p:cNvSpPr txBox="1">
            <a:spLocks noGrp="1"/>
          </p:cNvSpPr>
          <p:nvPr>
            <p:ph type="subTitle" idx="1"/>
          </p:nvPr>
        </p:nvSpPr>
        <p:spPr>
          <a:xfrm>
            <a:off x="838199" y="1600200"/>
            <a:ext cx="7391401" cy="2819399"/>
          </a:xfrm>
          <a:prstGeom prst="rect">
            <a:avLst/>
          </a:prstGeom>
          <a:noFill/>
          <a:ln>
            <a:noFill/>
          </a:ln>
        </p:spPr>
        <p:txBody>
          <a:bodyPr lIns="91425" tIns="45700" rIns="91425" bIns="45700" anchor="t" anchorCtr="0">
            <a:noAutofit/>
          </a:bodyPr>
          <a:lstStyle/>
          <a:p>
            <a:pPr marL="0" marR="0" lvl="0" indent="0" algn="ctr" rtl="0">
              <a:spcBef>
                <a:spcPts val="0"/>
              </a:spcBef>
              <a:buClr>
                <a:schemeClr val="dk1"/>
              </a:buClr>
              <a:buSzPct val="25000"/>
              <a:buFont typeface="Calibri"/>
              <a:buNone/>
            </a:pPr>
            <a:r>
              <a:rPr lang="en-US" sz="3000" b="0" i="0" u="none" strike="noStrike" cap="none" baseline="0" dirty="0">
                <a:solidFill>
                  <a:srgbClr val="0070C0"/>
                </a:solidFill>
                <a:latin typeface="Palatino Linotype" panose="02040502050505030304" pitchFamily="18" charset="0"/>
                <a:ea typeface="Calibri"/>
                <a:cs typeface="Calibri"/>
                <a:sym typeface="Calibri"/>
              </a:rPr>
              <a:t>“The Bloomfield Schools will successfully implement a comprehensive and </a:t>
            </a:r>
            <a:r>
              <a:rPr lang="en-US" sz="3000" b="0" i="0" strike="noStrike" cap="none" baseline="0" dirty="0">
                <a:solidFill>
                  <a:srgbClr val="0070C0"/>
                </a:solidFill>
                <a:latin typeface="Palatino Linotype" panose="02040502050505030304" pitchFamily="18" charset="0"/>
                <a:ea typeface="Calibri"/>
                <a:cs typeface="Calibri"/>
                <a:sym typeface="Calibri"/>
              </a:rPr>
              <a:t>collaborative</a:t>
            </a:r>
            <a:r>
              <a:rPr lang="en-US" sz="3000" b="0" i="0" u="none" strike="noStrike" cap="none" baseline="0" dirty="0">
                <a:solidFill>
                  <a:srgbClr val="0070C0"/>
                </a:solidFill>
                <a:latin typeface="Palatino Linotype" panose="02040502050505030304" pitchFamily="18" charset="0"/>
                <a:ea typeface="Calibri"/>
                <a:cs typeface="Calibri"/>
                <a:sym typeface="Calibri"/>
              </a:rPr>
              <a:t> accountability system characterized by </a:t>
            </a:r>
            <a:r>
              <a:rPr lang="en-US" sz="3000" b="0" i="0" strike="noStrike" cap="none" baseline="0" dirty="0" smtClean="0">
                <a:solidFill>
                  <a:srgbClr val="0070C0"/>
                </a:solidFill>
                <a:latin typeface="Palatino Linotype" panose="02040502050505030304" pitchFamily="18" charset="0"/>
                <a:ea typeface="Calibri"/>
                <a:cs typeface="Calibri"/>
                <a:sym typeface="Calibri"/>
              </a:rPr>
              <a:t>data-supported</a:t>
            </a:r>
            <a:r>
              <a:rPr lang="en-US" sz="3000" b="0" i="0" u="none" strike="noStrike" cap="none" baseline="0" dirty="0" smtClean="0">
                <a:solidFill>
                  <a:srgbClr val="0070C0"/>
                </a:solidFill>
                <a:latin typeface="Palatino Linotype" panose="02040502050505030304" pitchFamily="18" charset="0"/>
                <a:ea typeface="Calibri"/>
                <a:cs typeface="Calibri"/>
                <a:sym typeface="Calibri"/>
              </a:rPr>
              <a:t> </a:t>
            </a:r>
            <a:r>
              <a:rPr lang="en-US" sz="3000" b="0" i="0" u="none" strike="noStrike" cap="none" baseline="0" dirty="0">
                <a:solidFill>
                  <a:srgbClr val="0070C0"/>
                </a:solidFill>
                <a:latin typeface="Palatino Linotype" panose="02040502050505030304" pitchFamily="18" charset="0"/>
                <a:ea typeface="Calibri"/>
                <a:cs typeface="Calibri"/>
                <a:sym typeface="Calibri"/>
              </a:rPr>
              <a:t>planning and decision-making practices at every level, leading to </a:t>
            </a:r>
            <a:r>
              <a:rPr lang="en-US" sz="3000" b="0" i="0" u="sng" strike="noStrike" cap="none" baseline="0" dirty="0">
                <a:solidFill>
                  <a:srgbClr val="0070C0"/>
                </a:solidFill>
                <a:latin typeface="Palatino Linotype" panose="02040502050505030304" pitchFamily="18" charset="0"/>
                <a:ea typeface="Calibri"/>
                <a:cs typeface="Calibri"/>
                <a:sym typeface="Calibri"/>
              </a:rPr>
              <a:t>adult work </a:t>
            </a:r>
            <a:r>
              <a:rPr lang="en-US" sz="3000" b="0" i="0" u="none" strike="noStrike" cap="none" baseline="0" dirty="0">
                <a:solidFill>
                  <a:srgbClr val="0070C0"/>
                </a:solidFill>
                <a:latin typeface="Palatino Linotype" panose="02040502050505030304" pitchFamily="18" charset="0"/>
                <a:ea typeface="Calibri"/>
                <a:cs typeface="Calibri"/>
                <a:sym typeface="Calibri"/>
              </a:rPr>
              <a:t>that will be strengthened throughout the district. As a result, learning for all students will substantially improve and be </a:t>
            </a:r>
            <a:endParaRPr lang="en-US" sz="3000" b="0" i="0" u="none" strike="noStrike" cap="none" baseline="0" dirty="0" smtClean="0">
              <a:solidFill>
                <a:srgbClr val="0070C0"/>
              </a:solidFill>
              <a:latin typeface="Palatino Linotype" panose="02040502050505030304" pitchFamily="18" charset="0"/>
              <a:ea typeface="Calibri"/>
              <a:cs typeface="Calibri"/>
              <a:sym typeface="Calibri"/>
            </a:endParaRPr>
          </a:p>
          <a:p>
            <a:pPr marL="0" marR="0" lvl="0" indent="0" algn="ctr" rtl="0">
              <a:spcBef>
                <a:spcPts val="0"/>
              </a:spcBef>
              <a:buClr>
                <a:schemeClr val="dk1"/>
              </a:buClr>
              <a:buSzPct val="25000"/>
              <a:buFont typeface="Calibri"/>
              <a:buNone/>
            </a:pPr>
            <a:r>
              <a:rPr lang="en-US" sz="3000" b="0" i="0" strike="noStrike" cap="none" baseline="0" dirty="0" smtClean="0">
                <a:solidFill>
                  <a:srgbClr val="0070C0"/>
                </a:solidFill>
                <a:latin typeface="Palatino Linotype" panose="02040502050505030304" pitchFamily="18" charset="0"/>
                <a:ea typeface="Calibri"/>
                <a:cs typeface="Calibri"/>
                <a:sym typeface="Calibri"/>
              </a:rPr>
              <a:t>sustained</a:t>
            </a:r>
            <a:r>
              <a:rPr lang="en-US" sz="3000" b="0" i="0" u="none" strike="noStrike" cap="none" baseline="0" dirty="0" smtClean="0">
                <a:solidFill>
                  <a:srgbClr val="0070C0"/>
                </a:solidFill>
                <a:latin typeface="Palatino Linotype" panose="02040502050505030304" pitchFamily="18" charset="0"/>
                <a:ea typeface="Calibri"/>
                <a:cs typeface="Calibri"/>
                <a:sym typeface="Calibri"/>
              </a:rPr>
              <a:t> </a:t>
            </a:r>
            <a:r>
              <a:rPr lang="en-US" sz="3000" b="0" i="0" u="none" strike="noStrike" cap="none" baseline="0" dirty="0">
                <a:solidFill>
                  <a:srgbClr val="0070C0"/>
                </a:solidFill>
                <a:latin typeface="Palatino Linotype" panose="02040502050505030304" pitchFamily="18" charset="0"/>
                <a:ea typeface="Calibri"/>
                <a:cs typeface="Calibri"/>
                <a:sym typeface="Calibri"/>
              </a:rPr>
              <a:t>over time.”</a:t>
            </a:r>
          </a:p>
        </p:txBody>
      </p:sp>
      <p:sp>
        <p:nvSpPr>
          <p:cNvPr id="5"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5757FDA-E59A-4284-933E-8CA769384CD7}" type="slidenum">
              <a:rPr lang="en-US" smtClean="0">
                <a:solidFill>
                  <a:prstClr val="black">
                    <a:tint val="75000"/>
                  </a:prstClr>
                </a:solidFill>
              </a:rPr>
              <a:pPr/>
              <a:t>3</a:t>
            </a:fld>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57FDA-E59A-4284-933E-8CA769384CD7}"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1976875781"/>
      </p:ext>
    </p:extLst>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ctrTitle"/>
          </p:nvPr>
        </p:nvSpPr>
        <p:spPr>
          <a:xfrm>
            <a:off x="685800" y="533400"/>
            <a:ext cx="7772400" cy="9144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dirty="0">
                <a:solidFill>
                  <a:schemeClr val="dk1"/>
                </a:solidFill>
                <a:latin typeface="Palatino Linotype" panose="02040502050505030304" pitchFamily="18" charset="0"/>
                <a:ea typeface="Calibri"/>
                <a:cs typeface="Calibri"/>
                <a:sym typeface="Calibri"/>
              </a:rPr>
              <a:t>Four Priorities</a:t>
            </a:r>
          </a:p>
        </p:txBody>
      </p:sp>
      <p:sp>
        <p:nvSpPr>
          <p:cNvPr id="221" name="Shape 221"/>
          <p:cNvSpPr txBox="1">
            <a:spLocks noGrp="1"/>
          </p:cNvSpPr>
          <p:nvPr>
            <p:ph type="subTitle" idx="1"/>
          </p:nvPr>
        </p:nvSpPr>
        <p:spPr>
          <a:xfrm>
            <a:off x="685800" y="1371600"/>
            <a:ext cx="7772400" cy="4114800"/>
          </a:xfrm>
          <a:prstGeom prst="rect">
            <a:avLst/>
          </a:prstGeom>
          <a:noFill/>
          <a:ln>
            <a:noFill/>
          </a:ln>
        </p:spPr>
        <p:txBody>
          <a:bodyPr lIns="91425" tIns="45700" rIns="91425" bIns="45700" anchor="t" anchorCtr="0">
            <a:noAutofit/>
          </a:bodyPr>
          <a:lstStyle/>
          <a:p>
            <a:pPr marR="0" lvl="0" algn="l" rtl="0">
              <a:spcBef>
                <a:spcPts val="0"/>
              </a:spcBef>
              <a:buClr>
                <a:schemeClr val="dk1"/>
              </a:buClr>
              <a:buSzPct val="100000"/>
            </a:pPr>
            <a:endParaRPr lang="en-US" sz="3200" b="0" i="0" u="none" strike="noStrike" cap="none" baseline="0" dirty="0">
              <a:solidFill>
                <a:schemeClr val="dk1"/>
              </a:solidFill>
              <a:latin typeface="Calibri"/>
              <a:ea typeface="Calibri"/>
              <a:cs typeface="Calibri"/>
              <a:sym typeface="Calibri"/>
            </a:endParaRPr>
          </a:p>
        </p:txBody>
      </p:sp>
      <p:sp>
        <p:nvSpPr>
          <p:cNvPr id="7" name="Slide Number Placeholder 6"/>
          <p:cNvSpPr>
            <a:spLocks noGrp="1"/>
          </p:cNvSpPr>
          <p:nvPr>
            <p:ph type="sldNum" sz="quarter" idx="12"/>
          </p:nvPr>
        </p:nvSpPr>
        <p:spPr/>
        <p:txBody>
          <a:bodyPr/>
          <a:lstStyle/>
          <a:p>
            <a:fld id="{65757FDA-E59A-4284-933E-8CA769384CD7}" type="slidenum">
              <a:rPr lang="en-US" smtClean="0">
                <a:solidFill>
                  <a:prstClr val="black">
                    <a:tint val="75000"/>
                  </a:prstClr>
                </a:solidFill>
              </a:rPr>
              <a:pPr/>
              <a:t>4</a:t>
            </a:fld>
            <a:endParaRPr lang="en-US">
              <a:solidFill>
                <a:prstClr val="black">
                  <a:tint val="75000"/>
                </a:prstClr>
              </a:solidFill>
            </a:endParaRPr>
          </a:p>
        </p:txBody>
      </p:sp>
      <p:graphicFrame>
        <p:nvGraphicFramePr>
          <p:cNvPr id="2" name="Diagram 1"/>
          <p:cNvGraphicFramePr/>
          <p:nvPr>
            <p:extLst>
              <p:ext uri="{D42A27DB-BD31-4B8C-83A1-F6EECF244321}">
                <p14:modId xmlns:p14="http://schemas.microsoft.com/office/powerpoint/2010/main" val="574533952"/>
              </p:ext>
            </p:extLst>
          </p:nvPr>
        </p:nvGraphicFramePr>
        <p:xfrm>
          <a:off x="609600" y="1371600"/>
          <a:ext cx="7848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950360" y="1530177"/>
            <a:ext cx="1219200" cy="923330"/>
          </a:xfrm>
          <a:prstGeom prst="rect">
            <a:avLst/>
          </a:prstGeom>
          <a:noFill/>
        </p:spPr>
        <p:txBody>
          <a:bodyPr wrap="square" rtlCol="0">
            <a:spAutoFit/>
          </a:bodyPr>
          <a:lstStyle/>
          <a:p>
            <a:pPr algn="ctr"/>
            <a:r>
              <a:rPr lang="en-US" sz="5400" b="1" dirty="0" smtClean="0">
                <a:latin typeface="Palatino Linotype" panose="02040502050505030304" pitchFamily="18" charset="0"/>
              </a:rPr>
              <a:t>1</a:t>
            </a:r>
            <a:endParaRPr lang="en-US" sz="5400" b="1" dirty="0">
              <a:latin typeface="Palatino Linotype" panose="02040502050505030304" pitchFamily="18" charset="0"/>
            </a:endParaRPr>
          </a:p>
        </p:txBody>
      </p:sp>
      <p:sp>
        <p:nvSpPr>
          <p:cNvPr id="4" name="TextBox 3"/>
          <p:cNvSpPr txBox="1"/>
          <p:nvPr/>
        </p:nvSpPr>
        <p:spPr>
          <a:xfrm>
            <a:off x="1019710" y="2895600"/>
            <a:ext cx="1178960" cy="923330"/>
          </a:xfrm>
          <a:prstGeom prst="rect">
            <a:avLst/>
          </a:prstGeom>
          <a:noFill/>
        </p:spPr>
        <p:txBody>
          <a:bodyPr wrap="square" rtlCol="0">
            <a:spAutoFit/>
          </a:bodyPr>
          <a:lstStyle/>
          <a:p>
            <a:pPr algn="ctr"/>
            <a:r>
              <a:rPr lang="en-US" sz="5400" b="1" dirty="0" smtClean="0">
                <a:latin typeface="Palatino Linotype" panose="02040502050505030304" pitchFamily="18" charset="0"/>
              </a:rPr>
              <a:t>2</a:t>
            </a:r>
            <a:endParaRPr lang="en-US" sz="5400" b="1" dirty="0">
              <a:latin typeface="Palatino Linotype" panose="02040502050505030304" pitchFamily="18" charset="0"/>
            </a:endParaRPr>
          </a:p>
        </p:txBody>
      </p:sp>
      <p:sp>
        <p:nvSpPr>
          <p:cNvPr id="5" name="TextBox 4"/>
          <p:cNvSpPr txBox="1"/>
          <p:nvPr/>
        </p:nvSpPr>
        <p:spPr>
          <a:xfrm>
            <a:off x="838200" y="4191000"/>
            <a:ext cx="1331360" cy="923330"/>
          </a:xfrm>
          <a:prstGeom prst="rect">
            <a:avLst/>
          </a:prstGeom>
          <a:noFill/>
        </p:spPr>
        <p:txBody>
          <a:bodyPr wrap="square" rtlCol="0">
            <a:spAutoFit/>
          </a:bodyPr>
          <a:lstStyle/>
          <a:p>
            <a:pPr algn="ctr"/>
            <a:r>
              <a:rPr lang="en-US" sz="5400" b="1" dirty="0" smtClean="0">
                <a:latin typeface="Palatino Linotype" panose="02040502050505030304" pitchFamily="18" charset="0"/>
              </a:rPr>
              <a:t>3</a:t>
            </a:r>
            <a:endParaRPr lang="en-US" sz="5400" b="1" dirty="0">
              <a:latin typeface="Palatino Linotype" panose="02040502050505030304" pitchFamily="18" charset="0"/>
            </a:endParaRPr>
          </a:p>
        </p:txBody>
      </p:sp>
      <p:sp>
        <p:nvSpPr>
          <p:cNvPr id="6" name="TextBox 5"/>
          <p:cNvSpPr txBox="1"/>
          <p:nvPr/>
        </p:nvSpPr>
        <p:spPr>
          <a:xfrm>
            <a:off x="1102760" y="5486400"/>
            <a:ext cx="914400" cy="923330"/>
          </a:xfrm>
          <a:prstGeom prst="rect">
            <a:avLst/>
          </a:prstGeom>
          <a:noFill/>
        </p:spPr>
        <p:txBody>
          <a:bodyPr wrap="square" rtlCol="0">
            <a:spAutoFit/>
          </a:bodyPr>
          <a:lstStyle/>
          <a:p>
            <a:pPr algn="ctr"/>
            <a:r>
              <a:rPr lang="en-US" sz="5400" b="1" dirty="0" smtClean="0"/>
              <a:t>4</a:t>
            </a:r>
            <a:endParaRPr lang="en-US" sz="5400" b="1" dirty="0"/>
          </a:p>
        </p:txBody>
      </p:sp>
    </p:spTree>
    <p:extLst>
      <p:ext uri="{BB962C8B-B14F-4D97-AF65-F5344CB8AC3E}">
        <p14:creationId xmlns:p14="http://schemas.microsoft.com/office/powerpoint/2010/main" val="2791598085"/>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1501" y="762000"/>
            <a:ext cx="8305800" cy="523220"/>
          </a:xfrm>
          <a:prstGeom prst="rect">
            <a:avLst/>
          </a:prstGeom>
          <a:noFill/>
        </p:spPr>
        <p:txBody>
          <a:bodyPr wrap="square" rtlCol="0">
            <a:spAutoFit/>
          </a:bodyPr>
          <a:lstStyle/>
          <a:p>
            <a:pPr algn="ctr"/>
            <a:r>
              <a:rPr lang="en-US" sz="2800" dirty="0" smtClean="0">
                <a:solidFill>
                  <a:prstClr val="black"/>
                </a:solidFill>
                <a:latin typeface="Palatino Linotype" panose="02040502050505030304" pitchFamily="18" charset="0"/>
                <a:cs typeface="Times New Roman" panose="02020603050405020304" pitchFamily="18" charset="0"/>
              </a:rPr>
              <a:t>Bloomfield High School Demographics </a:t>
            </a:r>
            <a:endParaRPr lang="en-US" sz="2800" dirty="0">
              <a:solidFill>
                <a:prstClr val="black"/>
              </a:solidFill>
              <a:latin typeface="Palatino Linotype" panose="0204050205050503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79786808"/>
              </p:ext>
            </p:extLst>
          </p:nvPr>
        </p:nvGraphicFramePr>
        <p:xfrm>
          <a:off x="571499" y="2209800"/>
          <a:ext cx="8039100" cy="1678717"/>
        </p:xfrm>
        <a:graphic>
          <a:graphicData uri="http://schemas.openxmlformats.org/drawingml/2006/table">
            <a:tbl>
              <a:tblPr firstRow="1" firstCol="1" bandRow="1">
                <a:tableStyleId>{69CF1AB2-1976-4502-BF36-3FF5EA218861}</a:tableStyleId>
              </a:tblPr>
              <a:tblGrid>
                <a:gridCol w="815999"/>
                <a:gridCol w="860071"/>
                <a:gridCol w="771926"/>
                <a:gridCol w="776015"/>
                <a:gridCol w="753665"/>
                <a:gridCol w="753665"/>
                <a:gridCol w="837405"/>
                <a:gridCol w="837405"/>
                <a:gridCol w="753665"/>
                <a:gridCol w="879284"/>
              </a:tblGrid>
              <a:tr h="0">
                <a:tc>
                  <a:txBody>
                    <a:bodyPr/>
                    <a:lstStyle/>
                    <a:p>
                      <a:pPr marL="0" marR="0" algn="ctr">
                        <a:lnSpc>
                          <a:spcPct val="115000"/>
                        </a:lnSpc>
                        <a:spcBef>
                          <a:spcPts val="0"/>
                        </a:spcBef>
                        <a:spcAft>
                          <a:spcPts val="0"/>
                        </a:spcAft>
                      </a:pPr>
                      <a:r>
                        <a:rPr lang="en-US" sz="1100" dirty="0">
                          <a:effectLst/>
                          <a:latin typeface="+mj-lt"/>
                        </a:rPr>
                        <a:t>American Indian or Alaska Native</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Asian</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Black or African American</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Hispanic or Latino</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Two or More</a:t>
                      </a:r>
                    </a:p>
                    <a:p>
                      <a:pPr marL="0" marR="0" algn="ctr">
                        <a:lnSpc>
                          <a:spcPct val="115000"/>
                        </a:lnSpc>
                        <a:spcBef>
                          <a:spcPts val="0"/>
                        </a:spcBef>
                        <a:spcAft>
                          <a:spcPts val="0"/>
                        </a:spcAft>
                      </a:pPr>
                      <a:r>
                        <a:rPr lang="en-US" sz="1100" dirty="0">
                          <a:effectLst/>
                          <a:latin typeface="+mj-lt"/>
                        </a:rPr>
                        <a:t>Races</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nSpc>
                          <a:spcPct val="115000"/>
                        </a:lnSpc>
                        <a:spcBef>
                          <a:spcPts val="0"/>
                        </a:spcBef>
                        <a:spcAft>
                          <a:spcPts val="0"/>
                        </a:spcAft>
                      </a:pPr>
                      <a:r>
                        <a:rPr lang="en-US" sz="1100" dirty="0">
                          <a:effectLst/>
                          <a:latin typeface="+mj-lt"/>
                        </a:rPr>
                        <a:t> </a:t>
                      </a:r>
                    </a:p>
                    <a:p>
                      <a:pPr marL="0" marR="0">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White</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Free or Reduced Lunch</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Limited English Proficient</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Special Ed/504</a:t>
                      </a:r>
                      <a:endParaRPr lang="en-US" sz="11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100" dirty="0">
                          <a:effectLst/>
                          <a:latin typeface="+mj-lt"/>
                        </a:rPr>
                        <a:t>Total Enrollment</a:t>
                      </a:r>
                      <a:endParaRPr lang="en-US" sz="1100" dirty="0">
                        <a:effectLst/>
                        <a:latin typeface="+mj-lt"/>
                        <a:ea typeface="Calibri"/>
                        <a:cs typeface="Times New Roman"/>
                      </a:endParaRPr>
                    </a:p>
                  </a:txBody>
                  <a:tcPr marL="68013" marR="68013" marT="0" marB="0"/>
                </a:tc>
              </a:tr>
              <a:tr h="454152">
                <a:tc>
                  <a:txBody>
                    <a:bodyPr/>
                    <a:lstStyle/>
                    <a:p>
                      <a:pPr marL="0" marR="0">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200" b="0" dirty="0" smtClean="0">
                          <a:effectLst/>
                          <a:latin typeface="+mj-lt"/>
                        </a:rPr>
                        <a:t>1</a:t>
                      </a:r>
                      <a:endParaRPr lang="en-US" sz="1100" b="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200" dirty="0">
                          <a:effectLst/>
                          <a:latin typeface="+mj-lt"/>
                        </a:rPr>
                        <a:t>2</a:t>
                      </a:r>
                      <a:endParaRPr lang="en-US" sz="110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200" dirty="0" smtClean="0">
                          <a:effectLst/>
                          <a:latin typeface="+mj-lt"/>
                        </a:rPr>
                        <a:t>475</a:t>
                      </a:r>
                      <a:endParaRPr lang="en-US" sz="110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200" dirty="0" smtClean="0">
                          <a:effectLst/>
                          <a:latin typeface="+mj-lt"/>
                          <a:ea typeface="+mn-ea"/>
                          <a:cs typeface="+mn-cs"/>
                        </a:rPr>
                        <a:t>41</a:t>
                      </a:r>
                      <a:endParaRPr lang="en-US" sz="110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200" dirty="0" smtClean="0">
                          <a:effectLst/>
                          <a:latin typeface="+mj-lt"/>
                          <a:ea typeface="+mn-ea"/>
                          <a:cs typeface="+mn-cs"/>
                        </a:rPr>
                        <a:t>4</a:t>
                      </a:r>
                      <a:endParaRPr lang="en-US" sz="110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200" dirty="0" smtClean="0">
                          <a:effectLst/>
                          <a:latin typeface="+mj-lt"/>
                        </a:rPr>
                        <a:t>13</a:t>
                      </a:r>
                      <a:endParaRPr lang="en-US" sz="110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r>
                        <a:rPr lang="en-US" sz="1100" dirty="0">
                          <a:effectLst/>
                          <a:latin typeface="+mj-lt"/>
                        </a:rPr>
                        <a:t> </a:t>
                      </a:r>
                      <a:endParaRPr lang="en-US" sz="1100" dirty="0" smtClean="0">
                        <a:effectLst/>
                        <a:latin typeface="+mj-lt"/>
                      </a:endParaRPr>
                    </a:p>
                    <a:p>
                      <a:pPr marL="0" marR="0" algn="ctr">
                        <a:lnSpc>
                          <a:spcPct val="115000"/>
                        </a:lnSpc>
                        <a:spcBef>
                          <a:spcPts val="0"/>
                        </a:spcBef>
                        <a:spcAft>
                          <a:spcPts val="0"/>
                        </a:spcAft>
                      </a:pPr>
                      <a:r>
                        <a:rPr lang="en-US" sz="1200" dirty="0" smtClean="0">
                          <a:effectLst/>
                          <a:latin typeface="+mj-lt"/>
                          <a:ea typeface="Calibri"/>
                          <a:cs typeface="Times New Roman" pitchFamily="18" charset="0"/>
                        </a:rPr>
                        <a:t>269</a:t>
                      </a:r>
                      <a:endParaRPr lang="en-US" sz="1200" dirty="0">
                        <a:effectLst/>
                        <a:latin typeface="+mj-lt"/>
                        <a:ea typeface="Calibri"/>
                        <a:cs typeface="Times New Roman" pitchFamily="18" charset="0"/>
                      </a:endParaRPr>
                    </a:p>
                  </a:txBody>
                  <a:tcPr marL="68013" marR="68013" marT="0" marB="0"/>
                </a:tc>
                <a:tc>
                  <a:txBody>
                    <a:bodyPr/>
                    <a:lstStyle/>
                    <a:p>
                      <a:pPr marL="0" marR="0">
                        <a:lnSpc>
                          <a:spcPct val="115000"/>
                        </a:lnSpc>
                        <a:spcBef>
                          <a:spcPts val="0"/>
                        </a:spcBef>
                        <a:spcAft>
                          <a:spcPts val="0"/>
                        </a:spcAft>
                      </a:pPr>
                      <a:r>
                        <a:rPr lang="en-US" sz="1100" dirty="0">
                          <a:effectLst/>
                          <a:latin typeface="+mj-lt"/>
                        </a:rPr>
                        <a:t> </a:t>
                      </a:r>
                      <a:endParaRPr lang="en-US" sz="1100" dirty="0" smtClean="0">
                        <a:effectLst/>
                        <a:latin typeface="+mj-lt"/>
                      </a:endParaRPr>
                    </a:p>
                    <a:p>
                      <a:pPr marL="0" marR="0" algn="ctr">
                        <a:lnSpc>
                          <a:spcPct val="115000"/>
                        </a:lnSpc>
                        <a:spcBef>
                          <a:spcPts val="0"/>
                        </a:spcBef>
                        <a:spcAft>
                          <a:spcPts val="0"/>
                        </a:spcAft>
                      </a:pPr>
                      <a:r>
                        <a:rPr lang="en-US" sz="1200" dirty="0" smtClean="0">
                          <a:effectLst/>
                          <a:latin typeface="+mj-lt"/>
                          <a:ea typeface="Calibri"/>
                          <a:cs typeface="Times New Roman"/>
                        </a:rPr>
                        <a:t>7</a:t>
                      </a:r>
                      <a:endParaRPr lang="en-US" sz="120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r>
                        <a:rPr lang="en-US" sz="1100" dirty="0">
                          <a:effectLst/>
                          <a:latin typeface="+mj-lt"/>
                        </a:rPr>
                        <a:t> </a:t>
                      </a:r>
                    </a:p>
                    <a:p>
                      <a:pPr marL="0" marR="0" algn="ctr">
                        <a:lnSpc>
                          <a:spcPct val="115000"/>
                        </a:lnSpc>
                        <a:spcBef>
                          <a:spcPts val="0"/>
                        </a:spcBef>
                        <a:spcAft>
                          <a:spcPts val="0"/>
                        </a:spcAft>
                      </a:pPr>
                      <a:r>
                        <a:rPr lang="en-US" sz="1200" dirty="0" smtClean="0">
                          <a:effectLst/>
                          <a:latin typeface="+mj-lt"/>
                          <a:ea typeface="+mn-ea"/>
                          <a:cs typeface="+mn-cs"/>
                        </a:rPr>
                        <a:t>77</a:t>
                      </a:r>
                      <a:endParaRPr lang="en-US" sz="1100" dirty="0">
                        <a:effectLst/>
                        <a:latin typeface="+mj-lt"/>
                        <a:ea typeface="Calibri"/>
                        <a:cs typeface="Times New Roman"/>
                      </a:endParaRPr>
                    </a:p>
                  </a:txBody>
                  <a:tcPr marL="68013" marR="68013" marT="0" marB="0"/>
                </a:tc>
                <a:tc rowSpan="2">
                  <a:txBody>
                    <a:bodyPr/>
                    <a:lstStyle/>
                    <a:p>
                      <a:pPr marL="0" marR="0" algn="ctr">
                        <a:lnSpc>
                          <a:spcPct val="115000"/>
                        </a:lnSpc>
                        <a:spcBef>
                          <a:spcPts val="0"/>
                        </a:spcBef>
                        <a:spcAft>
                          <a:spcPts val="0"/>
                        </a:spcAft>
                      </a:pPr>
                      <a:endParaRPr lang="en-US" sz="1200" dirty="0" smtClean="0">
                        <a:effectLst/>
                        <a:latin typeface="+mj-lt"/>
                      </a:endParaRPr>
                    </a:p>
                    <a:p>
                      <a:pPr marL="0" marR="0" algn="ctr">
                        <a:lnSpc>
                          <a:spcPct val="115000"/>
                        </a:lnSpc>
                        <a:spcBef>
                          <a:spcPts val="0"/>
                        </a:spcBef>
                        <a:spcAft>
                          <a:spcPts val="0"/>
                        </a:spcAft>
                      </a:pPr>
                      <a:endParaRPr lang="en-US" sz="1200" dirty="0" smtClean="0">
                        <a:effectLst/>
                        <a:latin typeface="+mj-lt"/>
                      </a:endParaRPr>
                    </a:p>
                    <a:p>
                      <a:pPr marL="0" marR="0" algn="ctr">
                        <a:lnSpc>
                          <a:spcPct val="115000"/>
                        </a:lnSpc>
                        <a:spcBef>
                          <a:spcPts val="0"/>
                        </a:spcBef>
                        <a:spcAft>
                          <a:spcPts val="0"/>
                        </a:spcAft>
                      </a:pPr>
                      <a:r>
                        <a:rPr lang="en-US" sz="1200" dirty="0" smtClean="0">
                          <a:effectLst/>
                          <a:latin typeface="+mj-lt"/>
                        </a:rPr>
                        <a:t>537</a:t>
                      </a:r>
                      <a:endParaRPr lang="en-US" sz="1100" dirty="0">
                        <a:effectLst/>
                        <a:latin typeface="+mj-lt"/>
                      </a:endParaRPr>
                    </a:p>
                  </a:txBody>
                  <a:tcPr marL="68013" marR="68013" marT="0" marB="0"/>
                </a:tc>
              </a:tr>
              <a:tr h="453421">
                <a:tc>
                  <a:txBody>
                    <a:bodyPr/>
                    <a:lstStyle/>
                    <a:p>
                      <a:pPr marL="0" marR="0" algn="ctr">
                        <a:lnSpc>
                          <a:spcPct val="115000"/>
                        </a:lnSpc>
                        <a:spcBef>
                          <a:spcPts val="0"/>
                        </a:spcBef>
                        <a:spcAft>
                          <a:spcPts val="0"/>
                        </a:spcAft>
                      </a:pPr>
                      <a:endParaRPr lang="en-US" sz="1100" dirty="0" smtClean="0">
                        <a:effectLst/>
                        <a:latin typeface="+mj-lt"/>
                        <a:ea typeface="Calibri"/>
                        <a:cs typeface="Times New Roman"/>
                      </a:endParaRPr>
                    </a:p>
                    <a:p>
                      <a:pPr marL="0" marR="0" algn="ctr">
                        <a:lnSpc>
                          <a:spcPct val="115000"/>
                        </a:lnSpc>
                        <a:spcBef>
                          <a:spcPts val="0"/>
                        </a:spcBef>
                        <a:spcAft>
                          <a:spcPts val="0"/>
                        </a:spcAft>
                      </a:pPr>
                      <a:r>
                        <a:rPr lang="en-US" sz="1200" b="0" dirty="0" smtClean="0">
                          <a:effectLst/>
                          <a:latin typeface="+mj-lt"/>
                          <a:ea typeface="Calibri"/>
                          <a:cs typeface="Times New Roman"/>
                        </a:rPr>
                        <a:t>0%</a:t>
                      </a:r>
                      <a:endParaRPr lang="en-US" sz="1200" b="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endParaRPr lang="en-US" sz="1100" dirty="0">
                        <a:effectLst/>
                        <a:latin typeface="+mj-lt"/>
                        <a:ea typeface="Calibri"/>
                        <a:cs typeface="Times New Roman"/>
                      </a:endParaRPr>
                    </a:p>
                    <a:p>
                      <a:pPr marL="0" marR="0" algn="ctr">
                        <a:lnSpc>
                          <a:spcPct val="115000"/>
                        </a:lnSpc>
                        <a:spcBef>
                          <a:spcPts val="0"/>
                        </a:spcBef>
                        <a:spcAft>
                          <a:spcPts val="0"/>
                        </a:spcAft>
                      </a:pPr>
                      <a:r>
                        <a:rPr lang="en-US" sz="1200" dirty="0" smtClean="0">
                          <a:effectLst/>
                          <a:latin typeface="+mj-lt"/>
                          <a:ea typeface="Calibri"/>
                          <a:cs typeface="Times New Roman"/>
                        </a:rPr>
                        <a:t>0%</a:t>
                      </a:r>
                      <a:endParaRPr lang="en-US" sz="12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endParaRPr lang="en-US" sz="1100" dirty="0" smtClean="0">
                        <a:effectLst/>
                        <a:latin typeface="+mj-lt"/>
                        <a:ea typeface="Calibri"/>
                        <a:cs typeface="Times New Roman"/>
                      </a:endParaRPr>
                    </a:p>
                    <a:p>
                      <a:pPr marL="0" marR="0" algn="ctr">
                        <a:lnSpc>
                          <a:spcPct val="115000"/>
                        </a:lnSpc>
                        <a:spcBef>
                          <a:spcPts val="0"/>
                        </a:spcBef>
                        <a:spcAft>
                          <a:spcPts val="0"/>
                        </a:spcAft>
                      </a:pPr>
                      <a:r>
                        <a:rPr lang="en-US" sz="1200" dirty="0" smtClean="0">
                          <a:effectLst/>
                          <a:latin typeface="+mj-lt"/>
                          <a:ea typeface="Calibri"/>
                          <a:cs typeface="Times New Roman"/>
                        </a:rPr>
                        <a:t>88%</a:t>
                      </a:r>
                      <a:endParaRPr lang="en-US" sz="12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endParaRPr lang="en-US" sz="1100" dirty="0" smtClean="0">
                        <a:effectLst/>
                        <a:latin typeface="+mj-lt"/>
                        <a:ea typeface="Calibri"/>
                        <a:cs typeface="Times New Roman"/>
                      </a:endParaRPr>
                    </a:p>
                    <a:p>
                      <a:pPr marL="0" marR="0" algn="ctr">
                        <a:lnSpc>
                          <a:spcPct val="115000"/>
                        </a:lnSpc>
                        <a:spcBef>
                          <a:spcPts val="0"/>
                        </a:spcBef>
                        <a:spcAft>
                          <a:spcPts val="0"/>
                        </a:spcAft>
                      </a:pPr>
                      <a:r>
                        <a:rPr lang="en-US" sz="1200" dirty="0" smtClean="0">
                          <a:effectLst/>
                          <a:latin typeface="+mj-lt"/>
                          <a:ea typeface="Calibri"/>
                          <a:cs typeface="Times New Roman"/>
                        </a:rPr>
                        <a:t>8%</a:t>
                      </a:r>
                      <a:endParaRPr lang="en-US" sz="12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endParaRPr lang="en-US" sz="1100" dirty="0" smtClean="0">
                        <a:effectLst/>
                        <a:latin typeface="+mj-lt"/>
                        <a:ea typeface="Calibri"/>
                        <a:cs typeface="Times New Roman"/>
                      </a:endParaRPr>
                    </a:p>
                    <a:p>
                      <a:pPr marL="0" marR="0" algn="ctr">
                        <a:lnSpc>
                          <a:spcPct val="115000"/>
                        </a:lnSpc>
                        <a:spcBef>
                          <a:spcPts val="0"/>
                        </a:spcBef>
                        <a:spcAft>
                          <a:spcPts val="0"/>
                        </a:spcAft>
                      </a:pPr>
                      <a:r>
                        <a:rPr lang="en-US" sz="1200" dirty="0" smtClean="0">
                          <a:effectLst/>
                          <a:latin typeface="+mj-lt"/>
                          <a:ea typeface="Calibri"/>
                          <a:cs typeface="Times New Roman"/>
                        </a:rPr>
                        <a:t>1%</a:t>
                      </a:r>
                      <a:endParaRPr lang="en-US" sz="12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endParaRPr lang="en-US" sz="1100" dirty="0" smtClean="0">
                        <a:effectLst/>
                        <a:latin typeface="+mj-lt"/>
                        <a:ea typeface="Calibri"/>
                        <a:cs typeface="Times New Roman"/>
                      </a:endParaRPr>
                    </a:p>
                    <a:p>
                      <a:pPr marL="0" marR="0" algn="ctr">
                        <a:lnSpc>
                          <a:spcPct val="115000"/>
                        </a:lnSpc>
                        <a:spcBef>
                          <a:spcPts val="0"/>
                        </a:spcBef>
                        <a:spcAft>
                          <a:spcPts val="0"/>
                        </a:spcAft>
                      </a:pPr>
                      <a:r>
                        <a:rPr lang="en-US" sz="1200" dirty="0" smtClean="0">
                          <a:effectLst/>
                          <a:latin typeface="+mj-lt"/>
                          <a:ea typeface="Calibri"/>
                          <a:cs typeface="Times New Roman"/>
                        </a:rPr>
                        <a:t>2%</a:t>
                      </a:r>
                      <a:endParaRPr lang="en-US" sz="120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endParaRPr lang="en-US" sz="1100" dirty="0" smtClean="0">
                        <a:effectLst/>
                        <a:latin typeface="+mj-lt"/>
                        <a:ea typeface="Calibri"/>
                        <a:cs typeface="Times New Roman"/>
                      </a:endParaRPr>
                    </a:p>
                    <a:p>
                      <a:pPr marL="0" marR="0" algn="ctr">
                        <a:lnSpc>
                          <a:spcPct val="115000"/>
                        </a:lnSpc>
                        <a:spcBef>
                          <a:spcPts val="0"/>
                        </a:spcBef>
                        <a:spcAft>
                          <a:spcPts val="0"/>
                        </a:spcAft>
                      </a:pPr>
                      <a:r>
                        <a:rPr lang="en-US" sz="1200" dirty="0" smtClean="0">
                          <a:effectLst/>
                          <a:latin typeface="+mj-lt"/>
                          <a:ea typeface="Calibri"/>
                          <a:cs typeface="Times New Roman"/>
                        </a:rPr>
                        <a:t>50%</a:t>
                      </a:r>
                      <a:endParaRPr lang="en-US" sz="1200" dirty="0">
                        <a:effectLst/>
                        <a:latin typeface="+mj-lt"/>
                        <a:ea typeface="Calibri"/>
                        <a:cs typeface="Times New Roman"/>
                      </a:endParaRPr>
                    </a:p>
                  </a:txBody>
                  <a:tcPr marL="68013" marR="68013" marT="0" marB="0"/>
                </a:tc>
                <a:tc>
                  <a:txBody>
                    <a:bodyPr/>
                    <a:lstStyle/>
                    <a:p>
                      <a:pPr marL="0" marR="0">
                        <a:lnSpc>
                          <a:spcPct val="115000"/>
                        </a:lnSpc>
                        <a:spcBef>
                          <a:spcPts val="0"/>
                        </a:spcBef>
                        <a:spcAft>
                          <a:spcPts val="0"/>
                        </a:spcAft>
                      </a:pPr>
                      <a:endParaRPr lang="en-US" sz="1100" dirty="0" smtClean="0">
                        <a:effectLst/>
                        <a:latin typeface="+mj-lt"/>
                        <a:ea typeface="Calibri"/>
                        <a:cs typeface="Times New Roman"/>
                      </a:endParaRPr>
                    </a:p>
                    <a:p>
                      <a:pPr marL="0" marR="0" algn="ctr">
                        <a:lnSpc>
                          <a:spcPct val="115000"/>
                        </a:lnSpc>
                        <a:spcBef>
                          <a:spcPts val="0"/>
                        </a:spcBef>
                        <a:spcAft>
                          <a:spcPts val="0"/>
                        </a:spcAft>
                      </a:pPr>
                      <a:r>
                        <a:rPr lang="en-US" sz="1200" dirty="0" smtClean="0">
                          <a:effectLst/>
                          <a:latin typeface="+mj-lt"/>
                          <a:ea typeface="Calibri"/>
                          <a:cs typeface="Times New Roman"/>
                        </a:rPr>
                        <a:t>1%</a:t>
                      </a:r>
                      <a:endParaRPr lang="en-US" sz="1200" dirty="0">
                        <a:effectLst/>
                        <a:latin typeface="+mj-lt"/>
                        <a:ea typeface="Calibri"/>
                        <a:cs typeface="Times New Roman"/>
                      </a:endParaRPr>
                    </a:p>
                  </a:txBody>
                  <a:tcPr marL="68013" marR="68013" marT="0" marB="0"/>
                </a:tc>
                <a:tc>
                  <a:txBody>
                    <a:bodyPr/>
                    <a:lstStyle/>
                    <a:p>
                      <a:pPr marL="0" marR="0" algn="ctr">
                        <a:lnSpc>
                          <a:spcPct val="115000"/>
                        </a:lnSpc>
                        <a:spcBef>
                          <a:spcPts val="0"/>
                        </a:spcBef>
                        <a:spcAft>
                          <a:spcPts val="0"/>
                        </a:spcAft>
                      </a:pPr>
                      <a:endParaRPr lang="en-US" sz="1100" dirty="0" smtClean="0">
                        <a:effectLst/>
                        <a:latin typeface="+mj-lt"/>
                        <a:ea typeface="Calibri"/>
                        <a:cs typeface="Times New Roman"/>
                      </a:endParaRPr>
                    </a:p>
                    <a:p>
                      <a:pPr marL="0" marR="0" algn="ctr">
                        <a:lnSpc>
                          <a:spcPct val="115000"/>
                        </a:lnSpc>
                        <a:spcBef>
                          <a:spcPts val="0"/>
                        </a:spcBef>
                        <a:spcAft>
                          <a:spcPts val="0"/>
                        </a:spcAft>
                      </a:pPr>
                      <a:r>
                        <a:rPr lang="en-US" sz="1200" dirty="0" smtClean="0">
                          <a:effectLst/>
                          <a:latin typeface="+mj-lt"/>
                          <a:ea typeface="Calibri"/>
                          <a:cs typeface="Times New Roman"/>
                        </a:rPr>
                        <a:t>14%</a:t>
                      </a:r>
                      <a:endParaRPr lang="en-US" sz="1200" dirty="0">
                        <a:effectLst/>
                        <a:latin typeface="+mj-lt"/>
                        <a:ea typeface="Calibri"/>
                        <a:cs typeface="Times New Roman"/>
                      </a:endParaRPr>
                    </a:p>
                  </a:txBody>
                  <a:tcPr marL="68013" marR="68013" marT="0" marB="0"/>
                </a:tc>
                <a:tc vMerge="1">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013" marR="68013" marT="0" marB="0"/>
                </a:tc>
              </a:tr>
            </a:tbl>
          </a:graphicData>
        </a:graphic>
      </p:graphicFrame>
      <p:sp>
        <p:nvSpPr>
          <p:cNvPr id="2" name="TextBox 1"/>
          <p:cNvSpPr txBox="1"/>
          <p:nvPr/>
        </p:nvSpPr>
        <p:spPr>
          <a:xfrm>
            <a:off x="544462" y="1638300"/>
            <a:ext cx="8305800" cy="461665"/>
          </a:xfrm>
          <a:prstGeom prst="rect">
            <a:avLst/>
          </a:prstGeom>
          <a:noFill/>
        </p:spPr>
        <p:txBody>
          <a:bodyPr wrap="square" rtlCol="0">
            <a:spAutoFit/>
          </a:bodyPr>
          <a:lstStyle/>
          <a:p>
            <a:pPr algn="ctr"/>
            <a:r>
              <a:rPr lang="en-US" sz="2400" dirty="0" smtClean="0">
                <a:solidFill>
                  <a:prstClr val="black"/>
                </a:solidFill>
                <a:latin typeface="Palatino Linotype" panose="02040502050505030304" pitchFamily="18" charset="0"/>
                <a:cs typeface="Times New Roman" panose="02020603050405020304" pitchFamily="18" charset="0"/>
              </a:rPr>
              <a:t>2014 - 2015</a:t>
            </a:r>
            <a:endParaRPr lang="en-US" sz="2400" dirty="0">
              <a:solidFill>
                <a:prstClr val="black"/>
              </a:solidFill>
              <a:latin typeface="Palatino Linotype" panose="02040502050505030304" pitchFamily="18" charset="0"/>
              <a:cs typeface="Times New Roman" panose="02020603050405020304" pitchFamily="18" charset="0"/>
            </a:endParaRPr>
          </a:p>
        </p:txBody>
      </p:sp>
      <p:sp>
        <p:nvSpPr>
          <p:cNvPr id="6" name="TextBox 5"/>
          <p:cNvSpPr txBox="1"/>
          <p:nvPr/>
        </p:nvSpPr>
        <p:spPr>
          <a:xfrm>
            <a:off x="381000" y="4182070"/>
            <a:ext cx="8305799" cy="1477328"/>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prstClr val="black"/>
                </a:solidFill>
                <a:cs typeface="Times New Roman" panose="02020603050405020304" pitchFamily="18" charset="0"/>
              </a:rPr>
              <a:t>High School Graduation rate increased 16% from 74% to 90.2% (2011-2014)</a:t>
            </a:r>
          </a:p>
          <a:p>
            <a:pPr marL="285750" indent="-285750">
              <a:buFont typeface="Arial" panose="020B0604020202020204" pitchFamily="34" charset="0"/>
              <a:buChar char="•"/>
            </a:pPr>
            <a:r>
              <a:rPr lang="en-US" sz="2400" dirty="0" smtClean="0">
                <a:solidFill>
                  <a:prstClr val="black"/>
                </a:solidFill>
                <a:cs typeface="Times New Roman" panose="02020603050405020304" pitchFamily="18" charset="0"/>
              </a:rPr>
              <a:t>91% of the class of 2015 was accepted to a 2 or 4 year college.</a:t>
            </a:r>
          </a:p>
          <a:p>
            <a:pPr marL="285750" indent="-285750">
              <a:buFont typeface="Arial" panose="020B0604020202020204" pitchFamily="34" charset="0"/>
              <a:buChar char="•"/>
            </a:pPr>
            <a:endParaRPr lang="en-US" dirty="0">
              <a:solidFill>
                <a:prstClr val="black"/>
              </a:solidFill>
            </a:endParaRPr>
          </a:p>
        </p:txBody>
      </p:sp>
    </p:spTree>
    <p:extLst>
      <p:ext uri="{BB962C8B-B14F-4D97-AF65-F5344CB8AC3E}">
        <p14:creationId xmlns:p14="http://schemas.microsoft.com/office/powerpoint/2010/main" val="2720144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6" y="838200"/>
            <a:ext cx="8229600" cy="639762"/>
          </a:xfrm>
        </p:spPr>
        <p:txBody>
          <a:bodyPr>
            <a:noAutofit/>
          </a:bodyPr>
          <a:lstStyle/>
          <a:p>
            <a:pPr algn="ctr"/>
            <a:r>
              <a:rPr lang="en-US" sz="1800" b="1" dirty="0">
                <a:latin typeface="Calibri" panose="020F0502020204030204" pitchFamily="34" charset="0"/>
              </a:rPr>
              <a:t>How does BHS’ performance on the 2015 </a:t>
            </a:r>
            <a:r>
              <a:rPr lang="en-US" sz="1800" b="1" dirty="0" smtClean="0">
                <a:latin typeface="Calibri" panose="020F0502020204030204" pitchFamily="34" charset="0"/>
              </a:rPr>
              <a:t>ELA/Math Smarter </a:t>
            </a:r>
            <a:r>
              <a:rPr lang="en-US" sz="1800" b="1" dirty="0">
                <a:latin typeface="Calibri" panose="020F0502020204030204" pitchFamily="34" charset="0"/>
              </a:rPr>
              <a:t>Balanced Assessment compare to other school districts within </a:t>
            </a:r>
            <a:r>
              <a:rPr lang="en-US" sz="1800" b="1" dirty="0" smtClean="0">
                <a:latin typeface="Calibri" panose="020F0502020204030204" pitchFamily="34" charset="0"/>
              </a:rPr>
              <a:t>DRGs A-I?</a:t>
            </a:r>
            <a:endParaRPr lang="en-US" sz="1800" b="1" dirty="0">
              <a:latin typeface="Calibri" panose="020F050202020403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54072265"/>
              </p:ext>
            </p:extLst>
          </p:nvPr>
        </p:nvGraphicFramePr>
        <p:xfrm>
          <a:off x="685800" y="1676400"/>
          <a:ext cx="7620002" cy="4664077"/>
        </p:xfrm>
        <a:graphic>
          <a:graphicData uri="http://schemas.openxmlformats.org/drawingml/2006/table">
            <a:tbl>
              <a:tblPr firstRow="1" bandRow="1">
                <a:tableStyleId>{5C22544A-7EE6-4342-B048-85BDC9FD1C3A}</a:tableStyleId>
              </a:tblPr>
              <a:tblGrid>
                <a:gridCol w="1604211"/>
                <a:gridCol w="1925053"/>
                <a:gridCol w="2005263"/>
                <a:gridCol w="2085475"/>
              </a:tblGrid>
              <a:tr h="636010">
                <a:tc>
                  <a:txBody>
                    <a:bodyPr/>
                    <a:lstStyle/>
                    <a:p>
                      <a:pPr algn="ctr"/>
                      <a:r>
                        <a:rPr lang="en-US" sz="1600" dirty="0" smtClean="0"/>
                        <a:t>DRG</a:t>
                      </a:r>
                      <a:endParaRPr lang="en-US" sz="1600" dirty="0"/>
                    </a:p>
                  </a:txBody>
                  <a:tcPr marL="68580" marR="68580" marT="34290" marB="34290"/>
                </a:tc>
                <a:tc>
                  <a:txBody>
                    <a:bodyPr/>
                    <a:lstStyle/>
                    <a:p>
                      <a:pPr algn="ctr"/>
                      <a:r>
                        <a:rPr lang="en-US" sz="1600" dirty="0" smtClean="0"/>
                        <a:t># of</a:t>
                      </a:r>
                      <a:r>
                        <a:rPr lang="en-US" sz="1600" baseline="0" dirty="0" smtClean="0"/>
                        <a:t> Districts in </a:t>
                      </a:r>
                      <a:br>
                        <a:rPr lang="en-US" sz="1600" baseline="0" dirty="0" smtClean="0"/>
                      </a:br>
                      <a:r>
                        <a:rPr lang="en-US" sz="1600" baseline="0" dirty="0" smtClean="0"/>
                        <a:t>DRG</a:t>
                      </a:r>
                      <a:endParaRPr lang="en-US" sz="1600" dirty="0"/>
                    </a:p>
                  </a:txBody>
                  <a:tcPr marL="68580" marR="68580" marT="34290" marB="34290"/>
                </a:tc>
                <a:tc>
                  <a:txBody>
                    <a:bodyPr/>
                    <a:lstStyle/>
                    <a:p>
                      <a:pPr algn="ctr"/>
                      <a:r>
                        <a:rPr lang="en-US" sz="1600" dirty="0" smtClean="0"/>
                        <a:t># of Districts BHS surpassed in ELA</a:t>
                      </a:r>
                      <a:endParaRPr lang="en-US" sz="1600" dirty="0"/>
                    </a:p>
                  </a:txBody>
                  <a:tcPr marL="68580" marR="68580" marT="34290" marB="34290"/>
                </a:tc>
                <a:tc>
                  <a:txBody>
                    <a:bodyPr/>
                    <a:lstStyle/>
                    <a:p>
                      <a:pPr algn="ctr"/>
                      <a:r>
                        <a:rPr lang="en-US" sz="1600" dirty="0" smtClean="0"/>
                        <a:t># of Districts BHS surpassed in Math</a:t>
                      </a:r>
                      <a:endParaRPr lang="en-US" sz="1600" dirty="0"/>
                    </a:p>
                  </a:txBody>
                  <a:tcPr marL="68580" marR="68580" marT="34290" marB="34290"/>
                </a:tc>
              </a:tr>
              <a:tr h="447563">
                <a:tc>
                  <a:txBody>
                    <a:bodyPr/>
                    <a:lstStyle/>
                    <a:p>
                      <a:pPr algn="ctr"/>
                      <a:r>
                        <a:rPr lang="en-US" sz="1600" b="0" dirty="0" smtClean="0"/>
                        <a:t>A</a:t>
                      </a:r>
                      <a:endParaRPr lang="en-US" sz="1600" b="0" dirty="0"/>
                    </a:p>
                  </a:txBody>
                  <a:tcPr marL="68580" marR="68580" marT="34290" marB="34290">
                    <a:noFill/>
                  </a:tcPr>
                </a:tc>
                <a:tc>
                  <a:txBody>
                    <a:bodyPr/>
                    <a:lstStyle/>
                    <a:p>
                      <a:pPr algn="ctr"/>
                      <a:r>
                        <a:rPr lang="en-US" sz="1600" b="0" dirty="0" smtClean="0"/>
                        <a:t>9</a:t>
                      </a:r>
                      <a:endParaRPr lang="en-US" sz="1600" b="0" dirty="0"/>
                    </a:p>
                  </a:txBody>
                  <a:tcPr marL="68580" marR="68580" marT="34290" marB="34290">
                    <a:noFill/>
                  </a:tcPr>
                </a:tc>
                <a:tc>
                  <a:txBody>
                    <a:bodyPr/>
                    <a:lstStyle/>
                    <a:p>
                      <a:pPr algn="ctr"/>
                      <a:r>
                        <a:rPr lang="en-US" sz="1600" b="0" dirty="0" smtClean="0"/>
                        <a:t>1</a:t>
                      </a:r>
                      <a:endParaRPr lang="en-US" sz="1600" b="0" dirty="0"/>
                    </a:p>
                  </a:txBody>
                  <a:tcPr marL="68580" marR="68580" marT="34290" marB="34290">
                    <a:noFill/>
                  </a:tcPr>
                </a:tc>
                <a:tc>
                  <a:txBody>
                    <a:bodyPr/>
                    <a:lstStyle/>
                    <a:p>
                      <a:pPr algn="ctr"/>
                      <a:r>
                        <a:rPr lang="en-US" sz="1600" b="0" dirty="0" smtClean="0"/>
                        <a:t>0</a:t>
                      </a:r>
                      <a:endParaRPr lang="en-US" sz="1600" b="0" dirty="0"/>
                    </a:p>
                  </a:txBody>
                  <a:tcPr marL="68580" marR="68580" marT="34290" marB="34290">
                    <a:noFill/>
                  </a:tcPr>
                </a:tc>
              </a:tr>
              <a:tr h="447563">
                <a:tc>
                  <a:txBody>
                    <a:bodyPr/>
                    <a:lstStyle/>
                    <a:p>
                      <a:pPr algn="ctr"/>
                      <a:r>
                        <a:rPr lang="en-US" sz="1600" b="0" dirty="0" smtClean="0"/>
                        <a:t>B</a:t>
                      </a:r>
                      <a:endParaRPr lang="en-US" sz="1600" b="0" dirty="0"/>
                    </a:p>
                  </a:txBody>
                  <a:tcPr marL="68580" marR="68580" marT="34290" marB="34290"/>
                </a:tc>
                <a:tc>
                  <a:txBody>
                    <a:bodyPr/>
                    <a:lstStyle/>
                    <a:p>
                      <a:pPr algn="ctr"/>
                      <a:r>
                        <a:rPr lang="en-US" sz="1600" b="0" dirty="0" smtClean="0"/>
                        <a:t>21</a:t>
                      </a:r>
                      <a:endParaRPr lang="en-US" sz="1600" b="0" dirty="0"/>
                    </a:p>
                  </a:txBody>
                  <a:tcPr marL="68580" marR="68580" marT="34290" marB="34290"/>
                </a:tc>
                <a:tc>
                  <a:txBody>
                    <a:bodyPr/>
                    <a:lstStyle/>
                    <a:p>
                      <a:pPr algn="ctr"/>
                      <a:r>
                        <a:rPr lang="en-US" sz="1600" b="0" dirty="0" smtClean="0"/>
                        <a:t>4</a:t>
                      </a:r>
                      <a:endParaRPr lang="en-US" sz="1600" b="0" dirty="0"/>
                    </a:p>
                  </a:txBody>
                  <a:tcPr marL="68580" marR="68580" marT="34290" marB="34290"/>
                </a:tc>
                <a:tc>
                  <a:txBody>
                    <a:bodyPr/>
                    <a:lstStyle/>
                    <a:p>
                      <a:pPr algn="ctr"/>
                      <a:r>
                        <a:rPr lang="en-US" sz="1600" b="0" dirty="0" smtClean="0"/>
                        <a:t>2</a:t>
                      </a:r>
                      <a:endParaRPr lang="en-US" sz="1600" b="0" dirty="0"/>
                    </a:p>
                  </a:txBody>
                  <a:tcPr marL="68580" marR="68580" marT="34290" marB="34290"/>
                </a:tc>
              </a:tr>
              <a:tr h="447563">
                <a:tc>
                  <a:txBody>
                    <a:bodyPr/>
                    <a:lstStyle/>
                    <a:p>
                      <a:pPr algn="ctr"/>
                      <a:r>
                        <a:rPr lang="en-US" sz="1600" b="0" dirty="0" smtClean="0"/>
                        <a:t>C</a:t>
                      </a:r>
                      <a:endParaRPr lang="en-US" sz="1600" b="0" dirty="0"/>
                    </a:p>
                  </a:txBody>
                  <a:tcPr marL="68580" marR="68580" marT="34290" marB="34290"/>
                </a:tc>
                <a:tc>
                  <a:txBody>
                    <a:bodyPr/>
                    <a:lstStyle/>
                    <a:p>
                      <a:pPr algn="ctr"/>
                      <a:r>
                        <a:rPr lang="en-US" sz="1600" b="0" dirty="0" smtClean="0"/>
                        <a:t>30</a:t>
                      </a:r>
                      <a:endParaRPr lang="en-US" sz="1600" b="0" dirty="0"/>
                    </a:p>
                  </a:txBody>
                  <a:tcPr marL="68580" marR="68580" marT="34290" marB="34290"/>
                </a:tc>
                <a:tc>
                  <a:txBody>
                    <a:bodyPr/>
                    <a:lstStyle/>
                    <a:p>
                      <a:pPr algn="ctr"/>
                      <a:r>
                        <a:rPr lang="en-US" sz="1600" b="0" dirty="0" smtClean="0"/>
                        <a:t>10</a:t>
                      </a:r>
                      <a:endParaRPr lang="en-US" sz="1600" b="0" dirty="0"/>
                    </a:p>
                  </a:txBody>
                  <a:tcPr marL="68580" marR="68580" marT="34290" marB="34290"/>
                </a:tc>
                <a:tc>
                  <a:txBody>
                    <a:bodyPr/>
                    <a:lstStyle/>
                    <a:p>
                      <a:pPr algn="ctr"/>
                      <a:r>
                        <a:rPr lang="en-US" sz="1600" b="0" dirty="0" smtClean="0"/>
                        <a:t>1</a:t>
                      </a:r>
                      <a:endParaRPr lang="en-US" sz="1600" b="0" dirty="0"/>
                    </a:p>
                  </a:txBody>
                  <a:tcPr marL="68580" marR="68580" marT="34290" marB="34290"/>
                </a:tc>
              </a:tr>
              <a:tr h="447563">
                <a:tc>
                  <a:txBody>
                    <a:bodyPr/>
                    <a:lstStyle/>
                    <a:p>
                      <a:pPr algn="ctr"/>
                      <a:r>
                        <a:rPr lang="en-US" sz="1600" b="0" dirty="0" smtClean="0"/>
                        <a:t>D</a:t>
                      </a:r>
                      <a:endParaRPr lang="en-US" sz="1600" b="0" dirty="0"/>
                    </a:p>
                  </a:txBody>
                  <a:tcPr marL="68580" marR="68580" marT="34290" marB="34290"/>
                </a:tc>
                <a:tc>
                  <a:txBody>
                    <a:bodyPr/>
                    <a:lstStyle/>
                    <a:p>
                      <a:pPr algn="ctr"/>
                      <a:r>
                        <a:rPr lang="en-US" sz="1600" b="0" dirty="0" smtClean="0"/>
                        <a:t>24</a:t>
                      </a:r>
                      <a:endParaRPr lang="en-US" sz="1600" b="0" dirty="0"/>
                    </a:p>
                  </a:txBody>
                  <a:tcPr marL="68580" marR="68580" marT="34290" marB="34290"/>
                </a:tc>
                <a:tc>
                  <a:txBody>
                    <a:bodyPr/>
                    <a:lstStyle/>
                    <a:p>
                      <a:pPr algn="ctr"/>
                      <a:r>
                        <a:rPr lang="en-US" sz="1600" b="0" dirty="0" smtClean="0"/>
                        <a:t>16</a:t>
                      </a:r>
                      <a:endParaRPr lang="en-US" sz="1600" b="0" dirty="0"/>
                    </a:p>
                  </a:txBody>
                  <a:tcPr marL="68580" marR="68580" marT="34290" marB="34290"/>
                </a:tc>
                <a:tc>
                  <a:txBody>
                    <a:bodyPr/>
                    <a:lstStyle/>
                    <a:p>
                      <a:pPr algn="ctr"/>
                      <a:r>
                        <a:rPr lang="en-US" sz="1600" b="0" dirty="0" smtClean="0"/>
                        <a:t>6</a:t>
                      </a:r>
                      <a:endParaRPr lang="en-US" sz="1600" b="0" dirty="0"/>
                    </a:p>
                  </a:txBody>
                  <a:tcPr marL="68580" marR="68580" marT="34290" marB="34290"/>
                </a:tc>
              </a:tr>
              <a:tr h="447563">
                <a:tc>
                  <a:txBody>
                    <a:bodyPr/>
                    <a:lstStyle/>
                    <a:p>
                      <a:pPr algn="ctr"/>
                      <a:r>
                        <a:rPr lang="en-US" sz="1600" b="0" dirty="0" smtClean="0"/>
                        <a:t>E</a:t>
                      </a:r>
                      <a:endParaRPr lang="en-US" sz="1600" b="0" dirty="0"/>
                    </a:p>
                  </a:txBody>
                  <a:tcPr marL="68580" marR="68580" marT="34290" marB="34290"/>
                </a:tc>
                <a:tc>
                  <a:txBody>
                    <a:bodyPr/>
                    <a:lstStyle/>
                    <a:p>
                      <a:pPr algn="ctr"/>
                      <a:r>
                        <a:rPr lang="en-US" sz="1600" b="0" dirty="0" smtClean="0"/>
                        <a:t>34</a:t>
                      </a:r>
                      <a:endParaRPr lang="en-US" sz="1600" b="0" dirty="0"/>
                    </a:p>
                  </a:txBody>
                  <a:tcPr marL="68580" marR="68580" marT="34290" marB="34290"/>
                </a:tc>
                <a:tc>
                  <a:txBody>
                    <a:bodyPr/>
                    <a:lstStyle/>
                    <a:p>
                      <a:pPr algn="ctr"/>
                      <a:r>
                        <a:rPr lang="en-US" sz="1600" b="0" dirty="0" smtClean="0"/>
                        <a:t>10</a:t>
                      </a:r>
                      <a:endParaRPr lang="en-US" sz="1600" b="0" dirty="0"/>
                    </a:p>
                  </a:txBody>
                  <a:tcPr marL="68580" marR="68580" marT="34290" marB="34290"/>
                </a:tc>
                <a:tc>
                  <a:txBody>
                    <a:bodyPr/>
                    <a:lstStyle/>
                    <a:p>
                      <a:pPr algn="ctr"/>
                      <a:r>
                        <a:rPr lang="en-US" sz="1600" b="0" dirty="0" smtClean="0"/>
                        <a:t>3</a:t>
                      </a:r>
                      <a:endParaRPr lang="en-US" sz="1600" b="0" dirty="0"/>
                    </a:p>
                  </a:txBody>
                  <a:tcPr marL="68580" marR="68580" marT="34290" marB="34290"/>
                </a:tc>
              </a:tr>
              <a:tr h="447563">
                <a:tc>
                  <a:txBody>
                    <a:bodyPr/>
                    <a:lstStyle/>
                    <a:p>
                      <a:pPr algn="ctr"/>
                      <a:r>
                        <a:rPr lang="en-US" sz="1600" b="0" dirty="0" smtClean="0"/>
                        <a:t>F</a:t>
                      </a:r>
                      <a:endParaRPr lang="en-US" sz="1600" b="0" dirty="0"/>
                    </a:p>
                  </a:txBody>
                  <a:tcPr marL="68580" marR="68580" marT="34290" marB="34290"/>
                </a:tc>
                <a:tc>
                  <a:txBody>
                    <a:bodyPr/>
                    <a:lstStyle/>
                    <a:p>
                      <a:pPr algn="ctr"/>
                      <a:r>
                        <a:rPr lang="en-US" sz="1600" b="0" dirty="0" smtClean="0"/>
                        <a:t>17</a:t>
                      </a:r>
                      <a:endParaRPr lang="en-US" sz="1600" b="0" dirty="0"/>
                    </a:p>
                  </a:txBody>
                  <a:tcPr marL="68580" marR="68580" marT="34290" marB="34290"/>
                </a:tc>
                <a:tc>
                  <a:txBody>
                    <a:bodyPr/>
                    <a:lstStyle/>
                    <a:p>
                      <a:pPr algn="ctr"/>
                      <a:r>
                        <a:rPr lang="en-US" sz="1600" b="0" dirty="0" smtClean="0"/>
                        <a:t>7</a:t>
                      </a:r>
                      <a:endParaRPr lang="en-US" sz="1600" b="0" dirty="0"/>
                    </a:p>
                  </a:txBody>
                  <a:tcPr marL="68580" marR="68580" marT="34290" marB="34290"/>
                </a:tc>
                <a:tc>
                  <a:txBody>
                    <a:bodyPr/>
                    <a:lstStyle/>
                    <a:p>
                      <a:pPr algn="ctr"/>
                      <a:r>
                        <a:rPr lang="en-US" sz="1600" b="0" dirty="0" smtClean="0"/>
                        <a:t>7</a:t>
                      </a:r>
                      <a:endParaRPr lang="en-US" sz="1600" b="0" dirty="0"/>
                    </a:p>
                  </a:txBody>
                  <a:tcPr marL="68580" marR="68580" marT="34290" marB="34290"/>
                </a:tc>
              </a:tr>
              <a:tr h="447563">
                <a:tc>
                  <a:txBody>
                    <a:bodyPr/>
                    <a:lstStyle/>
                    <a:p>
                      <a:pPr algn="ctr"/>
                      <a:r>
                        <a:rPr lang="en-US" sz="1600" b="0" dirty="0" smtClean="0"/>
                        <a:t>G</a:t>
                      </a:r>
                      <a:endParaRPr lang="en-US" sz="1600" b="0" dirty="0"/>
                    </a:p>
                  </a:txBody>
                  <a:tcPr marL="68580" marR="68580" marT="34290" marB="34290"/>
                </a:tc>
                <a:tc>
                  <a:txBody>
                    <a:bodyPr/>
                    <a:lstStyle/>
                    <a:p>
                      <a:pPr algn="ctr"/>
                      <a:r>
                        <a:rPr lang="en-US" sz="1600" b="0" dirty="0" smtClean="0"/>
                        <a:t>15</a:t>
                      </a:r>
                      <a:endParaRPr lang="en-US" sz="1600" b="0" dirty="0"/>
                    </a:p>
                  </a:txBody>
                  <a:tcPr marL="68580" marR="68580" marT="34290" marB="34290"/>
                </a:tc>
                <a:tc>
                  <a:txBody>
                    <a:bodyPr/>
                    <a:lstStyle/>
                    <a:p>
                      <a:pPr algn="ctr"/>
                      <a:r>
                        <a:rPr lang="en-US" sz="1600" b="0" dirty="0" smtClean="0"/>
                        <a:t>13</a:t>
                      </a:r>
                      <a:endParaRPr lang="en-US" sz="1600" b="0" dirty="0"/>
                    </a:p>
                  </a:txBody>
                  <a:tcPr marL="68580" marR="68580" marT="34290" marB="34290"/>
                </a:tc>
                <a:tc>
                  <a:txBody>
                    <a:bodyPr/>
                    <a:lstStyle/>
                    <a:p>
                      <a:pPr algn="ctr"/>
                      <a:r>
                        <a:rPr lang="en-US" sz="1600" b="0" dirty="0" smtClean="0"/>
                        <a:t>13</a:t>
                      </a:r>
                      <a:endParaRPr lang="en-US" sz="1600" b="0" dirty="0"/>
                    </a:p>
                  </a:txBody>
                  <a:tcPr marL="68580" marR="68580" marT="34290" marB="34290"/>
                </a:tc>
              </a:tr>
              <a:tr h="447563">
                <a:tc>
                  <a:txBody>
                    <a:bodyPr/>
                    <a:lstStyle/>
                    <a:p>
                      <a:pPr algn="ctr"/>
                      <a:r>
                        <a:rPr lang="en-US" sz="1600" b="0" dirty="0" smtClean="0"/>
                        <a:t>H</a:t>
                      </a:r>
                      <a:endParaRPr lang="en-US" sz="1600" b="0" dirty="0"/>
                    </a:p>
                  </a:txBody>
                  <a:tcPr marL="68580" marR="68580" marT="34290" marB="34290"/>
                </a:tc>
                <a:tc>
                  <a:txBody>
                    <a:bodyPr/>
                    <a:lstStyle/>
                    <a:p>
                      <a:pPr algn="ctr"/>
                      <a:r>
                        <a:rPr lang="en-US" sz="1600" b="0" dirty="0" smtClean="0"/>
                        <a:t>9</a:t>
                      </a:r>
                      <a:endParaRPr lang="en-US" sz="1600" b="0" dirty="0"/>
                    </a:p>
                  </a:txBody>
                  <a:tcPr marL="68580" marR="68580" marT="34290" marB="34290"/>
                </a:tc>
                <a:tc>
                  <a:txBody>
                    <a:bodyPr/>
                    <a:lstStyle/>
                    <a:p>
                      <a:pPr algn="ctr"/>
                      <a:r>
                        <a:rPr lang="en-US" sz="1600" b="0" dirty="0" smtClean="0"/>
                        <a:t>9</a:t>
                      </a:r>
                      <a:endParaRPr lang="en-US" sz="1600" b="0" dirty="0"/>
                    </a:p>
                  </a:txBody>
                  <a:tcPr marL="68580" marR="68580" marT="34290" marB="34290"/>
                </a:tc>
                <a:tc>
                  <a:txBody>
                    <a:bodyPr/>
                    <a:lstStyle/>
                    <a:p>
                      <a:pPr algn="ctr"/>
                      <a:r>
                        <a:rPr lang="en-US" sz="1600" b="0" dirty="0" smtClean="0"/>
                        <a:t>9</a:t>
                      </a:r>
                      <a:endParaRPr lang="en-US" sz="1600" b="0" dirty="0"/>
                    </a:p>
                  </a:txBody>
                  <a:tcPr marL="68580" marR="68580" marT="34290" marB="34290"/>
                </a:tc>
              </a:tr>
              <a:tr h="447563">
                <a:tc>
                  <a:txBody>
                    <a:bodyPr/>
                    <a:lstStyle/>
                    <a:p>
                      <a:pPr algn="ctr"/>
                      <a:r>
                        <a:rPr lang="en-US" sz="1600" b="0" dirty="0" smtClean="0"/>
                        <a:t>I</a:t>
                      </a:r>
                      <a:endParaRPr lang="en-US" sz="1600" b="0" dirty="0"/>
                    </a:p>
                  </a:txBody>
                  <a:tcPr marL="68580" marR="68580" marT="34290" marB="34290"/>
                </a:tc>
                <a:tc>
                  <a:txBody>
                    <a:bodyPr/>
                    <a:lstStyle/>
                    <a:p>
                      <a:pPr algn="ctr"/>
                      <a:r>
                        <a:rPr lang="en-US" sz="1600" b="0" dirty="0" smtClean="0"/>
                        <a:t>7</a:t>
                      </a:r>
                      <a:endParaRPr lang="en-US" sz="1600" b="0" dirty="0"/>
                    </a:p>
                  </a:txBody>
                  <a:tcPr marL="68580" marR="68580" marT="34290" marB="34290"/>
                </a:tc>
                <a:tc>
                  <a:txBody>
                    <a:bodyPr/>
                    <a:lstStyle/>
                    <a:p>
                      <a:pPr algn="ctr"/>
                      <a:r>
                        <a:rPr lang="en-US" sz="1600" b="0" dirty="0" smtClean="0"/>
                        <a:t>7</a:t>
                      </a:r>
                      <a:endParaRPr lang="en-US" sz="1600" b="0" dirty="0"/>
                    </a:p>
                  </a:txBody>
                  <a:tcPr marL="68580" marR="68580" marT="34290" marB="34290"/>
                </a:tc>
                <a:tc>
                  <a:txBody>
                    <a:bodyPr/>
                    <a:lstStyle/>
                    <a:p>
                      <a:pPr algn="ctr"/>
                      <a:r>
                        <a:rPr lang="en-US" sz="1600" b="0" dirty="0" smtClean="0"/>
                        <a:t>7</a:t>
                      </a:r>
                      <a:endParaRPr lang="en-US" sz="1600" b="0" dirty="0"/>
                    </a:p>
                  </a:txBody>
                  <a:tcPr marL="68580" marR="68580" marT="34290" marB="34290"/>
                </a:tc>
              </a:tr>
            </a:tbl>
          </a:graphicData>
        </a:graphic>
      </p:graphicFrame>
      <p:sp>
        <p:nvSpPr>
          <p:cNvPr id="4" name="Footer Placeholder 3"/>
          <p:cNvSpPr>
            <a:spLocks noGrp="1"/>
          </p:cNvSpPr>
          <p:nvPr>
            <p:ph type="ftr" sz="quarter" idx="11"/>
          </p:nvPr>
        </p:nvSpPr>
        <p:spPr>
          <a:xfrm>
            <a:off x="3132173" y="6465166"/>
            <a:ext cx="2895600" cy="365125"/>
          </a:xfrm>
        </p:spPr>
        <p:txBody>
          <a:bodyPr/>
          <a:lstStyle/>
          <a:p>
            <a:endParaRPr lang="en-US" dirty="0"/>
          </a:p>
        </p:txBody>
      </p:sp>
      <p:grpSp>
        <p:nvGrpSpPr>
          <p:cNvPr id="5" name="Group 4"/>
          <p:cNvGrpSpPr/>
          <p:nvPr/>
        </p:nvGrpSpPr>
        <p:grpSpPr>
          <a:xfrm>
            <a:off x="141380" y="152400"/>
            <a:ext cx="8606716" cy="785933"/>
            <a:chOff x="112625" y="73463"/>
            <a:chExt cx="8606716" cy="788670"/>
          </a:xfrm>
        </p:grpSpPr>
        <p:pic>
          <p:nvPicPr>
            <p:cNvPr id="7" name="Picture 6" descr="S:\Style Guide\Bloomfield Logo 3 x 3 x 300 dp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8" name="Rectangle 7"/>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effectLst/>
                <a:latin typeface="Times New Roman"/>
                <a:ea typeface="Times New Roman"/>
              </a:endParaRPr>
            </a:p>
          </p:txBody>
        </p:sp>
      </p:grpSp>
    </p:spTree>
    <p:extLst>
      <p:ext uri="{BB962C8B-B14F-4D97-AF65-F5344CB8AC3E}">
        <p14:creationId xmlns:p14="http://schemas.microsoft.com/office/powerpoint/2010/main" val="2758508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1380" y="152400"/>
            <a:ext cx="8606716" cy="785933"/>
            <a:chOff x="112625" y="73463"/>
            <a:chExt cx="8606716" cy="788670"/>
          </a:xfrm>
        </p:grpSpPr>
        <p:pic>
          <p:nvPicPr>
            <p:cNvPr id="3" name="Picture 2" descr="S:\Style Guide\Bloomfield Logo 3 x 3 x 300 dp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4" name="Rectangle 3"/>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Box 4"/>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solidFill>
                  <a:prstClr val="black"/>
                </a:solidFill>
                <a:latin typeface="Times New Roman"/>
                <a:ea typeface="Times New Roman"/>
              </a:endParaRPr>
            </a:p>
          </p:txBody>
        </p:sp>
      </p:grpSp>
      <p:sp>
        <p:nvSpPr>
          <p:cNvPr id="7" name="Rectangle 6"/>
          <p:cNvSpPr/>
          <p:nvPr/>
        </p:nvSpPr>
        <p:spPr>
          <a:xfrm>
            <a:off x="304798" y="1219200"/>
            <a:ext cx="8406351" cy="5386090"/>
          </a:xfrm>
          <a:prstGeom prst="rect">
            <a:avLst/>
          </a:prstGeom>
        </p:spPr>
        <p:txBody>
          <a:bodyPr wrap="square">
            <a:spAutoFit/>
          </a:bodyPr>
          <a:lstStyle/>
          <a:p>
            <a:r>
              <a:rPr lang="en-US" sz="4000" b="1" dirty="0">
                <a:solidFill>
                  <a:schemeClr val="accent6">
                    <a:lumMod val="75000"/>
                  </a:schemeClr>
                </a:solidFill>
              </a:rPr>
              <a:t>P</a:t>
            </a:r>
            <a:r>
              <a:rPr lang="en-US" sz="4000" b="1" dirty="0">
                <a:solidFill>
                  <a:srgbClr val="0070C0"/>
                </a:solidFill>
              </a:rPr>
              <a:t>-Performance Tasks </a:t>
            </a:r>
            <a:endParaRPr lang="en-US" sz="4000" b="1" dirty="0" smtClean="0">
              <a:solidFill>
                <a:srgbClr val="0070C0"/>
              </a:solidFill>
            </a:endParaRPr>
          </a:p>
          <a:p>
            <a:pPr marL="342900" indent="-342900">
              <a:buFont typeface="Arial" panose="020B0604020202020204" pitchFamily="34" charset="0"/>
              <a:buChar char="•"/>
            </a:pPr>
            <a:r>
              <a:rPr lang="en-US" sz="2000" b="1" dirty="0" smtClean="0">
                <a:solidFill>
                  <a:prstClr val="black"/>
                </a:solidFill>
              </a:rPr>
              <a:t>All content areas (ELA</a:t>
            </a:r>
            <a:r>
              <a:rPr lang="en-US" sz="2000" b="1" dirty="0">
                <a:solidFill>
                  <a:prstClr val="black"/>
                </a:solidFill>
              </a:rPr>
              <a:t>, History, Math, Science, Health, Art &amp; </a:t>
            </a:r>
            <a:r>
              <a:rPr lang="en-US" sz="2000" b="1" dirty="0" smtClean="0">
                <a:solidFill>
                  <a:prstClr val="black"/>
                </a:solidFill>
              </a:rPr>
              <a:t>CTE)</a:t>
            </a:r>
            <a:endParaRPr lang="en-US" sz="2000" b="1" dirty="0">
              <a:solidFill>
                <a:prstClr val="black"/>
              </a:solidFill>
            </a:endParaRPr>
          </a:p>
          <a:p>
            <a:r>
              <a:rPr lang="en-US" sz="3600" b="1" dirty="0">
                <a:solidFill>
                  <a:schemeClr val="accent6">
                    <a:lumMod val="75000"/>
                  </a:schemeClr>
                </a:solidFill>
              </a:rPr>
              <a:t>A</a:t>
            </a:r>
            <a:r>
              <a:rPr lang="en-US" sz="3600" b="1" dirty="0">
                <a:solidFill>
                  <a:srgbClr val="0070C0"/>
                </a:solidFill>
              </a:rPr>
              <a:t>-Academic &amp; domain specific vocabulary </a:t>
            </a:r>
            <a:r>
              <a:rPr lang="en-US" sz="3600" b="1" dirty="0" smtClean="0">
                <a:solidFill>
                  <a:schemeClr val="accent6">
                    <a:lumMod val="75000"/>
                  </a:schemeClr>
                </a:solidFill>
              </a:rPr>
              <a:t>A</a:t>
            </a:r>
            <a:r>
              <a:rPr lang="en-US" sz="3600" b="1" dirty="0" smtClean="0">
                <a:solidFill>
                  <a:srgbClr val="0070C0"/>
                </a:solidFill>
              </a:rPr>
              <a:t>P </a:t>
            </a:r>
            <a:r>
              <a:rPr lang="en-US" sz="3600" b="1" dirty="0">
                <a:solidFill>
                  <a:srgbClr val="0070C0"/>
                </a:solidFill>
              </a:rPr>
              <a:t>courses; </a:t>
            </a:r>
            <a:endParaRPr lang="en-US" sz="2400" b="1" dirty="0">
              <a:solidFill>
                <a:prstClr val="black"/>
              </a:solidFill>
            </a:endParaRPr>
          </a:p>
          <a:p>
            <a:r>
              <a:rPr lang="en-US" sz="3600" b="1" dirty="0">
                <a:solidFill>
                  <a:schemeClr val="accent6">
                    <a:lumMod val="75000"/>
                  </a:schemeClr>
                </a:solidFill>
              </a:rPr>
              <a:t>A</a:t>
            </a:r>
            <a:r>
              <a:rPr lang="en-US" sz="3600" b="1" dirty="0" smtClean="0">
                <a:solidFill>
                  <a:srgbClr val="0070C0"/>
                </a:solidFill>
              </a:rPr>
              <a:t>ccelerated </a:t>
            </a:r>
            <a:r>
              <a:rPr lang="en-US" sz="3600" b="1" dirty="0">
                <a:solidFill>
                  <a:srgbClr val="0070C0"/>
                </a:solidFill>
              </a:rPr>
              <a:t>performance </a:t>
            </a:r>
            <a:endParaRPr lang="en-US" sz="3600" b="1" dirty="0" smtClean="0">
              <a:solidFill>
                <a:srgbClr val="0070C0"/>
              </a:solidFill>
            </a:endParaRPr>
          </a:p>
          <a:p>
            <a:pPr marL="342900" indent="-342900">
              <a:buFont typeface="Arial" panose="020B0604020202020204" pitchFamily="34" charset="0"/>
              <a:buChar char="•"/>
            </a:pPr>
            <a:r>
              <a:rPr lang="en-US" sz="2000" b="1" dirty="0" smtClean="0">
                <a:solidFill>
                  <a:prstClr val="black"/>
                </a:solidFill>
              </a:rPr>
              <a:t>on Redesigned PSAT/SAT Suite of Assessments, ACT, ASVAB, Perkins, CT Fitness, and AP Assessments</a:t>
            </a:r>
          </a:p>
          <a:p>
            <a:r>
              <a:rPr lang="en-US" sz="3600" b="1" dirty="0" smtClean="0">
                <a:solidFill>
                  <a:schemeClr val="accent6">
                    <a:lumMod val="75000"/>
                  </a:schemeClr>
                </a:solidFill>
              </a:rPr>
              <a:t>C</a:t>
            </a:r>
            <a:r>
              <a:rPr lang="en-US" sz="3600" b="1" dirty="0" smtClean="0">
                <a:solidFill>
                  <a:srgbClr val="0070C0"/>
                </a:solidFill>
              </a:rPr>
              <a:t>-Close</a:t>
            </a:r>
            <a:r>
              <a:rPr lang="en-US" sz="3600" b="1" dirty="0">
                <a:solidFill>
                  <a:srgbClr val="0070C0"/>
                </a:solidFill>
              </a:rPr>
              <a:t>, critical analytical and rhetorical reading and writing  </a:t>
            </a:r>
            <a:endParaRPr lang="en-US" sz="3600" b="1" dirty="0" smtClean="0">
              <a:solidFill>
                <a:srgbClr val="0070C0"/>
              </a:solidFill>
            </a:endParaRPr>
          </a:p>
          <a:p>
            <a:pPr marL="342900" indent="-342900">
              <a:buFont typeface="Arial" panose="020B0604020202020204" pitchFamily="34" charset="0"/>
              <a:buChar char="•"/>
            </a:pPr>
            <a:r>
              <a:rPr lang="en-US" sz="2400" b="1" dirty="0" smtClean="0">
                <a:solidFill>
                  <a:prstClr val="black"/>
                </a:solidFill>
              </a:rPr>
              <a:t>in </a:t>
            </a:r>
            <a:r>
              <a:rPr lang="en-US" sz="2400" b="1" dirty="0">
                <a:solidFill>
                  <a:prstClr val="black"/>
                </a:solidFill>
              </a:rPr>
              <a:t>all content areas</a:t>
            </a:r>
          </a:p>
          <a:p>
            <a:r>
              <a:rPr lang="en-US" sz="3600" b="1" dirty="0">
                <a:solidFill>
                  <a:schemeClr val="accent6">
                    <a:lumMod val="75000"/>
                  </a:schemeClr>
                </a:solidFill>
              </a:rPr>
              <a:t>T</a:t>
            </a:r>
            <a:r>
              <a:rPr lang="en-US" sz="3600" b="1" dirty="0">
                <a:solidFill>
                  <a:srgbClr val="0070C0"/>
                </a:solidFill>
              </a:rPr>
              <a:t>-Text dependent </a:t>
            </a:r>
            <a:r>
              <a:rPr lang="en-US" sz="3600" b="1" dirty="0" smtClean="0">
                <a:solidFill>
                  <a:srgbClr val="0070C0"/>
                </a:solidFill>
              </a:rPr>
              <a:t>questions</a:t>
            </a:r>
            <a:endParaRPr lang="en-US" sz="2400" b="1" dirty="0">
              <a:solidFill>
                <a:prstClr val="black"/>
              </a:solidFill>
            </a:endParaRPr>
          </a:p>
        </p:txBody>
      </p:sp>
      <p:sp>
        <p:nvSpPr>
          <p:cNvPr id="8" name="Rectangle 7"/>
          <p:cNvSpPr/>
          <p:nvPr/>
        </p:nvSpPr>
        <p:spPr>
          <a:xfrm>
            <a:off x="381000" y="568457"/>
            <a:ext cx="8469220" cy="707886"/>
          </a:xfrm>
          <a:prstGeom prst="rect">
            <a:avLst/>
          </a:prstGeom>
        </p:spPr>
        <p:txBody>
          <a:bodyPr wrap="square">
            <a:spAutoFit/>
          </a:bodyPr>
          <a:lstStyle/>
          <a:p>
            <a:pPr algn="ctr"/>
            <a:r>
              <a:rPr lang="en-US" sz="4000" dirty="0">
                <a:solidFill>
                  <a:prstClr val="black"/>
                </a:solidFill>
                <a:latin typeface="Palatino Linotype" panose="02040502050505030304" pitchFamily="18" charset="0"/>
              </a:rPr>
              <a:t>Bloomfield High School’s </a:t>
            </a:r>
            <a:r>
              <a:rPr lang="en-US" sz="4000" b="1" i="1" dirty="0">
                <a:solidFill>
                  <a:srgbClr val="0070C0"/>
                </a:solidFill>
                <a:latin typeface="Palatino Linotype" panose="02040502050505030304" pitchFamily="18" charset="0"/>
              </a:rPr>
              <a:t>PACT</a:t>
            </a:r>
          </a:p>
        </p:txBody>
      </p:sp>
    </p:spTree>
    <p:extLst>
      <p:ext uri="{BB962C8B-B14F-4D97-AF65-F5344CB8AC3E}">
        <p14:creationId xmlns:p14="http://schemas.microsoft.com/office/powerpoint/2010/main" val="1045891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1380" y="152400"/>
            <a:ext cx="8606716" cy="785933"/>
            <a:chOff x="112625" y="73463"/>
            <a:chExt cx="8606716" cy="788670"/>
          </a:xfrm>
        </p:grpSpPr>
        <p:pic>
          <p:nvPicPr>
            <p:cNvPr id="3" name="Picture 2" descr="S:\Style Guide\Bloomfield Logo 3 x 3 x 300 dpi.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4" name="Rectangle 3"/>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effectLst/>
                <a:latin typeface="Times New Roman"/>
                <a:ea typeface="Times New Roman"/>
              </a:endParaRPr>
            </a:p>
          </p:txBody>
        </p:sp>
      </p:grpSp>
      <p:sp>
        <p:nvSpPr>
          <p:cNvPr id="7" name="Rectangle 6"/>
          <p:cNvSpPr/>
          <p:nvPr/>
        </p:nvSpPr>
        <p:spPr>
          <a:xfrm>
            <a:off x="334818" y="2005771"/>
            <a:ext cx="8534400" cy="4524315"/>
          </a:xfrm>
          <a:prstGeom prst="rect">
            <a:avLst/>
          </a:prstGeom>
        </p:spPr>
        <p:txBody>
          <a:bodyPr wrap="square">
            <a:spAutoFit/>
          </a:bodyPr>
          <a:lstStyle/>
          <a:p>
            <a:r>
              <a:rPr lang="en-US" sz="5400" b="1" i="1" dirty="0" smtClean="0">
                <a:solidFill>
                  <a:srgbClr val="FF0000"/>
                </a:solidFill>
                <a:latin typeface="Palatino Linotype" panose="02040502050505030304" pitchFamily="18" charset="0"/>
              </a:rPr>
              <a:t>A</a:t>
            </a:r>
            <a:r>
              <a:rPr lang="en-US" sz="3600" b="1" dirty="0" smtClean="0">
                <a:solidFill>
                  <a:srgbClr val="FF0000"/>
                </a:solidFill>
                <a:latin typeface="Palatino Linotype" panose="02040502050505030304" pitchFamily="18" charset="0"/>
              </a:rPr>
              <a:t>-Analysis of Student Work</a:t>
            </a:r>
          </a:p>
          <a:p>
            <a:r>
              <a:rPr lang="en-US" sz="5400" b="1" dirty="0" smtClean="0">
                <a:solidFill>
                  <a:schemeClr val="accent6">
                    <a:lumMod val="75000"/>
                  </a:schemeClr>
                </a:solidFill>
              </a:rPr>
              <a:t>B</a:t>
            </a:r>
            <a:r>
              <a:rPr lang="en-US" sz="3600" b="1" dirty="0" smtClean="0">
                <a:solidFill>
                  <a:schemeClr val="accent6">
                    <a:lumMod val="75000"/>
                  </a:schemeClr>
                </a:solidFill>
                <a:latin typeface="Palatino Linotype" panose="02040502050505030304" pitchFamily="18" charset="0"/>
              </a:rPr>
              <a:t>-Benchmark Assessments</a:t>
            </a:r>
          </a:p>
          <a:p>
            <a:r>
              <a:rPr lang="en-US" sz="5400" b="1" i="1" dirty="0" smtClean="0">
                <a:solidFill>
                  <a:srgbClr val="92D050"/>
                </a:solidFill>
                <a:latin typeface="Palatino Linotype" panose="02040502050505030304" pitchFamily="18" charset="0"/>
              </a:rPr>
              <a:t>C</a:t>
            </a:r>
            <a:r>
              <a:rPr lang="en-US" b="1" dirty="0" smtClean="0">
                <a:latin typeface="Palatino Linotype" panose="02040502050505030304" pitchFamily="18" charset="0"/>
              </a:rPr>
              <a:t>-</a:t>
            </a:r>
            <a:r>
              <a:rPr lang="en-US" sz="3600" b="1" dirty="0" smtClean="0">
                <a:solidFill>
                  <a:srgbClr val="92D050"/>
                </a:solidFill>
                <a:latin typeface="Palatino Linotype" panose="02040502050505030304" pitchFamily="18" charset="0"/>
              </a:rPr>
              <a:t>Close</a:t>
            </a:r>
            <a:r>
              <a:rPr lang="en-US" sz="3600" b="1" dirty="0">
                <a:solidFill>
                  <a:srgbClr val="92D050"/>
                </a:solidFill>
                <a:latin typeface="Palatino Linotype" panose="02040502050505030304" pitchFamily="18" charset="0"/>
              </a:rPr>
              <a:t>, critical analytical and rhetorical reading and writing  in all content </a:t>
            </a:r>
            <a:r>
              <a:rPr lang="en-US" sz="3600" b="1" dirty="0" smtClean="0">
                <a:solidFill>
                  <a:srgbClr val="92D050"/>
                </a:solidFill>
                <a:latin typeface="Palatino Linotype" panose="02040502050505030304" pitchFamily="18" charset="0"/>
              </a:rPr>
              <a:t>areas</a:t>
            </a:r>
          </a:p>
          <a:p>
            <a:r>
              <a:rPr lang="en-US" sz="5400" b="1" dirty="0" smtClean="0">
                <a:solidFill>
                  <a:srgbClr val="0070C0"/>
                </a:solidFill>
                <a:latin typeface="Palatino Linotype" panose="02040502050505030304" pitchFamily="18" charset="0"/>
              </a:rPr>
              <a:t>D</a:t>
            </a:r>
            <a:r>
              <a:rPr lang="en-US" sz="3600" b="1" dirty="0" smtClean="0">
                <a:solidFill>
                  <a:srgbClr val="0070C0"/>
                </a:solidFill>
                <a:latin typeface="Palatino Linotype" panose="02040502050505030304" pitchFamily="18" charset="0"/>
              </a:rPr>
              <a:t>-Data Teams</a:t>
            </a:r>
            <a:endParaRPr lang="en-US" sz="3600" b="1" dirty="0">
              <a:solidFill>
                <a:srgbClr val="0070C0"/>
              </a:solidFill>
              <a:latin typeface="Palatino Linotype" panose="02040502050505030304" pitchFamily="18" charset="0"/>
            </a:endParaRPr>
          </a:p>
        </p:txBody>
      </p:sp>
      <p:sp>
        <p:nvSpPr>
          <p:cNvPr id="8" name="Rectangle 7"/>
          <p:cNvSpPr/>
          <p:nvPr/>
        </p:nvSpPr>
        <p:spPr>
          <a:xfrm>
            <a:off x="930050" y="707606"/>
            <a:ext cx="7680550" cy="830997"/>
          </a:xfrm>
          <a:prstGeom prst="rect">
            <a:avLst/>
          </a:prstGeom>
        </p:spPr>
        <p:txBody>
          <a:bodyPr wrap="square">
            <a:spAutoFit/>
          </a:bodyPr>
          <a:lstStyle/>
          <a:p>
            <a:pPr algn="ctr"/>
            <a:endParaRPr lang="en-US" sz="4800" b="1" dirty="0"/>
          </a:p>
        </p:txBody>
      </p:sp>
      <p:sp>
        <p:nvSpPr>
          <p:cNvPr id="6" name="Rectangle 5"/>
          <p:cNvSpPr/>
          <p:nvPr/>
        </p:nvSpPr>
        <p:spPr>
          <a:xfrm>
            <a:off x="489533" y="559221"/>
            <a:ext cx="8379685" cy="1446550"/>
          </a:xfrm>
          <a:prstGeom prst="rect">
            <a:avLst/>
          </a:prstGeom>
        </p:spPr>
        <p:txBody>
          <a:bodyPr wrap="square">
            <a:spAutoFit/>
          </a:bodyPr>
          <a:lstStyle/>
          <a:p>
            <a:pPr algn="ctr"/>
            <a:r>
              <a:rPr lang="en-US" sz="4800" b="1" i="1" dirty="0">
                <a:latin typeface="Palatino Linotype" panose="02040502050505030304" pitchFamily="18" charset="0"/>
              </a:rPr>
              <a:t>The</a:t>
            </a:r>
            <a:r>
              <a:rPr lang="en-US" sz="3600" dirty="0"/>
              <a:t> </a:t>
            </a:r>
            <a:r>
              <a:rPr lang="en-US" sz="4800" b="1" dirty="0">
                <a:solidFill>
                  <a:srgbClr val="FF0000"/>
                </a:solidFill>
              </a:rPr>
              <a:t>A</a:t>
            </a:r>
            <a:r>
              <a:rPr lang="en-US" sz="4800" dirty="0"/>
              <a:t>, </a:t>
            </a:r>
            <a:r>
              <a:rPr lang="en-US" sz="4800" b="1" dirty="0">
                <a:solidFill>
                  <a:srgbClr val="FFC000"/>
                </a:solidFill>
              </a:rPr>
              <a:t>B</a:t>
            </a:r>
            <a:r>
              <a:rPr lang="en-US" sz="4800" dirty="0"/>
              <a:t>, </a:t>
            </a:r>
            <a:r>
              <a:rPr lang="en-US" sz="4800" b="1" dirty="0">
                <a:solidFill>
                  <a:srgbClr val="92D050"/>
                </a:solidFill>
              </a:rPr>
              <a:t>Cs</a:t>
            </a:r>
            <a:r>
              <a:rPr lang="en-US" sz="3600" dirty="0"/>
              <a:t>, and </a:t>
            </a:r>
            <a:r>
              <a:rPr lang="en-US" sz="4800" b="1" dirty="0">
                <a:solidFill>
                  <a:srgbClr val="0070C0"/>
                </a:solidFill>
              </a:rPr>
              <a:t>Ds</a:t>
            </a:r>
            <a:r>
              <a:rPr lang="en-US" sz="3600" dirty="0"/>
              <a:t> </a:t>
            </a:r>
            <a:r>
              <a:rPr lang="en-US" sz="3600" b="1" i="1" dirty="0">
                <a:latin typeface="Palatino Linotype" panose="02040502050505030304" pitchFamily="18" charset="0"/>
              </a:rPr>
              <a:t>of</a:t>
            </a:r>
            <a:r>
              <a:rPr lang="en-US" sz="3600" dirty="0"/>
              <a:t> </a:t>
            </a:r>
            <a:br>
              <a:rPr lang="en-US" sz="3600" dirty="0"/>
            </a:br>
            <a:r>
              <a:rPr lang="en-US" sz="4000" b="1" dirty="0">
                <a:solidFill>
                  <a:srgbClr val="C00000"/>
                </a:solidFill>
                <a:latin typeface="Palatino Linotype" panose="02040502050505030304" pitchFamily="18" charset="0"/>
              </a:rPr>
              <a:t>Closing the Achievement Gap</a:t>
            </a:r>
            <a:endParaRPr lang="en-US" sz="4000" dirty="0">
              <a:latin typeface="Palatino Linotype" panose="02040502050505030304" pitchFamily="18" charset="0"/>
            </a:endParaRPr>
          </a:p>
        </p:txBody>
      </p:sp>
    </p:spTree>
    <p:extLst>
      <p:ext uri="{BB962C8B-B14F-4D97-AF65-F5344CB8AC3E}">
        <p14:creationId xmlns:p14="http://schemas.microsoft.com/office/powerpoint/2010/main" val="220817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1380" y="152400"/>
            <a:ext cx="8606716" cy="785933"/>
            <a:chOff x="112625" y="73463"/>
            <a:chExt cx="8606716" cy="788670"/>
          </a:xfrm>
        </p:grpSpPr>
        <p:pic>
          <p:nvPicPr>
            <p:cNvPr id="3" name="Picture 2" descr="S:\Style Guide\Bloomfield Logo 3 x 3 x 300 dp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5" y="73463"/>
              <a:ext cx="788670" cy="788670"/>
            </a:xfrm>
            <a:prstGeom prst="rect">
              <a:avLst/>
            </a:prstGeom>
            <a:noFill/>
            <a:ln>
              <a:noFill/>
            </a:ln>
          </p:spPr>
        </p:pic>
        <p:sp>
          <p:nvSpPr>
            <p:cNvPr id="4" name="Rectangle 3"/>
            <p:cNvSpPr/>
            <p:nvPr/>
          </p:nvSpPr>
          <p:spPr>
            <a:xfrm>
              <a:off x="1006925" y="409046"/>
              <a:ext cx="2150803" cy="45719"/>
            </a:xfrm>
            <a:prstGeom prst="rect">
              <a:avLst/>
            </a:prstGeom>
            <a:solidFill>
              <a:srgbClr val="FF4A00"/>
            </a:solidFill>
            <a:ln w="9525">
              <a:solidFill>
                <a:srgbClr val="FF4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124200" y="299595"/>
              <a:ext cx="5595141" cy="310341"/>
            </a:xfrm>
            <a:prstGeom prst="rect">
              <a:avLst/>
            </a:prstGeom>
            <a:noFill/>
          </p:spPr>
          <p:txBody>
            <a:bodyPr wrap="square" rtlCol="0">
              <a:spAutoFit/>
            </a:bodyPr>
            <a:lstStyle/>
            <a:p>
              <a:pPr eaLnBrk="0" hangingPunct="0">
                <a:lnSpc>
                  <a:spcPts val="1725"/>
                </a:lnSpc>
              </a:pPr>
              <a:r>
                <a:rPr lang="en-US" sz="2000" dirty="0">
                  <a:solidFill>
                    <a:srgbClr val="0021A5"/>
                  </a:solidFill>
                  <a:latin typeface="Times New Roman"/>
                  <a:ea typeface="Times New Roman"/>
                  <a:cs typeface="Calibri"/>
                </a:rPr>
                <a:t>Bloo</a:t>
              </a:r>
              <a:r>
                <a:rPr lang="en-US" sz="2000" spc="-25" dirty="0">
                  <a:solidFill>
                    <a:srgbClr val="0021A5"/>
                  </a:solidFill>
                  <a:latin typeface="Times New Roman"/>
                  <a:ea typeface="Times New Roman"/>
                  <a:cs typeface="Calibri"/>
                </a:rPr>
                <a:t>m</a:t>
              </a:r>
              <a:r>
                <a:rPr lang="en-US" sz="2000" dirty="0">
                  <a:solidFill>
                    <a:srgbClr val="0021A5"/>
                  </a:solidFill>
                  <a:latin typeface="Times New Roman"/>
                  <a:ea typeface="Times New Roman"/>
                  <a:cs typeface="Calibri"/>
                </a:rPr>
                <a:t>field</a:t>
              </a:r>
              <a:r>
                <a:rPr lang="en-US" sz="2000" spc="-20"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Pub</a:t>
              </a:r>
              <a:r>
                <a:rPr lang="en-US" sz="2000" spc="5" dirty="0">
                  <a:solidFill>
                    <a:srgbClr val="0021A5"/>
                  </a:solidFill>
                  <a:latin typeface="Times New Roman"/>
                  <a:ea typeface="Times New Roman"/>
                  <a:cs typeface="Calibri"/>
                </a:rPr>
                <a:t>l</a:t>
              </a:r>
              <a:r>
                <a:rPr lang="en-US" sz="2000" dirty="0">
                  <a:solidFill>
                    <a:srgbClr val="0021A5"/>
                  </a:solidFill>
                  <a:latin typeface="Times New Roman"/>
                  <a:ea typeface="Times New Roman"/>
                  <a:cs typeface="Calibri"/>
                </a:rPr>
                <a:t>ic</a:t>
              </a:r>
              <a:r>
                <a:rPr lang="en-US" sz="2000" spc="-65" dirty="0">
                  <a:solidFill>
                    <a:srgbClr val="0021A5"/>
                  </a:solidFill>
                  <a:latin typeface="Times New Roman"/>
                  <a:ea typeface="Times New Roman"/>
                  <a:cs typeface="Calibri"/>
                </a:rPr>
                <a:t> </a:t>
              </a:r>
              <a:r>
                <a:rPr lang="en-US" sz="2000" dirty="0">
                  <a:solidFill>
                    <a:srgbClr val="0021A5"/>
                  </a:solidFill>
                  <a:latin typeface="Times New Roman"/>
                  <a:ea typeface="Times New Roman"/>
                  <a:cs typeface="Calibri"/>
                </a:rPr>
                <a:t>Schools |</a:t>
              </a:r>
              <a:r>
                <a:rPr lang="en-US" sz="2000" spc="-25" dirty="0">
                  <a:solidFill>
                    <a:srgbClr val="0020A4"/>
                  </a:solidFill>
                  <a:latin typeface="Times New Roman"/>
                  <a:ea typeface="Times New Roman"/>
                  <a:cs typeface="Calibri"/>
                </a:rPr>
                <a:t> </a:t>
              </a:r>
              <a:r>
                <a:rPr lang="en-US" sz="1600" spc="-25" dirty="0">
                  <a:solidFill>
                    <a:srgbClr val="FF4A00"/>
                  </a:solidFill>
                  <a:latin typeface="Times New Roman"/>
                  <a:ea typeface="Times New Roman"/>
                  <a:cs typeface="Calibri"/>
                </a:rPr>
                <a:t>Raising the Bar is Taking us Far</a:t>
              </a:r>
              <a:endParaRPr lang="en-US" sz="1600" dirty="0">
                <a:effectLst/>
                <a:latin typeface="Times New Roman"/>
                <a:ea typeface="Times New Roman"/>
              </a:endParaRPr>
            </a:p>
          </p:txBody>
        </p:sp>
      </p:grpSp>
      <p:sp>
        <p:nvSpPr>
          <p:cNvPr id="7" name="Rectangle 6"/>
          <p:cNvSpPr/>
          <p:nvPr/>
        </p:nvSpPr>
        <p:spPr>
          <a:xfrm>
            <a:off x="1158650" y="2277266"/>
            <a:ext cx="7223350" cy="1046440"/>
          </a:xfrm>
          <a:prstGeom prst="rect">
            <a:avLst/>
          </a:prstGeom>
        </p:spPr>
        <p:txBody>
          <a:bodyPr wrap="square">
            <a:spAutoFit/>
          </a:bodyPr>
          <a:lstStyle/>
          <a:p>
            <a:pPr algn="ctr"/>
            <a:endParaRPr lang="en-US" sz="4400" b="1" dirty="0" smtClean="0">
              <a:solidFill>
                <a:srgbClr val="0070C0"/>
              </a:solidFill>
            </a:endParaRPr>
          </a:p>
          <a:p>
            <a:pPr algn="ctr"/>
            <a:endParaRPr lang="en-US" b="1" dirty="0"/>
          </a:p>
        </p:txBody>
      </p:sp>
      <p:sp>
        <p:nvSpPr>
          <p:cNvPr id="6" name="Rectangle 5"/>
          <p:cNvSpPr/>
          <p:nvPr/>
        </p:nvSpPr>
        <p:spPr>
          <a:xfrm>
            <a:off x="304800" y="830716"/>
            <a:ext cx="8534400" cy="1446550"/>
          </a:xfrm>
          <a:prstGeom prst="rect">
            <a:avLst/>
          </a:prstGeom>
        </p:spPr>
        <p:txBody>
          <a:bodyPr wrap="square">
            <a:spAutoFit/>
          </a:bodyPr>
          <a:lstStyle/>
          <a:p>
            <a:pPr algn="ctr"/>
            <a:r>
              <a:rPr lang="en-US" sz="4400" b="1" i="1" dirty="0">
                <a:latin typeface="Palatino Linotype" panose="02040502050505030304" pitchFamily="18" charset="0"/>
              </a:rPr>
              <a:t>The</a:t>
            </a:r>
            <a:r>
              <a:rPr lang="en-US" sz="4400" dirty="0"/>
              <a:t> </a:t>
            </a:r>
            <a:r>
              <a:rPr lang="en-US" sz="4400" b="1" dirty="0">
                <a:solidFill>
                  <a:srgbClr val="FF0000"/>
                </a:solidFill>
              </a:rPr>
              <a:t>A</a:t>
            </a:r>
            <a:r>
              <a:rPr lang="en-US" sz="4400" dirty="0"/>
              <a:t>, </a:t>
            </a:r>
            <a:r>
              <a:rPr lang="en-US" sz="4400" b="1" dirty="0">
                <a:solidFill>
                  <a:srgbClr val="FFC000"/>
                </a:solidFill>
              </a:rPr>
              <a:t>B</a:t>
            </a:r>
            <a:r>
              <a:rPr lang="en-US" sz="4400" dirty="0"/>
              <a:t>, </a:t>
            </a:r>
            <a:r>
              <a:rPr lang="en-US" sz="4400" b="1" dirty="0">
                <a:solidFill>
                  <a:srgbClr val="92D050"/>
                </a:solidFill>
              </a:rPr>
              <a:t>Cs</a:t>
            </a:r>
            <a:r>
              <a:rPr lang="en-US" sz="4400" dirty="0"/>
              <a:t>, and </a:t>
            </a:r>
            <a:r>
              <a:rPr lang="en-US" sz="4400" b="1" dirty="0">
                <a:solidFill>
                  <a:srgbClr val="0070C0"/>
                </a:solidFill>
              </a:rPr>
              <a:t>Ds</a:t>
            </a:r>
            <a:r>
              <a:rPr lang="en-US" sz="4400" dirty="0"/>
              <a:t> </a:t>
            </a:r>
            <a:r>
              <a:rPr lang="en-US" sz="4400" b="1" i="1" dirty="0">
                <a:latin typeface="Palatino Linotype" panose="02040502050505030304" pitchFamily="18" charset="0"/>
              </a:rPr>
              <a:t>of</a:t>
            </a:r>
            <a:r>
              <a:rPr lang="en-US" sz="4400" dirty="0"/>
              <a:t> </a:t>
            </a:r>
            <a:br>
              <a:rPr lang="en-US" sz="4400" dirty="0"/>
            </a:br>
            <a:r>
              <a:rPr lang="en-US" sz="4400" b="1" dirty="0">
                <a:solidFill>
                  <a:srgbClr val="C00000"/>
                </a:solidFill>
                <a:latin typeface="Palatino Linotype" panose="02040502050505030304" pitchFamily="18" charset="0"/>
              </a:rPr>
              <a:t>Closing the Achievement Gap</a:t>
            </a:r>
            <a:endParaRPr lang="en-US" sz="4400" dirty="0">
              <a:latin typeface="Palatino Linotype" panose="02040502050505030304" pitchFamily="18" charset="0"/>
            </a:endParaRPr>
          </a:p>
        </p:txBody>
      </p:sp>
      <p:sp>
        <p:nvSpPr>
          <p:cNvPr id="8" name="Rectangle 7"/>
          <p:cNvSpPr/>
          <p:nvPr/>
        </p:nvSpPr>
        <p:spPr>
          <a:xfrm>
            <a:off x="457200" y="3136613"/>
            <a:ext cx="8382000" cy="830997"/>
          </a:xfrm>
          <a:prstGeom prst="rect">
            <a:avLst/>
          </a:prstGeom>
        </p:spPr>
        <p:txBody>
          <a:bodyPr wrap="square">
            <a:spAutoFit/>
          </a:bodyPr>
          <a:lstStyle/>
          <a:p>
            <a:r>
              <a:rPr lang="en-US" sz="4800" b="1" i="1" dirty="0">
                <a:solidFill>
                  <a:srgbClr val="FF0000"/>
                </a:solidFill>
                <a:latin typeface="Palatino Linotype" panose="02040502050505030304" pitchFamily="18" charset="0"/>
              </a:rPr>
              <a:t>A</a:t>
            </a:r>
            <a:r>
              <a:rPr lang="en-US" sz="4800" b="1" dirty="0">
                <a:solidFill>
                  <a:srgbClr val="FF0000"/>
                </a:solidFill>
                <a:latin typeface="Palatino Linotype" panose="02040502050505030304" pitchFamily="18" charset="0"/>
              </a:rPr>
              <a:t>-Analysis of Student Work</a:t>
            </a:r>
          </a:p>
        </p:txBody>
      </p:sp>
    </p:spTree>
    <p:extLst>
      <p:ext uri="{BB962C8B-B14F-4D97-AF65-F5344CB8AC3E}">
        <p14:creationId xmlns:p14="http://schemas.microsoft.com/office/powerpoint/2010/main" val="2700989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3922</TotalTime>
  <Words>1653</Words>
  <Application>Microsoft Office PowerPoint</Application>
  <PresentationFormat>On-screen Show (4:3)</PresentationFormat>
  <Paragraphs>200</Paragraphs>
  <Slides>13</Slides>
  <Notes>12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13</vt:i4>
      </vt:variant>
    </vt:vector>
  </HeadingPairs>
  <TitlesOfParts>
    <vt:vector size="21" baseType="lpstr">
      <vt:lpstr>Arial</vt:lpstr>
      <vt:lpstr>Calibri</vt:lpstr>
      <vt:lpstr>Palatino Linotype</vt:lpstr>
      <vt:lpstr>Times New Roman</vt:lpstr>
      <vt:lpstr>Office Theme</vt:lpstr>
      <vt:lpstr>1_Office Theme</vt:lpstr>
      <vt:lpstr>2_Office Theme</vt:lpstr>
      <vt:lpstr>3_Office Theme</vt:lpstr>
      <vt:lpstr>The A, B, Cs, and Ds of  Closing the Achievement Gap </vt:lpstr>
      <vt:lpstr>Vision</vt:lpstr>
      <vt:lpstr>Theory of Action</vt:lpstr>
      <vt:lpstr>Four Priorities</vt:lpstr>
      <vt:lpstr>PowerPoint Presentation</vt:lpstr>
      <vt:lpstr>How does BHS’ performance on the 2015 ELA/Math Smarter Balanced Assessment compare to other school districts within DRGs A-I?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Bloomfield Board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BHS’ 21st Century Learning Skills</dc:title>
  <dc:creator>Beryl Irene Bailey</dc:creator>
  <cp:lastModifiedBy>Earle Bidwell</cp:lastModifiedBy>
  <cp:revision>107</cp:revision>
  <cp:lastPrinted>2015-11-12T13:35:00Z</cp:lastPrinted>
  <dcterms:created xsi:type="dcterms:W3CDTF">2015-08-13T16:37:31Z</dcterms:created>
  <dcterms:modified xsi:type="dcterms:W3CDTF">2016-02-11T16:31:29Z</dcterms:modified>
</cp:coreProperties>
</file>