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818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97312" y="0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primary school level factor in raising student achievement.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~ Implemented ~ Assessed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way in which to support the work of alignment and tightening of the written, the imlmented, and the assessed.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important way to pull together your curriculum, instruction, and assessments – using your work in PLCs, teacher evaluation, professional learning,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Paying attention to all components has been a critical aspect of our work: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Leadership Development – ensuring that our principals, department leaders. Resource teachers have the knowledge and skills to lead this work – SPS Teaching Standards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and Stakeholder Engagement – teachers, parents – PD sessions, PTO presentations, Newsletters from the superintendent and principals on a regular basis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Curriculum,  Instruction, &amp; Assessment – the written, the implemented and the assessed - 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of Instructional Materials &amp; Programs – non-fiction texts, movement of concepts from grade levels along with materials, including three genres of writing in each grade level, rubrics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Realign Fiscal and Human Resources to Support – textbook $, PD alignment, Instructional Coaches, Technology</a:t>
            </a:r>
          </a:p>
          <a:p>
            <a:pPr indent="-95250" lvl="0" marL="1714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Paying attention to all components has been a critical aspect of our work: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Leadership Development – ensuring that our principals, department leaders. Resource teachers have the knowledge and skills to lead this work – SPS Teaching Standards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and Stakeholder Engagement – teachers, parents – PD sessions, PTO presentations, Newsletters from the superintendent and principals on a regular basis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Curriculum,  Instruction, &amp; Assessment – the written, the implemented and the assessed - 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of Instructional Materials &amp; Programs – non-fiction texts, movement of concepts from grade levels along with materials, including three genres of writing in each grade level, rubrics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Realign Fiscal and Human Resources to Support – textbook $, PD alignment, Instructional Coaches, Technology</a:t>
            </a:r>
          </a:p>
          <a:p>
            <a:pPr indent="-95250" lvl="0" marL="1714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 to the components just mentioned, we utilized the instructional core as a “checks and balances” tool as we work through any changes and/or realignment that we are addressing.  We talk to teachers about this as well to ensure that they are understanding the importance of balancing these elements.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rigor of the content also the instructional strategies and assessment strategies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the student – engagement and the way in which they attempt each task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knowledge , skill and role in the instructional practice; instructional strategies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in student learning occur only as a consequence of improvements in the level of content, teacher’s knowledge and skill, and student engagement.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change any single element of the instructional core, you have to change the other two.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see it in the core, it is not there.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predicts performance.</a:t>
            </a:r>
          </a:p>
          <a:p>
            <a:pPr indent="-95250" lvl="0" marL="1714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task predicts performance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foundation from which to work.  You cannot say you have a guaranteed and viable curriculum for all students if you do not have “documents” that outline the content to be taught along with the methods to use – the instructional strategies, and then way in which you measure student learning.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of you have seen and used curriculum documents in your schools?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Curriculum and the importance of these five aspects when developing written curriuclum.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176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researching what works in schools, Robert Marzano (2003) found five school-level factors that promote student achievement. Ultimately, Marzano concluded that a guaranteed and viable curriculum is the most powerful school-level factor in determining overall student achievement.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truly have a “GVC” it means that, in our schools: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matter who teaches a given course or grade level, we guarantee that topics identified in the curriculum will be covered in every class.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content that teachers are expected to address can be covered in the time available.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student, in every class, every day, will be taught the same essential knowledge and skills (TEKS).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students to achieve standards, </a:t>
            </a:r>
            <a:r>
              <a:rPr b="1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Marzano 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 there must be a match between three types of curricula: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written curriculum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content specified by the state, district, or school to be addressed in a particular course or grade level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implemented curriculum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content that is actually delivered/taught by the teacher</a:t>
            </a:r>
          </a:p>
          <a:p>
            <a:pPr indent="-609588" lvl="0" marL="609588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attained (tested) curriculum</a:t>
            </a: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content actually learned by the students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by Design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Concept-based Curriculum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Rigorous Curriculum Design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97312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03.png"/><Relationship Id="rId3" Type="http://schemas.openxmlformats.org/officeDocument/2006/relationships/image" Target="../media/image02.png"/><Relationship Id="rId5" Type="http://schemas.openxmlformats.org/officeDocument/2006/relationships/image" Target="../media/image0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2" Type="http://schemas.openxmlformats.org/officeDocument/2006/relationships/image" Target="../media/image0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Shape 17"/>
          <p:cNvGrpSpPr/>
          <p:nvPr/>
        </p:nvGrpSpPr>
        <p:grpSpPr>
          <a:xfrm rot="-1066323">
            <a:off x="618027" y="3923014"/>
            <a:ext cx="2508735" cy="2527487"/>
            <a:chOff x="494947" y="417279"/>
            <a:chExt cx="2417577" cy="2421350"/>
          </a:xfrm>
        </p:grpSpPr>
        <p:sp>
          <p:nvSpPr>
            <p:cNvPr id="18" name="Shape 18"/>
            <p:cNvSpPr/>
            <p:nvPr/>
          </p:nvSpPr>
          <p:spPr>
            <a:xfrm>
              <a:off x="494947" y="494483"/>
              <a:ext cx="2328383" cy="2344145"/>
            </a:xfrm>
            <a:custGeom>
              <a:pathLst>
                <a:path extrusionOk="0" h="2344146" w="2328384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0935" y="417279"/>
              <a:ext cx="2321589" cy="2321589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20" name="Shape 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39"/>
              <a:ext cx="404703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3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2" y="2587842"/>
            <a:ext cx="5773083" cy="38508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ctrTitle"/>
          </p:nvPr>
        </p:nvSpPr>
        <p:spPr>
          <a:xfrm rot="359999">
            <a:off x="3339808" y="3015792"/>
            <a:ext cx="4847037" cy="15997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000100"/>
              </a:buClr>
              <a:buFont typeface="Cambria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 rot="359999">
            <a:off x="3200499" y="4766916"/>
            <a:ext cx="4836456" cy="10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 rot="-1080000">
            <a:off x="963291" y="5061539"/>
            <a:ext cx="1968534" cy="5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 rot="-1080000">
            <a:off x="647591" y="4135345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 rot="-1079999">
            <a:off x="1981438" y="5509807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5EA2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596331" y="280256"/>
            <a:ext cx="3951336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 rot="5400000">
            <a:off x="4876298" y="2303379"/>
            <a:ext cx="5469523" cy="1963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914398" y="475079"/>
            <a:ext cx="5181601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41248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5151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51279" y="1487080"/>
            <a:ext cx="3008313" cy="19213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551279" y="3408419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mbria"/>
              <a:buNone/>
              <a:defRPr/>
            </a:lvl1pPr>
            <a:lvl2pPr indent="0" marL="457200" rtl="0">
              <a:spcBef>
                <a:spcPts val="0"/>
              </a:spcBef>
              <a:buFont typeface="Cambria"/>
              <a:buNone/>
              <a:defRPr/>
            </a:lvl2pPr>
            <a:lvl3pPr indent="0" marL="914400" rtl="0">
              <a:spcBef>
                <a:spcPts val="0"/>
              </a:spcBef>
              <a:buFont typeface="Cambria"/>
              <a:buNone/>
              <a:defRPr/>
            </a:lvl3pPr>
            <a:lvl4pPr indent="0" marL="1371600" rtl="0">
              <a:spcBef>
                <a:spcPts val="0"/>
              </a:spcBef>
              <a:buFont typeface="Cambria"/>
              <a:buNone/>
              <a:defRPr/>
            </a:lvl4pPr>
            <a:lvl5pPr indent="0" marL="1828800" rtl="0">
              <a:spcBef>
                <a:spcPts val="0"/>
              </a:spcBef>
              <a:buFont typeface="Cambria"/>
              <a:buNone/>
              <a:defRPr/>
            </a:lvl5pPr>
            <a:lvl6pPr indent="0" marL="2286000" rtl="0">
              <a:spcBef>
                <a:spcPts val="0"/>
              </a:spcBef>
              <a:buFont typeface="Cambria"/>
              <a:buNone/>
              <a:defRPr/>
            </a:lvl6pPr>
            <a:lvl7pPr indent="0" marL="2743200" rtl="0">
              <a:spcBef>
                <a:spcPts val="0"/>
              </a:spcBef>
              <a:buFont typeface="Cambria"/>
              <a:buNone/>
              <a:defRPr/>
            </a:lvl7pPr>
            <a:lvl8pPr indent="0" marL="3200400" rtl="0">
              <a:spcBef>
                <a:spcPts val="0"/>
              </a:spcBef>
              <a:buFont typeface="Cambria"/>
              <a:buNone/>
              <a:defRPr/>
            </a:lvl8pPr>
            <a:lvl9pPr indent="0" marL="3657600" rtl="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551279" y="1497992"/>
            <a:ext cx="8041439" cy="20972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838199" y="3754401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41248" y="2038388"/>
            <a:ext cx="3017519" cy="5423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indent="0" marL="457200" rtl="0">
              <a:spcBef>
                <a:spcPts val="0"/>
              </a:spcBef>
              <a:buFont typeface="Cambria"/>
              <a:buNone/>
              <a:defRPr/>
            </a:lvl2pPr>
            <a:lvl3pPr indent="0" marL="914400" rtl="0">
              <a:spcBef>
                <a:spcPts val="0"/>
              </a:spcBef>
              <a:buFont typeface="Cambria"/>
              <a:buNone/>
              <a:defRPr/>
            </a:lvl3pPr>
            <a:lvl4pPr indent="0" marL="1371600" rtl="0">
              <a:spcBef>
                <a:spcPts val="0"/>
              </a:spcBef>
              <a:buFont typeface="Cambria"/>
              <a:buNone/>
              <a:defRPr/>
            </a:lvl4pPr>
            <a:lvl5pPr indent="0" marL="1828800" rtl="0">
              <a:spcBef>
                <a:spcPts val="0"/>
              </a:spcBef>
              <a:buFont typeface="Cambria"/>
              <a:buNone/>
              <a:defRPr/>
            </a:lvl5pPr>
            <a:lvl6pPr indent="0" marL="2286000" rtl="0">
              <a:spcBef>
                <a:spcPts val="0"/>
              </a:spcBef>
              <a:buFont typeface="Cambria"/>
              <a:buNone/>
              <a:defRPr/>
            </a:lvl6pPr>
            <a:lvl7pPr indent="0" marL="2743200" rtl="0">
              <a:spcBef>
                <a:spcPts val="0"/>
              </a:spcBef>
              <a:buFont typeface="Cambria"/>
              <a:buNone/>
              <a:defRPr/>
            </a:lvl7pPr>
            <a:lvl8pPr indent="0" marL="3200400" rtl="0">
              <a:spcBef>
                <a:spcPts val="0"/>
              </a:spcBef>
              <a:buFont typeface="Cambria"/>
              <a:buNone/>
              <a:defRPr/>
            </a:lvl8pPr>
            <a:lvl9pPr indent="0" marL="3657600" rtl="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291091" y="2038386"/>
            <a:ext cx="3014708" cy="5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indent="0" marL="457200" rtl="0">
              <a:spcBef>
                <a:spcPts val="0"/>
              </a:spcBef>
              <a:buFont typeface="Cambria"/>
              <a:buNone/>
              <a:defRPr/>
            </a:lvl2pPr>
            <a:lvl3pPr indent="0" marL="914400" rtl="0">
              <a:spcBef>
                <a:spcPts val="0"/>
              </a:spcBef>
              <a:buFont typeface="Cambria"/>
              <a:buNone/>
              <a:defRPr/>
            </a:lvl3pPr>
            <a:lvl4pPr indent="0" marL="1371600" rtl="0">
              <a:spcBef>
                <a:spcPts val="0"/>
              </a:spcBef>
              <a:buFont typeface="Cambria"/>
              <a:buNone/>
              <a:defRPr/>
            </a:lvl4pPr>
            <a:lvl5pPr indent="0" marL="1828800" rtl="0">
              <a:spcBef>
                <a:spcPts val="0"/>
              </a:spcBef>
              <a:buFont typeface="Cambria"/>
              <a:buNone/>
              <a:defRPr/>
            </a:lvl5pPr>
            <a:lvl6pPr indent="0" marL="2286000" rtl="0">
              <a:spcBef>
                <a:spcPts val="0"/>
              </a:spcBef>
              <a:buFont typeface="Cambria"/>
              <a:buNone/>
              <a:defRPr/>
            </a:lvl6pPr>
            <a:lvl7pPr indent="0" marL="2743200" rtl="0">
              <a:spcBef>
                <a:spcPts val="0"/>
              </a:spcBef>
              <a:buFont typeface="Cambria"/>
              <a:buNone/>
              <a:defRPr/>
            </a:lvl7pPr>
            <a:lvl8pPr indent="0" marL="3200400" rtl="0">
              <a:spcBef>
                <a:spcPts val="0"/>
              </a:spcBef>
              <a:buFont typeface="Cambria"/>
              <a:buNone/>
              <a:defRPr/>
            </a:lvl8pPr>
            <a:lvl9pPr indent="0" marL="3657600" rtl="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6" name="Shape 66"/>
          <p:cNvSpPr/>
          <p:nvPr/>
        </p:nvSpPr>
        <p:spPr>
          <a:xfrm rot="-1325433">
            <a:off x="3933637" y="4281001"/>
            <a:ext cx="1288494" cy="722529"/>
          </a:xfrm>
          <a:custGeom>
            <a:pathLst>
              <a:path extrusionOk="0" h="722529" w="1288494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Shape 67"/>
          <p:cNvSpPr/>
          <p:nvPr/>
        </p:nvSpPr>
        <p:spPr>
          <a:xfrm rot="9377603">
            <a:off x="3925860" y="3316840"/>
            <a:ext cx="1288495" cy="722529"/>
          </a:xfrm>
          <a:custGeom>
            <a:pathLst>
              <a:path extrusionOk="0" h="722529" w="1288494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841248" y="2743199"/>
            <a:ext cx="3017519" cy="32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5294376" y="2743200"/>
            <a:ext cx="3017519" cy="32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rtl="0" algn="l">
              <a:spcBef>
                <a:spcPts val="480"/>
              </a:spcBef>
              <a:buClr>
                <a:schemeClr val="accent1"/>
              </a:buClr>
              <a:buChar char="0"/>
              <a:defRPr/>
            </a:lvl1pPr>
            <a:lvl2pPr indent="-107568" marL="557784" rtl="0" algn="l">
              <a:spcBef>
                <a:spcPts val="440"/>
              </a:spcBef>
              <a:buClr>
                <a:schemeClr val="accent1"/>
              </a:buClr>
              <a:buChar char="0"/>
              <a:defRPr/>
            </a:lvl2pPr>
            <a:lvl3pPr indent="-67310" marL="822960" rtl="0" algn="l">
              <a:spcBef>
                <a:spcPts val="400"/>
              </a:spcBef>
              <a:buClr>
                <a:schemeClr val="accent1"/>
              </a:buClr>
              <a:buChar char="0"/>
              <a:defRPr/>
            </a:lvl3pPr>
            <a:lvl4pPr indent="-86360" marL="1097280" rtl="0" algn="l">
              <a:spcBef>
                <a:spcPts val="320"/>
              </a:spcBef>
              <a:buClr>
                <a:schemeClr val="accent1"/>
              </a:buClr>
              <a:buChar char="0"/>
              <a:defRPr/>
            </a:lvl4pPr>
            <a:lvl5pPr indent="-100964" marL="14173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5pPr>
            <a:lvl6pPr indent="-100965" marL="164592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6pPr>
            <a:lvl7pPr indent="-108585" marL="192024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7pPr>
            <a:lvl8pPr indent="-103505" marL="219456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8pPr>
            <a:lvl9pPr indent="-98425" marL="2468880" rtl="0" algn="l">
              <a:spcBef>
                <a:spcPts val="280"/>
              </a:spcBef>
              <a:buClr>
                <a:schemeClr val="accent1"/>
              </a:buClr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type="title"/>
          </p:nvPr>
        </p:nvSpPr>
        <p:spPr>
          <a:xfrm>
            <a:off x="551279" y="4669653"/>
            <a:ext cx="8041440" cy="7198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 rot="-59999">
            <a:off x="2130552" y="594359"/>
            <a:ext cx="4873752" cy="3657599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219200" y="5416153"/>
            <a:ext cx="6705599" cy="603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Cambria"/>
              <a:buNone/>
              <a:defRPr/>
            </a:lvl1pPr>
            <a:lvl2pPr indent="0" marL="457200" rtl="0">
              <a:spcBef>
                <a:spcPts val="0"/>
              </a:spcBef>
              <a:buFont typeface="Cambria"/>
              <a:buNone/>
              <a:defRPr/>
            </a:lvl2pPr>
            <a:lvl3pPr indent="0" marL="914400" rtl="0">
              <a:spcBef>
                <a:spcPts val="0"/>
              </a:spcBef>
              <a:buFont typeface="Cambria"/>
              <a:buNone/>
              <a:defRPr/>
            </a:lvl3pPr>
            <a:lvl4pPr indent="0" marL="1371600" rtl="0">
              <a:spcBef>
                <a:spcPts val="0"/>
              </a:spcBef>
              <a:buFont typeface="Cambria"/>
              <a:buNone/>
              <a:defRPr/>
            </a:lvl4pPr>
            <a:lvl5pPr indent="0" marL="1828800" rtl="0">
              <a:spcBef>
                <a:spcPts val="0"/>
              </a:spcBef>
              <a:buFont typeface="Cambria"/>
              <a:buNone/>
              <a:defRPr/>
            </a:lvl5pPr>
            <a:lvl6pPr indent="0" marL="2286000" rtl="0">
              <a:spcBef>
                <a:spcPts val="0"/>
              </a:spcBef>
              <a:buFont typeface="Cambria"/>
              <a:buNone/>
              <a:defRPr/>
            </a:lvl6pPr>
            <a:lvl7pPr indent="0" marL="2743200" rtl="0">
              <a:spcBef>
                <a:spcPts val="0"/>
              </a:spcBef>
              <a:buFont typeface="Cambria"/>
              <a:buNone/>
              <a:defRPr/>
            </a:lvl7pPr>
            <a:lvl8pPr indent="0" marL="3200400" rtl="0">
              <a:spcBef>
                <a:spcPts val="0"/>
              </a:spcBef>
              <a:buFont typeface="Cambria"/>
              <a:buNone/>
              <a:defRPr/>
            </a:lvl8pPr>
            <a:lvl9pPr indent="0" marL="3657600" rtl="0">
              <a:spcBef>
                <a:spcPts val="0"/>
              </a:spcBef>
              <a:buFont typeface="Cambria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ype="http://schemas.openxmlformats.org/officeDocument/2006/relationships/theme" Target="../theme/theme1.xml"/><Relationship Id="rId2" Type="http://schemas.openxmlformats.org/officeDocument/2006/relationships/image" Target="../media/image01.png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37499" ty="0" sy="37499"/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Char char="0"/>
              <a:defRPr/>
            </a:lvl1pPr>
            <a:lvl2pPr indent="-107568" marL="557784" marR="0" rtl="0" algn="l">
              <a:spcBef>
                <a:spcPts val="440"/>
              </a:spcBef>
              <a:buClr>
                <a:schemeClr val="accent1"/>
              </a:buClr>
              <a:buFont typeface="Arial"/>
              <a:buChar char="0"/>
              <a:defRPr/>
            </a:lvl2pPr>
            <a:lvl3pPr indent="-67310" marL="822960" marR="0" rtl="0" algn="l">
              <a:spcBef>
                <a:spcPts val="400"/>
              </a:spcBef>
              <a:buClr>
                <a:schemeClr val="accent1"/>
              </a:buClr>
              <a:buFont typeface="Arial"/>
              <a:buChar char="0"/>
              <a:defRPr/>
            </a:lvl3pPr>
            <a:lvl4pPr indent="-86360" marL="1097280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0"/>
              <a:defRPr/>
            </a:lvl4pPr>
            <a:lvl5pPr indent="-100964" marL="141732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0"/>
              <a:defRPr/>
            </a:lvl5pPr>
            <a:lvl6pPr indent="-100965" marL="164592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0"/>
              <a:defRPr/>
            </a:lvl6pPr>
            <a:lvl7pPr indent="-108585" marL="192024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0"/>
              <a:defRPr/>
            </a:lvl7pPr>
            <a:lvl8pPr indent="-103505" marL="219456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0"/>
              <a:defRPr/>
            </a:lvl8pPr>
            <a:lvl9pPr indent="-98425" marL="246888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0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55127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9119" y="6148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32.png"/><Relationship Id="rId6" Type="http://schemas.openxmlformats.org/officeDocument/2006/relationships/image" Target="../media/image33.png"/><Relationship Id="rId5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7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11.png"/><Relationship Id="rId6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 rot="359999">
            <a:off x="3350356" y="2814532"/>
            <a:ext cx="4847037" cy="18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0100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A Guaranteed, Viable, and Engaging Curriculum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 rot="359999">
            <a:off x="3200499" y="4766916"/>
            <a:ext cx="4836456" cy="10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Simsbury Public Schools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Font typeface="Cambria"/>
              <a:buNone/>
            </a:pPr>
            <a:r>
              <a:t/>
            </a:r>
            <a:endParaRPr b="0" baseline="0" i="0" sz="4800" u="none" cap="none" strike="noStrik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199" cy="6553200"/>
          </a:xfrm>
          <a:prstGeom prst="rect">
            <a:avLst/>
          </a:prstGeom>
          <a:noFill/>
          <a:ln cap="sq" cmpd="sng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085642" y="457200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Times New Roman"/>
              <a:buNone/>
            </a:pPr>
            <a:r>
              <a:rPr b="0" baseline="0" i="0" lang="en-US" sz="43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Control in Curriculum Development (</a:t>
            </a:r>
            <a:r>
              <a:rPr b="0" baseline="0" i="1" lang="en-US" sz="43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  <a:r>
              <a:rPr b="0" baseline="0" i="0" lang="en-US" sz="43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08" name="Shape 208"/>
          <p:cNvSpPr/>
          <p:nvPr/>
        </p:nvSpPr>
        <p:spPr>
          <a:xfrm>
            <a:off x="533400" y="1828800"/>
            <a:ext cx="485775" cy="4262438"/>
          </a:xfrm>
          <a:prstGeom prst="upDownArrow">
            <a:avLst>
              <a:gd fmla="val 50000" name="adj1"/>
              <a:gd fmla="val 17549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 rot="-5400000">
            <a:off x="-110330" y="3731418"/>
            <a:ext cx="311784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Process of Tightening)</a:t>
            </a:r>
          </a:p>
        </p:txBody>
      </p:sp>
      <p:sp>
        <p:nvSpPr>
          <p:cNvPr id="210" name="Shape 210"/>
          <p:cNvSpPr/>
          <p:nvPr/>
        </p:nvSpPr>
        <p:spPr>
          <a:xfrm>
            <a:off x="1850633" y="1981200"/>
            <a:ext cx="1447800" cy="1371599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</a:p>
        </p:txBody>
      </p:sp>
      <p:sp>
        <p:nvSpPr>
          <p:cNvPr id="211" name="Shape 211"/>
          <p:cNvSpPr/>
          <p:nvPr/>
        </p:nvSpPr>
        <p:spPr>
          <a:xfrm>
            <a:off x="3771900" y="1943100"/>
            <a:ext cx="1524000" cy="1447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taught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</a:p>
        </p:txBody>
      </p:sp>
      <p:sp>
        <p:nvSpPr>
          <p:cNvPr id="212" name="Shape 212"/>
          <p:cNvSpPr/>
          <p:nvPr/>
        </p:nvSpPr>
        <p:spPr>
          <a:xfrm>
            <a:off x="5733407" y="1943100"/>
            <a:ext cx="1447800" cy="1447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tested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</a:p>
        </p:txBody>
      </p:sp>
      <p:sp>
        <p:nvSpPr>
          <p:cNvPr id="213" name="Shape 213"/>
          <p:cNvSpPr/>
          <p:nvPr/>
        </p:nvSpPr>
        <p:spPr>
          <a:xfrm>
            <a:off x="3200400" y="3657600"/>
            <a:ext cx="1447800" cy="129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715000" y="3657600"/>
            <a:ext cx="1371599" cy="129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4419600" y="3657600"/>
            <a:ext cx="1524000" cy="1295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4686300" y="5164476"/>
            <a:ext cx="1447800" cy="12191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791200" y="5181600"/>
            <a:ext cx="1295400" cy="12191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5249237" y="5181600"/>
            <a:ext cx="1295400" cy="1219199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Shape 219"/>
          <p:cNvCxnSpPr/>
          <p:nvPr/>
        </p:nvCxnSpPr>
        <p:spPr>
          <a:xfrm>
            <a:off x="1981200" y="2667000"/>
            <a:ext cx="5029199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220" name="Shape 220"/>
          <p:cNvCxnSpPr/>
          <p:nvPr/>
        </p:nvCxnSpPr>
        <p:spPr>
          <a:xfrm>
            <a:off x="3298432" y="4305300"/>
            <a:ext cx="37119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221" name="Shape 221"/>
          <p:cNvCxnSpPr>
            <a:stCxn id="216" idx="2"/>
            <a:endCxn id="217" idx="6"/>
          </p:cNvCxnSpPr>
          <p:nvPr/>
        </p:nvCxnSpPr>
        <p:spPr>
          <a:xfrm>
            <a:off x="4686300" y="5774076"/>
            <a:ext cx="2400300" cy="17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lg" w="lg" type="stealth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551279" y="436562"/>
            <a:ext cx="8041440" cy="1011236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Simsbury’s Model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2781300" y="1706132"/>
            <a:ext cx="5867400" cy="43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Our Curriculum Alignment Action Plans</a:t>
            </a:r>
          </a:p>
          <a:p>
            <a:pPr indent="-228600" lvl="0" marL="228600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Simsbury Public Schools Curriculum Framework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1-D Map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2-D Map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3-D Map:  Unit Design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Unit Design Standards</a:t>
            </a:r>
          </a:p>
          <a:p>
            <a:pPr indent="-228600" lvl="0" marL="228600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Standards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CCS (i.e. Common Core State Standards)</a:t>
            </a:r>
          </a:p>
          <a:p>
            <a:pPr indent="-240283" lvl="1" marL="557784" marR="0" rtl="0" algn="l">
              <a:spcBef>
                <a:spcPts val="410"/>
              </a:spcBef>
              <a:buClr>
                <a:schemeClr val="accent1"/>
              </a:buClr>
              <a:buSzPct val="92738"/>
              <a:buFont typeface="Arial"/>
              <a:buChar char="0"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Content Standards (CT SS Frameworks, NGSS)</a:t>
            </a:r>
          </a:p>
          <a:p>
            <a:pPr indent="-228600" lvl="0" marL="228600" marR="0" rtl="0" algn="l">
              <a:spcBef>
                <a:spcPts val="44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2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Unit Design Standards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32" y="2590800"/>
            <a:ext cx="2742856" cy="27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048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Times New Roman"/>
              <a:buNone/>
            </a:pPr>
            <a:r>
              <a:rPr b="0" baseline="0" i="0" lang="en-US" sz="40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CCSS Action Plan - Grades K-6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381999" cy="5257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533400" y="152400"/>
            <a:ext cx="8041440" cy="1011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CCSS Action Plan - Grades 7/8 </a:t>
            </a:r>
            <a:b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2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English, Math, Science, SS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400"/>
            <a:ext cx="86868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04800" y="152400"/>
            <a:ext cx="828791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CCSS Action Plan - Grades 9-11 </a:t>
            </a:r>
            <a:b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English, Math, Science, SS</a:t>
            </a:r>
          </a:p>
        </p:txBody>
      </p:sp>
      <p:pic>
        <p:nvPicPr>
          <p:cNvPr id="248" name="Shape 2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9200"/>
            <a:ext cx="876300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81000" y="1487080"/>
            <a:ext cx="3047999" cy="19213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Curriculum</a:t>
            </a:r>
            <a:br>
              <a:rPr b="0" baseline="0" i="0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Framework:</a:t>
            </a:r>
            <a:br>
              <a:rPr b="0" baseline="0" i="0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1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Understanding</a:t>
            </a:r>
            <a:br>
              <a:rPr b="0" baseline="0" i="1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1" lang="en-US" sz="32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by Design </a:t>
            </a:r>
            <a:r>
              <a:rPr b="0" baseline="0" i="1" lang="en-US" sz="3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(UbD)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551279" y="3408419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~Simsbury Public Schools</a:t>
            </a:r>
          </a:p>
        </p:txBody>
      </p:sp>
      <p:sp>
        <p:nvSpPr>
          <p:cNvPr id="255" name="Shape 255"/>
          <p:cNvSpPr txBox="1"/>
          <p:nvPr>
            <p:ph idx="2" type="body"/>
          </p:nvPr>
        </p:nvSpPr>
        <p:spPr>
          <a:xfrm>
            <a:off x="3429000" y="457200"/>
            <a:ext cx="5257799" cy="5867400"/>
          </a:xfrm>
          <a:prstGeom prst="rect">
            <a:avLst/>
          </a:prstGeom>
          <a:solidFill>
            <a:srgbClr val="E5F5D7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-85026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1-D Curriculum Map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Course Title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Course Description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Units listed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2-D Curriculum Map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Course Description – can be the description of the course found in the program of studies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Essential Learning Outcomes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1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Unit Name / Time Frame / CCSS / Knowledge &amp; Skills / ELO connection / Assessment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1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3-D Curriculum Map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Stage 1</a:t>
            </a:r>
          </a:p>
          <a:p>
            <a:pPr indent="-182880" lvl="3" marL="109728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Desired Outcomes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Stage 2</a:t>
            </a:r>
          </a:p>
          <a:p>
            <a:pPr indent="-182880" lvl="3" marL="109728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Assessment Evidence</a:t>
            </a:r>
          </a:p>
          <a:p>
            <a:pPr indent="-187960" lvl="2" marL="82296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Stage 3</a:t>
            </a:r>
          </a:p>
          <a:p>
            <a:pPr indent="-182880" lvl="3" marL="1097280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Learning Plan</a:t>
            </a:r>
          </a:p>
          <a:p>
            <a:pPr indent="-85026" lvl="0" marL="228600" marR="0" rtl="0" algn="l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533400" y="304800"/>
            <a:ext cx="8041440" cy="1371599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SPS Curriculum Templates</a:t>
            </a:r>
            <a:b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2-D Map</a:t>
            </a:r>
          </a:p>
        </p:txBody>
      </p:sp>
      <p:pic>
        <p:nvPicPr>
          <p:cNvPr id="261" name="Shape 2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551279" y="76200"/>
            <a:ext cx="804144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Example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38200"/>
            <a:ext cx="8839199" cy="57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Shape 272"/>
          <p:cNvGrpSpPr/>
          <p:nvPr/>
        </p:nvGrpSpPr>
        <p:grpSpPr>
          <a:xfrm>
            <a:off x="841913" y="3636442"/>
            <a:ext cx="7460171" cy="1555201"/>
            <a:chOff x="3713" y="1198042"/>
            <a:chExt cx="7460171" cy="1555201"/>
          </a:xfrm>
        </p:grpSpPr>
        <p:sp>
          <p:nvSpPr>
            <p:cNvPr id="273" name="Shape 273"/>
            <p:cNvSpPr/>
            <p:nvPr/>
          </p:nvSpPr>
          <p:spPr>
            <a:xfrm>
              <a:off x="3713" y="1198042"/>
              <a:ext cx="1688742" cy="77759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3713" y="1198042"/>
              <a:ext cx="1688742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rIns="128000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Stage 1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349601" y="1716443"/>
              <a:ext cx="1688742" cy="1036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79967" y="1746810"/>
              <a:ext cx="1628008" cy="976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27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baseline="0" i="0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Desired Results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948463" y="1247019"/>
              <a:ext cx="542734" cy="42044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3EFB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1948463" y="1331108"/>
              <a:ext cx="416601" cy="252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2716484" y="1198042"/>
              <a:ext cx="1688742" cy="77759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2716484" y="1198042"/>
              <a:ext cx="1688742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rIns="128000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Stage 2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3062372" y="1716443"/>
              <a:ext cx="1688742" cy="1036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3092739" y="1746810"/>
              <a:ext cx="1628008" cy="976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27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baseline="0" i="0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Assessment Plan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4661233" y="1247019"/>
              <a:ext cx="542734" cy="42044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3EFB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661233" y="1331108"/>
              <a:ext cx="416601" cy="252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429255" y="1198042"/>
              <a:ext cx="1688742" cy="77759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5429255" y="1198042"/>
              <a:ext cx="1688742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rIns="128000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Stage 3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775142" y="1716443"/>
              <a:ext cx="1688742" cy="1036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5805510" y="1746810"/>
              <a:ext cx="1628008" cy="976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270"/>
                </a:spcAft>
                <a:buClr>
                  <a:schemeClr val="dk1"/>
                </a:buClr>
                <a:buSzPct val="100000"/>
                <a:buFont typeface="Cambria"/>
                <a:buChar char="•"/>
              </a:pPr>
              <a:r>
                <a:rPr b="0" baseline="0" i="0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Learning Plan</a:t>
              </a:r>
            </a:p>
          </p:txBody>
        </p:sp>
      </p:grpSp>
      <p:sp>
        <p:nvSpPr>
          <p:cNvPr id="289" name="Shape 289"/>
          <p:cNvSpPr txBox="1"/>
          <p:nvPr>
            <p:ph type="title"/>
          </p:nvPr>
        </p:nvSpPr>
        <p:spPr>
          <a:xfrm>
            <a:off x="533400" y="381000"/>
            <a:ext cx="8041440" cy="2362200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SPS Curriculum Templates</a:t>
            </a:r>
            <a:b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3-D Map ~ Unit Design</a:t>
            </a:r>
            <a:b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Stages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533400" y="152400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Implementing the Connecticut Core Standards ~ Key Components: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1795495" y="1757145"/>
            <a:ext cx="5553007" cy="4799171"/>
            <a:chOff x="1566895" y="4545"/>
            <a:chExt cx="5553007" cy="4799171"/>
          </a:xfrm>
        </p:grpSpPr>
        <p:sp>
          <p:nvSpPr>
            <p:cNvPr id="105" name="Shape 105"/>
            <p:cNvSpPr/>
            <p:nvPr/>
          </p:nvSpPr>
          <p:spPr>
            <a:xfrm>
              <a:off x="3542796" y="4545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3593603" y="55352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Capacity Building and Leadership Development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3092259" y="264632"/>
                  </a:moveTo>
                  <a:lnTo>
                    <a:pt x="3092258" y="264631"/>
                  </a:lnTo>
                  <a:cubicBezTo>
                    <a:pt x="3305602" y="384036"/>
                    <a:pt x="3496196" y="540159"/>
                    <a:pt x="3655269" y="725817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518698" y="1440121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5569505" y="1490929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Communication and Stakeholder Engagement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4150174" y="2221609"/>
                  </a:moveTo>
                  <a:cubicBezTo>
                    <a:pt x="4131134" y="2495595"/>
                    <a:pt x="4057959" y="2763088"/>
                    <a:pt x="3934882" y="3008614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763971" y="3762933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4814778" y="3813741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Curriculum,  Instruction, &amp; Assessment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2332214" y="4139509"/>
                  </a:moveTo>
                  <a:lnTo>
                    <a:pt x="2332214" y="4139509"/>
                  </a:lnTo>
                  <a:cubicBezTo>
                    <a:pt x="2163104" y="4160392"/>
                    <a:pt x="1992067" y="4160392"/>
                    <a:pt x="1822957" y="413950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321623" y="3762933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2372430" y="3813741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Alignment of Instructional Materials &amp; Programs 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220289" y="3008615"/>
                  </a:moveTo>
                  <a:lnTo>
                    <a:pt x="220289" y="3008615"/>
                  </a:lnTo>
                  <a:cubicBezTo>
                    <a:pt x="97211" y="2763088"/>
                    <a:pt x="24036" y="2495596"/>
                    <a:pt x="4997" y="222160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566895" y="1440121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1617701" y="1490929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Realign Fiscal and Human Resources to Support 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2067399" y="288299"/>
              <a:ext cx="4352542" cy="4394094"/>
            </a:xfrm>
            <a:custGeom>
              <a:pathLst>
                <a:path extrusionOk="0" h="4155172" w="4155172">
                  <a:moveTo>
                    <a:pt x="499902" y="725817"/>
                  </a:moveTo>
                  <a:lnTo>
                    <a:pt x="499901" y="725817"/>
                  </a:lnTo>
                  <a:cubicBezTo>
                    <a:pt x="658974" y="540159"/>
                    <a:pt x="849568" y="384036"/>
                    <a:pt x="1062912" y="26463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91209"/>
            <a:ext cx="6476999" cy="659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533400" y="2362200"/>
            <a:ext cx="1816607" cy="68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Standards</a:t>
            </a:r>
          </a:p>
        </p:txBody>
      </p:sp>
      <p:sp>
        <p:nvSpPr>
          <p:cNvPr id="296" name="Shape 296"/>
          <p:cNvSpPr/>
          <p:nvPr/>
        </p:nvSpPr>
        <p:spPr>
          <a:xfrm>
            <a:off x="533400" y="3962400"/>
            <a:ext cx="1816607" cy="68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ELOs</a:t>
            </a:r>
          </a:p>
        </p:txBody>
      </p:sp>
      <p:sp>
        <p:nvSpPr>
          <p:cNvPr id="297" name="Shape 297"/>
          <p:cNvSpPr/>
          <p:nvPr/>
        </p:nvSpPr>
        <p:spPr>
          <a:xfrm>
            <a:off x="304800" y="5181600"/>
            <a:ext cx="2045207" cy="12191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Understandings &amp; EQs</a:t>
            </a:r>
          </a:p>
        </p:txBody>
      </p:sp>
      <p:sp>
        <p:nvSpPr>
          <p:cNvPr id="298" name="Shape 298"/>
          <p:cNvSpPr/>
          <p:nvPr/>
        </p:nvSpPr>
        <p:spPr>
          <a:xfrm>
            <a:off x="533400" y="1219200"/>
            <a:ext cx="1816607" cy="6095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Unit Overview</a:t>
            </a:r>
          </a:p>
        </p:txBody>
      </p:sp>
      <p:sp>
        <p:nvSpPr>
          <p:cNvPr id="299" name="Shape 299"/>
          <p:cNvSpPr/>
          <p:nvPr/>
        </p:nvSpPr>
        <p:spPr>
          <a:xfrm>
            <a:off x="3505200" y="381000"/>
            <a:ext cx="1219199" cy="457200"/>
          </a:xfrm>
          <a:prstGeom prst="ellipse">
            <a:avLst/>
          </a:prstGeom>
          <a:noFill/>
          <a:ln cap="flat" cmpd="sng" w="571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6019799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 rot="-939056">
            <a:off x="6477325" y="606459"/>
            <a:ext cx="1860609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Knowledge</a:t>
            </a:r>
          </a:p>
        </p:txBody>
      </p:sp>
      <p:sp>
        <p:nvSpPr>
          <p:cNvPr id="306" name="Shape 306"/>
          <p:cNvSpPr/>
          <p:nvPr/>
        </p:nvSpPr>
        <p:spPr>
          <a:xfrm rot="-1125863">
            <a:off x="6388134" y="4490685"/>
            <a:ext cx="2351205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Skills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28600"/>
            <a:ext cx="5572125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457200" y="609600"/>
            <a:ext cx="2590800" cy="1904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Where do these misunderstandings occur? </a:t>
            </a:r>
          </a:p>
        </p:txBody>
      </p:sp>
      <p:sp>
        <p:nvSpPr>
          <p:cNvPr id="313" name="Shape 313"/>
          <p:cNvSpPr/>
          <p:nvPr/>
        </p:nvSpPr>
        <p:spPr>
          <a:xfrm>
            <a:off x="457200" y="3565094"/>
            <a:ext cx="2590800" cy="19213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  are the ELOs, EUs, EQs, K, &amp; S being assessed?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551279" y="436562"/>
            <a:ext cx="804144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Assessment Plan K-12</a:t>
            </a:r>
          </a:p>
        </p:txBody>
      </p:sp>
      <p:pic>
        <p:nvPicPr>
          <p:cNvPr id="319" name="Shape 3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447800"/>
            <a:ext cx="8458200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28600"/>
            <a:ext cx="5286375" cy="630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533400" y="286327"/>
            <a:ext cx="2590800" cy="19049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Estimated time of Instructional time: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 Week Unit ~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20 Class Periods</a:t>
            </a:r>
          </a:p>
        </p:txBody>
      </p:sp>
      <p:sp>
        <p:nvSpPr>
          <p:cNvPr id="326" name="Shape 326"/>
          <p:cNvSpPr/>
          <p:nvPr/>
        </p:nvSpPr>
        <p:spPr>
          <a:xfrm>
            <a:off x="6502400" y="3505200"/>
            <a:ext cx="228600" cy="381000"/>
          </a:xfrm>
          <a:prstGeom prst="ellipse">
            <a:avLst/>
          </a:prstGeom>
          <a:noFill/>
          <a:ln cap="flat" cmpd="sng" w="571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914400" y="2667000"/>
            <a:ext cx="1904999" cy="327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What/where is the back-up to each lesson? 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Specific descriptors for each lesson need to be created and stored for each lesson, along with supporting materials.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3725" y="838200"/>
            <a:ext cx="5629275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147781"/>
            <a:ext cx="5638800" cy="7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 rot="-1229953">
            <a:off x="595231" y="1223581"/>
            <a:ext cx="2725710" cy="4952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Misconceptions noted</a:t>
            </a:r>
          </a:p>
        </p:txBody>
      </p:sp>
      <p:sp>
        <p:nvSpPr>
          <p:cNvPr id="335" name="Shape 335"/>
          <p:cNvSpPr/>
          <p:nvPr/>
        </p:nvSpPr>
        <p:spPr>
          <a:xfrm>
            <a:off x="457200" y="3581400"/>
            <a:ext cx="1981199" cy="228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Hyper-links for student work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&amp;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Assessments</a:t>
            </a:r>
          </a:p>
        </p:txBody>
      </p:sp>
      <p:sp>
        <p:nvSpPr>
          <p:cNvPr id="336" name="Shape 336"/>
          <p:cNvSpPr/>
          <p:nvPr/>
        </p:nvSpPr>
        <p:spPr>
          <a:xfrm>
            <a:off x="457200" y="228600"/>
            <a:ext cx="2286000" cy="609599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8 Math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1447800" y="1828800"/>
            <a:ext cx="2219058" cy="223291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8" name="Shape 338"/>
          <p:cNvCxnSpPr/>
          <p:nvPr/>
        </p:nvCxnSpPr>
        <p:spPr>
          <a:xfrm>
            <a:off x="1447800" y="1828800"/>
            <a:ext cx="2133599" cy="83819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9" name="Shape 339"/>
          <p:cNvCxnSpPr/>
          <p:nvPr/>
        </p:nvCxnSpPr>
        <p:spPr>
          <a:xfrm>
            <a:off x="1447800" y="1828800"/>
            <a:ext cx="2219058" cy="3657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8544"/>
            <a:ext cx="60960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6777182" y="1624445"/>
            <a:ext cx="1981199" cy="4114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Supplemental Experiences and Resources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Possible Sequence to teaching </a:t>
            </a:r>
            <a:r>
              <a:rPr b="0" baseline="0" i="1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Romeo and Juliet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1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1" lang="en-US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What/where are the back-up materials?</a:t>
            </a:r>
          </a:p>
        </p:txBody>
      </p:sp>
      <p:sp>
        <p:nvSpPr>
          <p:cNvPr id="346" name="Shape 346"/>
          <p:cNvSpPr/>
          <p:nvPr/>
        </p:nvSpPr>
        <p:spPr>
          <a:xfrm rot="561749">
            <a:off x="4728587" y="1674384"/>
            <a:ext cx="1905000" cy="6857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Shape 347"/>
          <p:cNvSpPr/>
          <p:nvPr/>
        </p:nvSpPr>
        <p:spPr>
          <a:xfrm rot="493170">
            <a:off x="5609145" y="3445082"/>
            <a:ext cx="995595" cy="6095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6627039" y="228600"/>
            <a:ext cx="2135961" cy="685799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 9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609600" y="1066800"/>
            <a:ext cx="2819400" cy="4267199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r>
              <a:t/>
            </a:r>
            <a:endParaRPr b="0" baseline="0" i="0" sz="4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Design 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Standards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53970"/>
            <a:ext cx="519112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E4FBD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Standards-Based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838200" y="2038388"/>
            <a:ext cx="7467600" cy="39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CCSS</a:t>
            </a: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Connecticut Core Standards</a:t>
            </a: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Content Standards – Science and Social Studies</a:t>
            </a: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83820" lvl="0" marL="22860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286000"/>
            <a:ext cx="5219699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657600"/>
            <a:ext cx="3228975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800" y="5242278"/>
            <a:ext cx="1885950" cy="8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4648200"/>
            <a:ext cx="1504949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533400" y="152400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Implementing the Connecticut Core Standards ~ Key Components:</a:t>
            </a:r>
          </a:p>
        </p:txBody>
      </p:sp>
      <p:grpSp>
        <p:nvGrpSpPr>
          <p:cNvPr id="370" name="Shape 370"/>
          <p:cNvGrpSpPr/>
          <p:nvPr/>
        </p:nvGrpSpPr>
        <p:grpSpPr>
          <a:xfrm>
            <a:off x="1795495" y="1757145"/>
            <a:ext cx="5553007" cy="4799171"/>
            <a:chOff x="1566895" y="4545"/>
            <a:chExt cx="5553007" cy="4799171"/>
          </a:xfrm>
        </p:grpSpPr>
        <p:sp>
          <p:nvSpPr>
            <p:cNvPr id="371" name="Shape 371"/>
            <p:cNvSpPr/>
            <p:nvPr/>
          </p:nvSpPr>
          <p:spPr>
            <a:xfrm>
              <a:off x="3542796" y="4545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3593603" y="55352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Capacity Building and Leadership Development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3092259" y="264632"/>
                  </a:moveTo>
                  <a:lnTo>
                    <a:pt x="3092258" y="264631"/>
                  </a:lnTo>
                  <a:cubicBezTo>
                    <a:pt x="3305602" y="384036"/>
                    <a:pt x="3496196" y="540159"/>
                    <a:pt x="3655269" y="725817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518698" y="1440121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5569505" y="1490929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Communication and Stakeholder Engagement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4150174" y="2221609"/>
                  </a:moveTo>
                  <a:cubicBezTo>
                    <a:pt x="4131134" y="2495595"/>
                    <a:pt x="4057959" y="2763088"/>
                    <a:pt x="3934882" y="3008614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763971" y="3762933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4814778" y="3813741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Curriculum,  Instruction, &amp; Assessment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2332214" y="4139509"/>
                  </a:moveTo>
                  <a:lnTo>
                    <a:pt x="2332214" y="4139509"/>
                  </a:lnTo>
                  <a:cubicBezTo>
                    <a:pt x="2163104" y="4160392"/>
                    <a:pt x="1992067" y="4160392"/>
                    <a:pt x="1822957" y="413950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321623" y="3762933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2372430" y="3813741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Alignment of Instructional Materials &amp; Programs 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220289" y="3008615"/>
                  </a:moveTo>
                  <a:lnTo>
                    <a:pt x="220289" y="3008615"/>
                  </a:lnTo>
                  <a:cubicBezTo>
                    <a:pt x="97211" y="2763088"/>
                    <a:pt x="24036" y="2495596"/>
                    <a:pt x="4997" y="222160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566895" y="1440121"/>
              <a:ext cx="1601204" cy="104078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1617701" y="1490929"/>
              <a:ext cx="1499589" cy="939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SzPct val="25000"/>
                <a:buNone/>
              </a:pPr>
              <a:r>
                <a:rPr b="0" baseline="0" i="0" lang="en-US" sz="15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Realign Fiscal and Human Resources to Support 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2265813" y="524937"/>
              <a:ext cx="4155171" cy="4155171"/>
            </a:xfrm>
            <a:custGeom>
              <a:pathLst>
                <a:path extrusionOk="0" h="4155172" w="4155172">
                  <a:moveTo>
                    <a:pt x="499902" y="725817"/>
                  </a:moveTo>
                  <a:lnTo>
                    <a:pt x="499901" y="725817"/>
                  </a:lnTo>
                  <a:cubicBezTo>
                    <a:pt x="658974" y="540159"/>
                    <a:pt x="849568" y="384036"/>
                    <a:pt x="1062912" y="26463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762000" y="76200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Times New Roman"/>
              <a:buNone/>
            </a:pPr>
            <a:r>
              <a:rPr b="0" baseline="0" i="1" lang="en-US" sz="4500" u="sng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Instructional Core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12" y="1752599"/>
            <a:ext cx="5029199" cy="33527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27" name="Shape 127"/>
          <p:cNvSpPr/>
          <p:nvPr/>
        </p:nvSpPr>
        <p:spPr>
          <a:xfrm rot="-2696685">
            <a:off x="3242922" y="2023931"/>
            <a:ext cx="2805111" cy="782636"/>
          </a:xfrm>
          <a:prstGeom prst="leftArrow">
            <a:avLst>
              <a:gd fmla="val 50000" name="adj1"/>
              <a:gd fmla="val 14607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886200" y="4114800"/>
            <a:ext cx="838199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801928" y="1658936"/>
            <a:ext cx="2438399" cy="3540125"/>
          </a:xfrm>
          <a:prstGeom prst="rect">
            <a:avLst/>
          </a:prstGeom>
          <a:solidFill>
            <a:srgbClr val="7030A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only way to improve student learning is through focusing on the elements of the ‘CORE’</a:t>
            </a:r>
          </a:p>
        </p:txBody>
      </p:sp>
      <p:sp>
        <p:nvSpPr>
          <p:cNvPr id="130" name="Shape 130"/>
          <p:cNvSpPr/>
          <p:nvPr/>
        </p:nvSpPr>
        <p:spPr>
          <a:xfrm>
            <a:off x="267612" y="5562600"/>
            <a:ext cx="7821611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“tight” relationship among content, instruction and assessment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1" baseline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Student Learning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4846" y="3436387"/>
            <a:ext cx="931980" cy="51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ctrTitle"/>
          </p:nvPr>
        </p:nvSpPr>
        <p:spPr>
          <a:xfrm rot="359999">
            <a:off x="3339808" y="3015792"/>
            <a:ext cx="4847037" cy="1599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0100"/>
              </a:buClr>
              <a:buSzPct val="25000"/>
              <a:buFont typeface="Cambria"/>
              <a:buNone/>
            </a:pPr>
            <a:r>
              <a:rPr b="0" baseline="0" i="0" lang="en-US" sz="4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</a:p>
        </p:txBody>
      </p:sp>
      <p:sp>
        <p:nvSpPr>
          <p:cNvPr id="392" name="Shape 392"/>
          <p:cNvSpPr txBox="1"/>
          <p:nvPr>
            <p:ph idx="1" type="subTitle"/>
          </p:nvPr>
        </p:nvSpPr>
        <p:spPr>
          <a:xfrm rot="359999">
            <a:off x="3200499" y="4766916"/>
            <a:ext cx="4836456" cy="10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rgbClr val="000100"/>
                </a:solidFill>
                <a:latin typeface="Cambria"/>
                <a:ea typeface="Cambria"/>
                <a:cs typeface="Cambria"/>
                <a:sym typeface="Cambria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600275" y="1598575"/>
            <a:ext cx="7779069" cy="5003699"/>
            <a:chOff x="3826" y="89575"/>
            <a:chExt cx="7612358" cy="5003699"/>
          </a:xfrm>
        </p:grpSpPr>
        <p:sp>
          <p:nvSpPr>
            <p:cNvPr id="138" name="Shape 138"/>
            <p:cNvSpPr/>
            <p:nvPr/>
          </p:nvSpPr>
          <p:spPr>
            <a:xfrm>
              <a:off x="571511" y="89575"/>
              <a:ext cx="6476999" cy="50036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5F3D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3826" y="1501150"/>
              <a:ext cx="1926000" cy="1911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93488" y="1456300"/>
              <a:ext cx="1834200" cy="20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Increases in student learning occur only as a consequence of improvements in the level of content, teacher’s knowledge and skill, and student engagement.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29834" y="1501138"/>
              <a:ext cx="1834306" cy="200151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2019386" y="1590675"/>
              <a:ext cx="1744800" cy="22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If you change any single element of the instructional core, you have to change the other two.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3855857" y="1501138"/>
              <a:ext cx="1834306" cy="200151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3945400" y="1590682"/>
              <a:ext cx="1655219" cy="182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If you can’t see it in the core, it is not there.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5781878" y="1501138"/>
              <a:ext cx="1834306" cy="200151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5871421" y="1590682"/>
              <a:ext cx="1655219" cy="1822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Task predicts performance.</a:t>
              </a:r>
            </a:p>
          </p:txBody>
        </p:sp>
      </p:grpSp>
      <p:sp>
        <p:nvSpPr>
          <p:cNvPr id="147" name="Shape 147"/>
          <p:cNvSpPr txBox="1"/>
          <p:nvPr>
            <p:ph type="title"/>
          </p:nvPr>
        </p:nvSpPr>
        <p:spPr>
          <a:xfrm>
            <a:off x="990600" y="381000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baseline="0" i="0" lang="en-US" sz="43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Four Principles of </a:t>
            </a:r>
            <a:br>
              <a:rPr b="1" baseline="0" i="0" lang="en-US" sz="43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baseline="0" i="0" lang="en-US" sz="43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The Instructional Core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Times New Roman"/>
              <a:buNone/>
            </a:pPr>
            <a:r>
              <a:rPr b="1" baseline="0" i="0" lang="en-US" sz="4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of Curriculum: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838200" y="1828800"/>
            <a:ext cx="72390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baseline="0" i="0" lang="en-US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</a:t>
            </a:r>
            <a:r>
              <a:rPr b="1" baseline="0" i="0" lang="en-US" sz="28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or plan</a:t>
            </a:r>
            <a:r>
              <a:rPr b="0" baseline="0" i="0" lang="en-US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exists in a school or school system that defines the work of teachers. Curriculum identifies the </a:t>
            </a:r>
            <a:r>
              <a:rPr b="1" baseline="0" i="0" lang="en-US" sz="28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 to be taught</a:t>
            </a:r>
            <a:r>
              <a:rPr b="0" baseline="0" i="0" lang="en-US" sz="28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baseline="0" i="0" lang="en-US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baseline="0" i="0" lang="en-US" sz="28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to be used</a:t>
            </a:r>
            <a:r>
              <a:rPr b="0" baseline="0" i="0" lang="en-US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process and the </a:t>
            </a:r>
            <a:r>
              <a:rPr b="1" baseline="0" i="0" lang="en-US" sz="28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assessments used to measure</a:t>
            </a:r>
            <a:r>
              <a:rPr b="0" baseline="0" i="0" lang="en-US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 learning of that content.</a:t>
            </a:r>
          </a:p>
          <a:p>
            <a:pPr indent="-228600" lvl="0" marL="228600" marR="0" rtl="0" algn="ctr">
              <a:spcBef>
                <a:spcPts val="3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</a:p>
          <a:p>
            <a:pPr indent="-228600" lvl="0" marL="228600" marR="0" rtl="0" algn="r">
              <a:spcBef>
                <a:spcPts val="2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1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r">
              <a:spcBef>
                <a:spcPts val="2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1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r">
              <a:spcBef>
                <a:spcPts val="2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1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r">
              <a:spcBef>
                <a:spcPts val="2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1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(Adapted form  English 2000)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914400" y="457200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95973"/>
              </a:buClr>
              <a:buSzPct val="25000"/>
              <a:buFont typeface="Cambria"/>
              <a:buNone/>
            </a:pPr>
            <a:r>
              <a:rPr b="0" baseline="0" i="0" lang="en-US" sz="3600" u="none" cap="none" strike="noStrike">
                <a:solidFill>
                  <a:srgbClr val="495973"/>
                </a:solidFill>
                <a:latin typeface="Cambria"/>
                <a:ea typeface="Cambria"/>
                <a:cs typeface="Cambria"/>
                <a:sym typeface="Cambria"/>
              </a:rPr>
              <a:t>Design Features of </a:t>
            </a:r>
            <a:br>
              <a:rPr b="0" baseline="0" i="0" lang="en-US" sz="3600" u="none" cap="none" strike="noStrike">
                <a:solidFill>
                  <a:srgbClr val="495973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baseline="0" i="0" lang="en-US" sz="3600" u="none" cap="none" strike="noStrike">
                <a:solidFill>
                  <a:srgbClr val="495973"/>
                </a:solidFill>
                <a:latin typeface="Cambria"/>
                <a:ea typeface="Cambria"/>
                <a:cs typeface="Cambria"/>
                <a:sym typeface="Cambria"/>
              </a:rPr>
              <a:t>21</a:t>
            </a:r>
            <a:r>
              <a:rPr b="0" baseline="30000" i="0" lang="en-US" sz="3600" u="none" cap="none" strike="noStrike">
                <a:solidFill>
                  <a:srgbClr val="495973"/>
                </a:solidFill>
                <a:latin typeface="Cambria"/>
                <a:ea typeface="Cambria"/>
                <a:cs typeface="Cambria"/>
                <a:sym typeface="Cambria"/>
              </a:rPr>
              <a:t>st</a:t>
            </a:r>
            <a:r>
              <a:rPr b="0" baseline="0" i="0" lang="en-US" sz="3600" u="none" cap="none" strike="noStrike">
                <a:solidFill>
                  <a:srgbClr val="495973"/>
                </a:solidFill>
                <a:latin typeface="Cambria"/>
                <a:ea typeface="Cambria"/>
                <a:cs typeface="Cambria"/>
                <a:sym typeface="Cambria"/>
              </a:rPr>
              <a:t> Century Curriculum: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38200" y="1828800"/>
            <a:ext cx="7497762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5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Standards-Based</a:t>
            </a:r>
          </a:p>
          <a:p>
            <a:pPr indent="-240283" lvl="1" marL="557784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Connecticut Core Standards (</a:t>
            </a:r>
            <a:r>
              <a:rPr b="0" baseline="0" i="1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i.e. CCSS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160"/>
              </a:spcBef>
              <a:buClr>
                <a:schemeClr val="accent1"/>
              </a:buClr>
              <a:buSzPct val="95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Aligned (and coherent)</a:t>
            </a:r>
          </a:p>
          <a:p>
            <a:pPr indent="-240283" lvl="1" marL="557784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Vertically through the grades</a:t>
            </a:r>
          </a:p>
          <a:p>
            <a:pPr indent="-240283" lvl="1" marL="557784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Horizontally within sections of a course or among teachers in a grade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Differentiated (personalized)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Guaranteed (for ALL students)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160"/>
              </a:spcBef>
              <a:spcAft>
                <a:spcPts val="600"/>
              </a:spcAft>
              <a:buClr>
                <a:schemeClr val="accent1"/>
              </a:buClr>
              <a:buSzPct val="95000"/>
              <a:buFont typeface="Noto Symbol"/>
              <a:buChar char="➢"/>
            </a:pPr>
            <a:r>
              <a:rPr b="0" baseline="0" i="0" lang="en-US" sz="28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Viable (time and resources)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267200"/>
            <a:ext cx="1676399" cy="18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Curriculum should be…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841248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850" u="sng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Standards-Based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2500"/>
              <a:buFont typeface="Arial"/>
              <a:buChar char="0"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Aligned to the Connecticut Core Standards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2500"/>
              <a:buFont typeface="Arial"/>
              <a:buChar char="0"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Develops understanding by design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2500"/>
              <a:buFont typeface="Arial"/>
              <a:buChar char="0"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Incorporates 21st Century Skills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92500"/>
              <a:buFont typeface="Arial"/>
              <a:buChar char="0"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Develops high levels of reading, writing, mathematical, and critical thinking skills</a:t>
            </a:r>
          </a:p>
          <a:p>
            <a:pPr indent="-4571" lvl="0" marL="118871" marR="0" rtl="0" algn="l">
              <a:lnSpc>
                <a:spcPct val="80000"/>
              </a:lnSpc>
              <a:spcBef>
                <a:spcPts val="248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25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1" lvl="0" marL="118871" marR="0" rtl="0" algn="ctr">
              <a:lnSpc>
                <a:spcPct val="80000"/>
              </a:lnSpc>
              <a:spcBef>
                <a:spcPts val="434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15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1" lvl="0" marL="118871" marR="0" rtl="0" algn="ctr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1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Standards are not curriculum</a:t>
            </a:r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4645151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400" u="sng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Aligned and Coherent</a:t>
            </a:r>
          </a:p>
          <a:p>
            <a:pPr indent="0" lvl="0" marL="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Shape 171"/>
          <p:cNvSpPr/>
          <p:nvPr/>
        </p:nvSpPr>
        <p:spPr>
          <a:xfrm rot="-591345">
            <a:off x="1103913" y="5206783"/>
            <a:ext cx="457199" cy="4730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9050">
            <a:solidFill>
              <a:srgbClr val="59922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962" y="2895600"/>
            <a:ext cx="669925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3273424"/>
            <a:ext cx="506412" cy="103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0" y="4667178"/>
            <a:ext cx="2328863" cy="7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9487" y="5171144"/>
            <a:ext cx="1030286" cy="4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551279" y="436562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1" baseline="0" i="0" lang="en-US" sz="48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Curriculum should be…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41248" y="2039111"/>
            <a:ext cx="3657600" cy="42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150" u="sng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Differentiated</a:t>
            </a:r>
          </a:p>
          <a:p>
            <a:pPr indent="-277813" lvl="0" marL="392113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Find multiple pathways for students to demonstrate understanding of the standards (vs. differentiate the standards)</a:t>
            </a:r>
          </a:p>
          <a:p>
            <a:pPr indent="-159575" lvl="0" marL="392113" marR="0" rtl="0" algn="l">
              <a:lnSpc>
                <a:spcPct val="80000"/>
              </a:lnSpc>
              <a:spcBef>
                <a:spcPts val="392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95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77813" lvl="0" marL="392113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Alter the time and opportunity students have to learn the curriculum</a:t>
            </a:r>
          </a:p>
          <a:p>
            <a:pPr indent="-159575" lvl="0" marL="392113" marR="0" rtl="0" algn="l">
              <a:lnSpc>
                <a:spcPct val="80000"/>
              </a:lnSpc>
              <a:spcBef>
                <a:spcPts val="392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95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77813" lvl="0" marL="392113" marR="0" rtl="0" algn="l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2625"/>
              <a:buFont typeface="Arial"/>
              <a:buChar char="0"/>
            </a:pPr>
            <a:r>
              <a:rPr b="0" baseline="0" i="0" lang="en-US" sz="195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NOT different standards for different groups of students</a:t>
            </a: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645151" y="2039111"/>
            <a:ext cx="3657600" cy="3950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400" u="sng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Guaranteed and Viable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All students are expected to learn the same curriculum – time and opportunity are the variables.</a:t>
            </a:r>
          </a:p>
          <a:p>
            <a:pPr indent="-4571" lvl="0" marL="118871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95000"/>
              <a:buFont typeface="Arial"/>
              <a:buChar char="0"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The curriculum can be taught in the time and with the resources provided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600200" y="2442183"/>
            <a:ext cx="6019799" cy="4013200"/>
          </a:xfrm>
          <a:prstGeom prst="rect">
            <a:avLst/>
          </a:prstGeom>
          <a:solidFill>
            <a:srgbClr val="C6CFE8"/>
          </a:solidFill>
          <a:ln cap="flat" cmpd="sng" w="571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676400" y="2539999"/>
            <a:ext cx="4373562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Curriculum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documents</a:t>
            </a: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336550" y="3048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Times New Roman"/>
              <a:buNone/>
            </a:pPr>
            <a:r>
              <a:rPr b="1" baseline="0" i="0" lang="en-US" sz="3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 School Level Factor:  (</a:t>
            </a:r>
            <a:r>
              <a:rPr b="1" baseline="0" i="1" lang="en-US" sz="3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Marzano</a:t>
            </a:r>
            <a:r>
              <a:rPr b="1" baseline="0" i="0" lang="en-US" sz="3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b="1" baseline="0" i="0" lang="en-US" sz="3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en-US" sz="3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Guaranteed and Viable Curriculum</a:t>
            </a:r>
          </a:p>
        </p:txBody>
      </p:sp>
      <p:sp>
        <p:nvSpPr>
          <p:cNvPr id="190" name="Shape 190"/>
          <p:cNvSpPr/>
          <p:nvPr/>
        </p:nvSpPr>
        <p:spPr>
          <a:xfrm>
            <a:off x="2244047" y="3581398"/>
            <a:ext cx="5257799" cy="2819400"/>
          </a:xfrm>
          <a:prstGeom prst="rect">
            <a:avLst/>
          </a:prstGeom>
          <a:gradFill>
            <a:gsLst>
              <a:gs pos="0">
                <a:srgbClr val="FFFFFF">
                  <a:alpha val="93725"/>
                </a:srgbClr>
              </a:gs>
              <a:gs pos="100000">
                <a:srgbClr val="B3F1E9"/>
              </a:gs>
            </a:gsLst>
            <a:lin ang="5400000" scaled="0"/>
          </a:gradFill>
          <a:ln cap="flat" cmpd="sng" w="571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303435" y="3616932"/>
            <a:ext cx="449580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 Curriculum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Taught</a:t>
            </a:r>
          </a:p>
        </p:txBody>
      </p:sp>
      <p:sp>
        <p:nvSpPr>
          <p:cNvPr id="192" name="Shape 192"/>
          <p:cNvSpPr/>
          <p:nvPr/>
        </p:nvSpPr>
        <p:spPr>
          <a:xfrm>
            <a:off x="3048000" y="4584626"/>
            <a:ext cx="4305299" cy="1716088"/>
          </a:xfrm>
          <a:prstGeom prst="rect">
            <a:avLst/>
          </a:prstGeom>
          <a:solidFill>
            <a:srgbClr val="465163"/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079072" y="4575967"/>
            <a:ext cx="3587749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Attained Curriculum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Tested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04103" y="1676400"/>
            <a:ext cx="5867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sng" cap="none" strike="noStrike">
                <a:solidFill>
                  <a:srgbClr val="4959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Curriculum Frames: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book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