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28"/>
  </p:notesMasterIdLst>
  <p:handoutMasterIdLst>
    <p:handoutMasterId r:id="rId29"/>
  </p:handoutMasterIdLst>
  <p:sldIdLst>
    <p:sldId id="285" r:id="rId3"/>
    <p:sldId id="324" r:id="rId4"/>
    <p:sldId id="349" r:id="rId5"/>
    <p:sldId id="293" r:id="rId6"/>
    <p:sldId id="343" r:id="rId7"/>
    <p:sldId id="345" r:id="rId8"/>
    <p:sldId id="346" r:id="rId9"/>
    <p:sldId id="347" r:id="rId10"/>
    <p:sldId id="341" r:id="rId11"/>
    <p:sldId id="350" r:id="rId12"/>
    <p:sldId id="348" r:id="rId13"/>
    <p:sldId id="340" r:id="rId14"/>
    <p:sldId id="304" r:id="rId15"/>
    <p:sldId id="319" r:id="rId16"/>
    <p:sldId id="339" r:id="rId17"/>
    <p:sldId id="334" r:id="rId18"/>
    <p:sldId id="337" r:id="rId19"/>
    <p:sldId id="338" r:id="rId20"/>
    <p:sldId id="308" r:id="rId21"/>
    <p:sldId id="325" r:id="rId22"/>
    <p:sldId id="328" r:id="rId23"/>
    <p:sldId id="326" r:id="rId24"/>
    <p:sldId id="309" r:id="rId25"/>
    <p:sldId id="330" r:id="rId26"/>
    <p:sldId id="329"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3"/>
    <a:srgbClr val="619DFF"/>
    <a:srgbClr val="009E47"/>
    <a:srgbClr val="254061"/>
    <a:srgbClr val="E9EDF4"/>
    <a:srgbClr val="4F81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2621" autoAdjust="0"/>
  </p:normalViewPr>
  <p:slideViewPr>
    <p:cSldViewPr snapToGrid="0" snapToObjects="1">
      <p:cViewPr varScale="1">
        <p:scale>
          <a:sx n="99" d="100"/>
          <a:sy n="99" d="100"/>
        </p:scale>
        <p:origin x="859"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_rels/data3.xml.rels><?xml version="1.0" encoding="UTF-8" standalone="yes"?>
<Relationships xmlns="http://schemas.openxmlformats.org/package/2006/relationships"><Relationship Id="rId1" Type="http://schemas.openxmlformats.org/officeDocument/2006/relationships/hyperlink" Target="http://www.nextgenscience.org/classroom-sample-assessment-tasks"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68E561-37F3-4D17-8090-7F4B200A4DD9}"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n-US"/>
        </a:p>
      </dgm:t>
    </dgm:pt>
    <dgm:pt modelId="{8083A893-F4EB-4C7D-9907-869D3DF0DDD7}">
      <dgm:prSet phldrT="[Text]"/>
      <dgm:spPr/>
      <dgm:t>
        <a:bodyPr/>
        <a:lstStyle/>
        <a:p>
          <a:r>
            <a:rPr lang="en-US" dirty="0" smtClean="0"/>
            <a:t>On-going Professional Learning</a:t>
          </a:r>
          <a:endParaRPr lang="en-US" dirty="0"/>
        </a:p>
      </dgm:t>
    </dgm:pt>
    <dgm:pt modelId="{03050F7A-1485-420F-AC4E-69915A858E46}" type="parTrans" cxnId="{CB299D6E-6891-40EC-9708-60F41A690E9B}">
      <dgm:prSet/>
      <dgm:spPr/>
      <dgm:t>
        <a:bodyPr/>
        <a:lstStyle/>
        <a:p>
          <a:endParaRPr lang="en-US"/>
        </a:p>
      </dgm:t>
    </dgm:pt>
    <dgm:pt modelId="{8A37D9D5-5AAA-41FC-8E03-6608F13294E8}" type="sibTrans" cxnId="{CB299D6E-6891-40EC-9708-60F41A690E9B}">
      <dgm:prSet/>
      <dgm:spPr/>
      <dgm:t>
        <a:bodyPr/>
        <a:lstStyle/>
        <a:p>
          <a:endParaRPr lang="en-US"/>
        </a:p>
      </dgm:t>
    </dgm:pt>
    <dgm:pt modelId="{BF5B7D52-CDFE-4B59-A786-DB2365FED212}">
      <dgm:prSet phldrT="[Text]"/>
      <dgm:spPr/>
      <dgm:t>
        <a:bodyPr/>
        <a:lstStyle/>
        <a:p>
          <a:r>
            <a:rPr lang="en-US" dirty="0" smtClean="0"/>
            <a:t>Curriculum Adaptations</a:t>
          </a:r>
          <a:endParaRPr lang="en-US" dirty="0"/>
        </a:p>
      </dgm:t>
    </dgm:pt>
    <dgm:pt modelId="{58ED073C-0ED6-4B10-842C-D6F3864181F7}" type="parTrans" cxnId="{900FFF81-B168-4C10-9290-821912BAC682}">
      <dgm:prSet/>
      <dgm:spPr/>
      <dgm:t>
        <a:bodyPr/>
        <a:lstStyle/>
        <a:p>
          <a:endParaRPr lang="en-US"/>
        </a:p>
      </dgm:t>
    </dgm:pt>
    <dgm:pt modelId="{579A33BC-61DC-4A48-AD5E-5C64D76D92B0}" type="sibTrans" cxnId="{900FFF81-B168-4C10-9290-821912BAC682}">
      <dgm:prSet/>
      <dgm:spPr/>
      <dgm:t>
        <a:bodyPr/>
        <a:lstStyle/>
        <a:p>
          <a:endParaRPr lang="en-US"/>
        </a:p>
      </dgm:t>
    </dgm:pt>
    <dgm:pt modelId="{C0D050F9-E576-454D-A213-CD6E4A632856}">
      <dgm:prSet phldrT="[Text]"/>
      <dgm:spPr/>
      <dgm:t>
        <a:bodyPr/>
        <a:lstStyle/>
        <a:p>
          <a:r>
            <a:rPr lang="en-US" dirty="0" smtClean="0"/>
            <a:t>Instructional Adaptations</a:t>
          </a:r>
          <a:endParaRPr lang="en-US" dirty="0"/>
        </a:p>
      </dgm:t>
    </dgm:pt>
    <dgm:pt modelId="{CEB4FD98-9ACB-41DF-A535-1E88E5C53F82}" type="parTrans" cxnId="{60E78726-36A5-446C-9A3F-B8F9D4C847B5}">
      <dgm:prSet/>
      <dgm:spPr/>
      <dgm:t>
        <a:bodyPr/>
        <a:lstStyle/>
        <a:p>
          <a:endParaRPr lang="en-US"/>
        </a:p>
      </dgm:t>
    </dgm:pt>
    <dgm:pt modelId="{B7C48319-5E93-4C7D-8059-CB7E05C95C6C}" type="sibTrans" cxnId="{60E78726-36A5-446C-9A3F-B8F9D4C847B5}">
      <dgm:prSet/>
      <dgm:spPr/>
      <dgm:t>
        <a:bodyPr/>
        <a:lstStyle/>
        <a:p>
          <a:endParaRPr lang="en-US"/>
        </a:p>
      </dgm:t>
    </dgm:pt>
    <dgm:pt modelId="{CAE4F503-A862-4DE6-A0F6-FB442A80FCCB}">
      <dgm:prSet/>
      <dgm:spPr/>
      <dgm:t>
        <a:bodyPr/>
        <a:lstStyle/>
        <a:p>
          <a:r>
            <a:rPr lang="en-US" dirty="0" smtClean="0"/>
            <a:t>Assessment Adaptations</a:t>
          </a:r>
          <a:endParaRPr lang="en-US" dirty="0"/>
        </a:p>
      </dgm:t>
    </dgm:pt>
    <dgm:pt modelId="{9A056244-22CB-445F-B8AB-E5C0D557D3ED}" type="parTrans" cxnId="{C2574A27-1511-4931-92E2-39C3698DEB10}">
      <dgm:prSet/>
      <dgm:spPr/>
      <dgm:t>
        <a:bodyPr/>
        <a:lstStyle/>
        <a:p>
          <a:endParaRPr lang="en-US"/>
        </a:p>
      </dgm:t>
    </dgm:pt>
    <dgm:pt modelId="{FB143B08-6850-49ED-B0D9-25A12B884C39}" type="sibTrans" cxnId="{C2574A27-1511-4931-92E2-39C3698DEB10}">
      <dgm:prSet/>
      <dgm:spPr/>
      <dgm:t>
        <a:bodyPr/>
        <a:lstStyle/>
        <a:p>
          <a:endParaRPr lang="en-US"/>
        </a:p>
      </dgm:t>
    </dgm:pt>
    <dgm:pt modelId="{5764F4BA-A279-49F6-A351-E10260C5635C}">
      <dgm:prSet/>
      <dgm:spPr/>
      <dgm:t>
        <a:bodyPr/>
        <a:lstStyle/>
        <a:p>
          <a:r>
            <a:rPr lang="en-US" dirty="0" smtClean="0"/>
            <a:t>Redesigning Existing Learning Units</a:t>
          </a:r>
          <a:endParaRPr lang="en-US" dirty="0"/>
        </a:p>
      </dgm:t>
    </dgm:pt>
    <dgm:pt modelId="{69885C6B-7012-42C0-A8D6-CDB88B45F273}" type="parTrans" cxnId="{5F2876F2-841D-4487-A3ED-AAF3FF74D28F}">
      <dgm:prSet/>
      <dgm:spPr/>
      <dgm:t>
        <a:bodyPr/>
        <a:lstStyle/>
        <a:p>
          <a:endParaRPr lang="en-US"/>
        </a:p>
      </dgm:t>
    </dgm:pt>
    <dgm:pt modelId="{808750BA-DAAE-4AA9-BEE2-C2FBEED01F48}" type="sibTrans" cxnId="{5F2876F2-841D-4487-A3ED-AAF3FF74D28F}">
      <dgm:prSet/>
      <dgm:spPr/>
      <dgm:t>
        <a:bodyPr/>
        <a:lstStyle/>
        <a:p>
          <a:endParaRPr lang="en-US"/>
        </a:p>
      </dgm:t>
    </dgm:pt>
    <dgm:pt modelId="{ECBA7F14-CB89-4315-B0CB-AF78BE25C6A2}">
      <dgm:prSet/>
      <dgm:spPr/>
      <dgm:t>
        <a:bodyPr/>
        <a:lstStyle/>
        <a:p>
          <a:endParaRPr lang="en-US" dirty="0"/>
        </a:p>
      </dgm:t>
    </dgm:pt>
    <dgm:pt modelId="{D07DE2A7-7963-412C-94DC-0C6FE1069B34}" type="parTrans" cxnId="{9B07D13E-D348-4992-B4AD-B48F09855197}">
      <dgm:prSet/>
      <dgm:spPr/>
      <dgm:t>
        <a:bodyPr/>
        <a:lstStyle/>
        <a:p>
          <a:endParaRPr lang="en-US"/>
        </a:p>
      </dgm:t>
    </dgm:pt>
    <dgm:pt modelId="{A21D44FD-D09F-4640-89CC-AC48D43D048B}" type="sibTrans" cxnId="{9B07D13E-D348-4992-B4AD-B48F09855197}">
      <dgm:prSet/>
      <dgm:spPr/>
      <dgm:t>
        <a:bodyPr/>
        <a:lstStyle/>
        <a:p>
          <a:endParaRPr lang="en-US"/>
        </a:p>
      </dgm:t>
    </dgm:pt>
    <dgm:pt modelId="{153589D6-CF1A-413B-8ECF-25D270A28118}">
      <dgm:prSet/>
      <dgm:spPr/>
      <dgm:t>
        <a:bodyPr/>
        <a:lstStyle/>
        <a:p>
          <a:r>
            <a:rPr lang="en-US" dirty="0" smtClean="0"/>
            <a:t>3-Dimensional Teaching &amp; Learning</a:t>
          </a:r>
          <a:endParaRPr lang="en-US" dirty="0"/>
        </a:p>
      </dgm:t>
    </dgm:pt>
    <dgm:pt modelId="{E414F587-5F97-48A1-834B-597C913DFACE}" type="parTrans" cxnId="{A1D72E94-2C87-4A42-9E85-636E017EEB9C}">
      <dgm:prSet/>
      <dgm:spPr/>
      <dgm:t>
        <a:bodyPr/>
        <a:lstStyle/>
        <a:p>
          <a:endParaRPr lang="en-US"/>
        </a:p>
      </dgm:t>
    </dgm:pt>
    <dgm:pt modelId="{A172E2BD-212D-42DF-8AB3-3F09FDB99428}" type="sibTrans" cxnId="{A1D72E94-2C87-4A42-9E85-636E017EEB9C}">
      <dgm:prSet/>
      <dgm:spPr/>
      <dgm:t>
        <a:bodyPr/>
        <a:lstStyle/>
        <a:p>
          <a:endParaRPr lang="en-US"/>
        </a:p>
      </dgm:t>
    </dgm:pt>
    <dgm:pt modelId="{128B9B24-0093-492E-92A0-1A5CFC889BD4}">
      <dgm:prSet/>
      <dgm:spPr/>
      <dgm:t>
        <a:bodyPr/>
        <a:lstStyle/>
        <a:p>
          <a:r>
            <a:rPr lang="en-US" dirty="0" smtClean="0"/>
            <a:t>3-Dimensional Performance Expectations</a:t>
          </a:r>
          <a:endParaRPr lang="en-US" dirty="0"/>
        </a:p>
      </dgm:t>
    </dgm:pt>
    <dgm:pt modelId="{823CFB06-CE3B-4370-9854-29709D213320}" type="parTrans" cxnId="{AA995694-297C-467A-A6FF-C827F75244CD}">
      <dgm:prSet/>
      <dgm:spPr/>
      <dgm:t>
        <a:bodyPr/>
        <a:lstStyle/>
        <a:p>
          <a:endParaRPr lang="en-US"/>
        </a:p>
      </dgm:t>
    </dgm:pt>
    <dgm:pt modelId="{07D7ADF3-77AC-4208-82D9-1616C1CFE824}" type="sibTrans" cxnId="{AA995694-297C-467A-A6FF-C827F75244CD}">
      <dgm:prSet/>
      <dgm:spPr/>
      <dgm:t>
        <a:bodyPr/>
        <a:lstStyle/>
        <a:p>
          <a:endParaRPr lang="en-US"/>
        </a:p>
      </dgm:t>
    </dgm:pt>
    <dgm:pt modelId="{0C270C63-651E-4570-B431-778ACC16A213}">
      <dgm:prSet/>
      <dgm:spPr/>
      <dgm:t>
        <a:bodyPr/>
        <a:lstStyle/>
        <a:p>
          <a:r>
            <a:rPr lang="en-US" dirty="0" smtClean="0"/>
            <a:t>Accessing Available Learning Units</a:t>
          </a:r>
          <a:endParaRPr lang="en-US" dirty="0"/>
        </a:p>
      </dgm:t>
    </dgm:pt>
    <dgm:pt modelId="{B1674677-62E2-45AB-ACDF-1CE28EED619B}" type="parTrans" cxnId="{93F67FA9-2959-42B8-AC4F-87A87CE3D505}">
      <dgm:prSet/>
      <dgm:spPr/>
      <dgm:t>
        <a:bodyPr/>
        <a:lstStyle/>
        <a:p>
          <a:endParaRPr lang="en-US"/>
        </a:p>
      </dgm:t>
    </dgm:pt>
    <dgm:pt modelId="{46F3CC6B-AE61-42A1-96D3-3BC005FB8AC5}" type="sibTrans" cxnId="{93F67FA9-2959-42B8-AC4F-87A87CE3D505}">
      <dgm:prSet/>
      <dgm:spPr/>
      <dgm:t>
        <a:bodyPr/>
        <a:lstStyle/>
        <a:p>
          <a:endParaRPr lang="en-US"/>
        </a:p>
      </dgm:t>
    </dgm:pt>
    <dgm:pt modelId="{43CD2C5D-A9FC-4F03-A19D-9B20940FFBD2}" type="pres">
      <dgm:prSet presAssocID="{C368E561-37F3-4D17-8090-7F4B200A4DD9}" presName="rootnode" presStyleCnt="0">
        <dgm:presLayoutVars>
          <dgm:chMax/>
          <dgm:chPref/>
          <dgm:dir/>
          <dgm:animLvl val="lvl"/>
        </dgm:presLayoutVars>
      </dgm:prSet>
      <dgm:spPr/>
      <dgm:t>
        <a:bodyPr/>
        <a:lstStyle/>
        <a:p>
          <a:endParaRPr lang="en-US"/>
        </a:p>
      </dgm:t>
    </dgm:pt>
    <dgm:pt modelId="{3C997CE4-3EA7-4F7D-A7D1-53095306AE40}" type="pres">
      <dgm:prSet presAssocID="{8083A893-F4EB-4C7D-9907-869D3DF0DDD7}" presName="composite" presStyleCnt="0"/>
      <dgm:spPr/>
    </dgm:pt>
    <dgm:pt modelId="{C1C8468B-BCFC-4A43-AB96-76F65EBA9EA8}" type="pres">
      <dgm:prSet presAssocID="{8083A893-F4EB-4C7D-9907-869D3DF0DDD7}" presName="LShape" presStyleLbl="alignNode1" presStyleIdx="0" presStyleCnt="7" custScaleX="86839"/>
      <dgm:spPr/>
    </dgm:pt>
    <dgm:pt modelId="{912AA89F-C714-469A-A222-199D319B2543}" type="pres">
      <dgm:prSet presAssocID="{8083A893-F4EB-4C7D-9907-869D3DF0DDD7}" presName="ParentText" presStyleLbl="revTx" presStyleIdx="0" presStyleCnt="4">
        <dgm:presLayoutVars>
          <dgm:chMax val="0"/>
          <dgm:chPref val="0"/>
          <dgm:bulletEnabled val="1"/>
        </dgm:presLayoutVars>
      </dgm:prSet>
      <dgm:spPr/>
      <dgm:t>
        <a:bodyPr/>
        <a:lstStyle/>
        <a:p>
          <a:endParaRPr lang="en-US"/>
        </a:p>
      </dgm:t>
    </dgm:pt>
    <dgm:pt modelId="{605FD771-C2A6-4B07-90AC-DEEB969E58A6}" type="pres">
      <dgm:prSet presAssocID="{8083A893-F4EB-4C7D-9907-869D3DF0DDD7}" presName="Triangle" presStyleLbl="alignNode1" presStyleIdx="1" presStyleCnt="7"/>
      <dgm:spPr/>
    </dgm:pt>
    <dgm:pt modelId="{77644C8C-9CCD-4D81-8DEA-C6A9C3269462}" type="pres">
      <dgm:prSet presAssocID="{8A37D9D5-5AAA-41FC-8E03-6608F13294E8}" presName="sibTrans" presStyleCnt="0"/>
      <dgm:spPr/>
    </dgm:pt>
    <dgm:pt modelId="{20ECCE5B-A4D5-4C70-8706-97B63DA699EB}" type="pres">
      <dgm:prSet presAssocID="{8A37D9D5-5AAA-41FC-8E03-6608F13294E8}" presName="space" presStyleCnt="0"/>
      <dgm:spPr/>
    </dgm:pt>
    <dgm:pt modelId="{E6F92C31-A3CD-4C40-95F0-2D5FB1C96F31}" type="pres">
      <dgm:prSet presAssocID="{BF5B7D52-CDFE-4B59-A786-DB2365FED212}" presName="composite" presStyleCnt="0"/>
      <dgm:spPr/>
    </dgm:pt>
    <dgm:pt modelId="{654B5BBE-D6C3-4271-9DDC-8C1877289CA4}" type="pres">
      <dgm:prSet presAssocID="{BF5B7D52-CDFE-4B59-A786-DB2365FED212}" presName="LShape" presStyleLbl="alignNode1" presStyleIdx="2" presStyleCnt="7"/>
      <dgm:spPr/>
    </dgm:pt>
    <dgm:pt modelId="{6CD52A0A-CFE7-4DEF-9DB9-30876CEE34C9}" type="pres">
      <dgm:prSet presAssocID="{BF5B7D52-CDFE-4B59-A786-DB2365FED212}" presName="ParentText" presStyleLbl="revTx" presStyleIdx="1" presStyleCnt="4">
        <dgm:presLayoutVars>
          <dgm:chMax val="0"/>
          <dgm:chPref val="0"/>
          <dgm:bulletEnabled val="1"/>
        </dgm:presLayoutVars>
      </dgm:prSet>
      <dgm:spPr/>
      <dgm:t>
        <a:bodyPr/>
        <a:lstStyle/>
        <a:p>
          <a:endParaRPr lang="en-US"/>
        </a:p>
      </dgm:t>
    </dgm:pt>
    <dgm:pt modelId="{FDFB355F-F286-42FE-B431-F40D922B2E4D}" type="pres">
      <dgm:prSet presAssocID="{BF5B7D52-CDFE-4B59-A786-DB2365FED212}" presName="Triangle" presStyleLbl="alignNode1" presStyleIdx="3" presStyleCnt="7"/>
      <dgm:spPr/>
    </dgm:pt>
    <dgm:pt modelId="{B7FBBC4E-ADA7-4126-BDF2-042D3F5F17B5}" type="pres">
      <dgm:prSet presAssocID="{579A33BC-61DC-4A48-AD5E-5C64D76D92B0}" presName="sibTrans" presStyleCnt="0"/>
      <dgm:spPr/>
    </dgm:pt>
    <dgm:pt modelId="{A46FD502-277F-46CD-8A30-7E1A0C30DB7D}" type="pres">
      <dgm:prSet presAssocID="{579A33BC-61DC-4A48-AD5E-5C64D76D92B0}" presName="space" presStyleCnt="0"/>
      <dgm:spPr/>
    </dgm:pt>
    <dgm:pt modelId="{559C3DF7-15C0-446D-8246-9D3E06D898BA}" type="pres">
      <dgm:prSet presAssocID="{C0D050F9-E576-454D-A213-CD6E4A632856}" presName="composite" presStyleCnt="0"/>
      <dgm:spPr/>
    </dgm:pt>
    <dgm:pt modelId="{CFF10B37-1472-425B-851B-7D3592E162AA}" type="pres">
      <dgm:prSet presAssocID="{C0D050F9-E576-454D-A213-CD6E4A632856}" presName="LShape" presStyleLbl="alignNode1" presStyleIdx="4" presStyleCnt="7"/>
      <dgm:spPr/>
    </dgm:pt>
    <dgm:pt modelId="{EDDA00F2-8227-4304-9D71-22AAEC2283DA}" type="pres">
      <dgm:prSet presAssocID="{C0D050F9-E576-454D-A213-CD6E4A632856}" presName="ParentText" presStyleLbl="revTx" presStyleIdx="2" presStyleCnt="4">
        <dgm:presLayoutVars>
          <dgm:chMax val="0"/>
          <dgm:chPref val="0"/>
          <dgm:bulletEnabled val="1"/>
        </dgm:presLayoutVars>
      </dgm:prSet>
      <dgm:spPr/>
      <dgm:t>
        <a:bodyPr/>
        <a:lstStyle/>
        <a:p>
          <a:endParaRPr lang="en-US"/>
        </a:p>
      </dgm:t>
    </dgm:pt>
    <dgm:pt modelId="{0CCA7D5F-28BB-4A29-96AF-78CD1E2157A4}" type="pres">
      <dgm:prSet presAssocID="{C0D050F9-E576-454D-A213-CD6E4A632856}" presName="Triangle" presStyleLbl="alignNode1" presStyleIdx="5" presStyleCnt="7"/>
      <dgm:spPr/>
    </dgm:pt>
    <dgm:pt modelId="{772A26C4-5FED-41F8-8208-D0B6FBB9DA99}" type="pres">
      <dgm:prSet presAssocID="{B7C48319-5E93-4C7D-8059-CB7E05C95C6C}" presName="sibTrans" presStyleCnt="0"/>
      <dgm:spPr/>
    </dgm:pt>
    <dgm:pt modelId="{95812032-6BE3-4BCE-B0DE-42F3085B0324}" type="pres">
      <dgm:prSet presAssocID="{B7C48319-5E93-4C7D-8059-CB7E05C95C6C}" presName="space" presStyleCnt="0"/>
      <dgm:spPr/>
    </dgm:pt>
    <dgm:pt modelId="{1FE7FC35-C2B3-450A-BD17-14F3D8C20C9A}" type="pres">
      <dgm:prSet presAssocID="{CAE4F503-A862-4DE6-A0F6-FB442A80FCCB}" presName="composite" presStyleCnt="0"/>
      <dgm:spPr/>
    </dgm:pt>
    <dgm:pt modelId="{D44AF6B8-94CF-4F78-9358-DBE261E76FC8}" type="pres">
      <dgm:prSet presAssocID="{CAE4F503-A862-4DE6-A0F6-FB442A80FCCB}" presName="LShape" presStyleLbl="alignNode1" presStyleIdx="6" presStyleCnt="7"/>
      <dgm:spPr/>
    </dgm:pt>
    <dgm:pt modelId="{5E9BD252-DDBC-4B8A-A2BC-BC6D11CA0830}" type="pres">
      <dgm:prSet presAssocID="{CAE4F503-A862-4DE6-A0F6-FB442A80FCCB}" presName="ParentText" presStyleLbl="revTx" presStyleIdx="3" presStyleCnt="4">
        <dgm:presLayoutVars>
          <dgm:chMax val="0"/>
          <dgm:chPref val="0"/>
          <dgm:bulletEnabled val="1"/>
        </dgm:presLayoutVars>
      </dgm:prSet>
      <dgm:spPr/>
      <dgm:t>
        <a:bodyPr/>
        <a:lstStyle/>
        <a:p>
          <a:endParaRPr lang="en-US"/>
        </a:p>
      </dgm:t>
    </dgm:pt>
  </dgm:ptLst>
  <dgm:cxnLst>
    <dgm:cxn modelId="{A1D72E94-2C87-4A42-9E85-636E017EEB9C}" srcId="{C0D050F9-E576-454D-A213-CD6E4A632856}" destId="{153589D6-CF1A-413B-8ECF-25D270A28118}" srcOrd="0" destOrd="0" parTransId="{E414F587-5F97-48A1-834B-597C913DFACE}" sibTransId="{A172E2BD-212D-42DF-8AB3-3F09FDB99428}"/>
    <dgm:cxn modelId="{AFF97233-0FE5-40C5-9A0E-6E3DA1AF7DDF}" type="presOf" srcId="{5764F4BA-A279-49F6-A351-E10260C5635C}" destId="{6CD52A0A-CFE7-4DEF-9DB9-30876CEE34C9}" srcOrd="0" destOrd="1" presId="urn:microsoft.com/office/officeart/2009/3/layout/StepUpProcess"/>
    <dgm:cxn modelId="{85B7C7C1-355C-4EF5-B53C-31D8E2DE2402}" type="presOf" srcId="{ECBA7F14-CB89-4315-B0CB-AF78BE25C6A2}" destId="{6CD52A0A-CFE7-4DEF-9DB9-30876CEE34C9}" srcOrd="0" destOrd="3" presId="urn:microsoft.com/office/officeart/2009/3/layout/StepUpProcess"/>
    <dgm:cxn modelId="{60E78726-36A5-446C-9A3F-B8F9D4C847B5}" srcId="{C368E561-37F3-4D17-8090-7F4B200A4DD9}" destId="{C0D050F9-E576-454D-A213-CD6E4A632856}" srcOrd="2" destOrd="0" parTransId="{CEB4FD98-9ACB-41DF-A535-1E88E5C53F82}" sibTransId="{B7C48319-5E93-4C7D-8059-CB7E05C95C6C}"/>
    <dgm:cxn modelId="{900FFF81-B168-4C10-9290-821912BAC682}" srcId="{C368E561-37F3-4D17-8090-7F4B200A4DD9}" destId="{BF5B7D52-CDFE-4B59-A786-DB2365FED212}" srcOrd="1" destOrd="0" parTransId="{58ED073C-0ED6-4B10-842C-D6F3864181F7}" sibTransId="{579A33BC-61DC-4A48-AD5E-5C64D76D92B0}"/>
    <dgm:cxn modelId="{9B07D13E-D348-4992-B4AD-B48F09855197}" srcId="{BF5B7D52-CDFE-4B59-A786-DB2365FED212}" destId="{ECBA7F14-CB89-4315-B0CB-AF78BE25C6A2}" srcOrd="2" destOrd="0" parTransId="{D07DE2A7-7963-412C-94DC-0C6FE1069B34}" sibTransId="{A21D44FD-D09F-4640-89CC-AC48D43D048B}"/>
    <dgm:cxn modelId="{356D9363-BDB2-48F0-95F5-2E3A48800CE7}" type="presOf" srcId="{CAE4F503-A862-4DE6-A0F6-FB442A80FCCB}" destId="{5E9BD252-DDBC-4B8A-A2BC-BC6D11CA0830}" srcOrd="0" destOrd="0" presId="urn:microsoft.com/office/officeart/2009/3/layout/StepUpProcess"/>
    <dgm:cxn modelId="{973F9CC6-75D7-4F9E-8305-8797F7D2E007}" type="presOf" srcId="{153589D6-CF1A-413B-8ECF-25D270A28118}" destId="{EDDA00F2-8227-4304-9D71-22AAEC2283DA}" srcOrd="0" destOrd="1" presId="urn:microsoft.com/office/officeart/2009/3/layout/StepUpProcess"/>
    <dgm:cxn modelId="{FEEE1C7A-5AB7-4C59-8C7D-B415D3AD7FBE}" type="presOf" srcId="{0C270C63-651E-4570-B431-778ACC16A213}" destId="{6CD52A0A-CFE7-4DEF-9DB9-30876CEE34C9}" srcOrd="0" destOrd="2" presId="urn:microsoft.com/office/officeart/2009/3/layout/StepUpProcess"/>
    <dgm:cxn modelId="{93F67FA9-2959-42B8-AC4F-87A87CE3D505}" srcId="{BF5B7D52-CDFE-4B59-A786-DB2365FED212}" destId="{0C270C63-651E-4570-B431-778ACC16A213}" srcOrd="1" destOrd="0" parTransId="{B1674677-62E2-45AB-ACDF-1CE28EED619B}" sibTransId="{46F3CC6B-AE61-42A1-96D3-3BC005FB8AC5}"/>
    <dgm:cxn modelId="{C2574A27-1511-4931-92E2-39C3698DEB10}" srcId="{C368E561-37F3-4D17-8090-7F4B200A4DD9}" destId="{CAE4F503-A862-4DE6-A0F6-FB442A80FCCB}" srcOrd="3" destOrd="0" parTransId="{9A056244-22CB-445F-B8AB-E5C0D557D3ED}" sibTransId="{FB143B08-6850-49ED-B0D9-25A12B884C39}"/>
    <dgm:cxn modelId="{AA995694-297C-467A-A6FF-C827F75244CD}" srcId="{CAE4F503-A862-4DE6-A0F6-FB442A80FCCB}" destId="{128B9B24-0093-492E-92A0-1A5CFC889BD4}" srcOrd="0" destOrd="0" parTransId="{823CFB06-CE3B-4370-9854-29709D213320}" sibTransId="{07D7ADF3-77AC-4208-82D9-1616C1CFE824}"/>
    <dgm:cxn modelId="{D232C7F4-4A25-4F22-8131-E7FF4248C1E1}" type="presOf" srcId="{128B9B24-0093-492E-92A0-1A5CFC889BD4}" destId="{5E9BD252-DDBC-4B8A-A2BC-BC6D11CA0830}" srcOrd="0" destOrd="1" presId="urn:microsoft.com/office/officeart/2009/3/layout/StepUpProcess"/>
    <dgm:cxn modelId="{006E3FE5-465B-46B8-B480-2975EFB12649}" type="presOf" srcId="{8083A893-F4EB-4C7D-9907-869D3DF0DDD7}" destId="{912AA89F-C714-469A-A222-199D319B2543}" srcOrd="0" destOrd="0" presId="urn:microsoft.com/office/officeart/2009/3/layout/StepUpProcess"/>
    <dgm:cxn modelId="{CB299D6E-6891-40EC-9708-60F41A690E9B}" srcId="{C368E561-37F3-4D17-8090-7F4B200A4DD9}" destId="{8083A893-F4EB-4C7D-9907-869D3DF0DDD7}" srcOrd="0" destOrd="0" parTransId="{03050F7A-1485-420F-AC4E-69915A858E46}" sibTransId="{8A37D9D5-5AAA-41FC-8E03-6608F13294E8}"/>
    <dgm:cxn modelId="{1B260FC7-0B7F-48C9-A8F8-AD6287A4E06C}" type="presOf" srcId="{BF5B7D52-CDFE-4B59-A786-DB2365FED212}" destId="{6CD52A0A-CFE7-4DEF-9DB9-30876CEE34C9}" srcOrd="0" destOrd="0" presId="urn:microsoft.com/office/officeart/2009/3/layout/StepUpProcess"/>
    <dgm:cxn modelId="{ED68465D-21BF-4079-85EB-7076756D8951}" type="presOf" srcId="{C0D050F9-E576-454D-A213-CD6E4A632856}" destId="{EDDA00F2-8227-4304-9D71-22AAEC2283DA}" srcOrd="0" destOrd="0" presId="urn:microsoft.com/office/officeart/2009/3/layout/StepUpProcess"/>
    <dgm:cxn modelId="{5F2876F2-841D-4487-A3ED-AAF3FF74D28F}" srcId="{BF5B7D52-CDFE-4B59-A786-DB2365FED212}" destId="{5764F4BA-A279-49F6-A351-E10260C5635C}" srcOrd="0" destOrd="0" parTransId="{69885C6B-7012-42C0-A8D6-CDB88B45F273}" sibTransId="{808750BA-DAAE-4AA9-BEE2-C2FBEED01F48}"/>
    <dgm:cxn modelId="{60314EC9-9CF6-4340-92F2-9EFBD30035C4}" type="presOf" srcId="{C368E561-37F3-4D17-8090-7F4B200A4DD9}" destId="{43CD2C5D-A9FC-4F03-A19D-9B20940FFBD2}" srcOrd="0" destOrd="0" presId="urn:microsoft.com/office/officeart/2009/3/layout/StepUpProcess"/>
    <dgm:cxn modelId="{BF0D8E55-4A9D-41B7-894E-B105BC51660E}" type="presParOf" srcId="{43CD2C5D-A9FC-4F03-A19D-9B20940FFBD2}" destId="{3C997CE4-3EA7-4F7D-A7D1-53095306AE40}" srcOrd="0" destOrd="0" presId="urn:microsoft.com/office/officeart/2009/3/layout/StepUpProcess"/>
    <dgm:cxn modelId="{7AD1C726-8715-4EED-81C1-BB1A86EBE89C}" type="presParOf" srcId="{3C997CE4-3EA7-4F7D-A7D1-53095306AE40}" destId="{C1C8468B-BCFC-4A43-AB96-76F65EBA9EA8}" srcOrd="0" destOrd="0" presId="urn:microsoft.com/office/officeart/2009/3/layout/StepUpProcess"/>
    <dgm:cxn modelId="{5AE1A4CC-8B66-4E3C-96D4-EED16876E790}" type="presParOf" srcId="{3C997CE4-3EA7-4F7D-A7D1-53095306AE40}" destId="{912AA89F-C714-469A-A222-199D319B2543}" srcOrd="1" destOrd="0" presId="urn:microsoft.com/office/officeart/2009/3/layout/StepUpProcess"/>
    <dgm:cxn modelId="{1A0FA375-9037-41BD-A0BA-A4897A29B4C3}" type="presParOf" srcId="{3C997CE4-3EA7-4F7D-A7D1-53095306AE40}" destId="{605FD771-C2A6-4B07-90AC-DEEB969E58A6}" srcOrd="2" destOrd="0" presId="urn:microsoft.com/office/officeart/2009/3/layout/StepUpProcess"/>
    <dgm:cxn modelId="{A56B87F9-E125-4FB7-8A31-E91BC663049D}" type="presParOf" srcId="{43CD2C5D-A9FC-4F03-A19D-9B20940FFBD2}" destId="{77644C8C-9CCD-4D81-8DEA-C6A9C3269462}" srcOrd="1" destOrd="0" presId="urn:microsoft.com/office/officeart/2009/3/layout/StepUpProcess"/>
    <dgm:cxn modelId="{B67A9B14-72A7-4B39-B270-B061A683BE2A}" type="presParOf" srcId="{77644C8C-9CCD-4D81-8DEA-C6A9C3269462}" destId="{20ECCE5B-A4D5-4C70-8706-97B63DA699EB}" srcOrd="0" destOrd="0" presId="urn:microsoft.com/office/officeart/2009/3/layout/StepUpProcess"/>
    <dgm:cxn modelId="{B6C13D2F-5682-4926-AB1B-FBB5BAF09170}" type="presParOf" srcId="{43CD2C5D-A9FC-4F03-A19D-9B20940FFBD2}" destId="{E6F92C31-A3CD-4C40-95F0-2D5FB1C96F31}" srcOrd="2" destOrd="0" presId="urn:microsoft.com/office/officeart/2009/3/layout/StepUpProcess"/>
    <dgm:cxn modelId="{B294A6D9-3C40-4530-B21B-EE8F4BA0418F}" type="presParOf" srcId="{E6F92C31-A3CD-4C40-95F0-2D5FB1C96F31}" destId="{654B5BBE-D6C3-4271-9DDC-8C1877289CA4}" srcOrd="0" destOrd="0" presId="urn:microsoft.com/office/officeart/2009/3/layout/StepUpProcess"/>
    <dgm:cxn modelId="{6565964D-AD07-40BC-9442-591165B64776}" type="presParOf" srcId="{E6F92C31-A3CD-4C40-95F0-2D5FB1C96F31}" destId="{6CD52A0A-CFE7-4DEF-9DB9-30876CEE34C9}" srcOrd="1" destOrd="0" presId="urn:microsoft.com/office/officeart/2009/3/layout/StepUpProcess"/>
    <dgm:cxn modelId="{5ED3F8A3-FD02-4B79-8B33-FC248037C63C}" type="presParOf" srcId="{E6F92C31-A3CD-4C40-95F0-2D5FB1C96F31}" destId="{FDFB355F-F286-42FE-B431-F40D922B2E4D}" srcOrd="2" destOrd="0" presId="urn:microsoft.com/office/officeart/2009/3/layout/StepUpProcess"/>
    <dgm:cxn modelId="{10FA87D6-3CB9-4B1B-96CD-7B47504250F3}" type="presParOf" srcId="{43CD2C5D-A9FC-4F03-A19D-9B20940FFBD2}" destId="{B7FBBC4E-ADA7-4126-BDF2-042D3F5F17B5}" srcOrd="3" destOrd="0" presId="urn:microsoft.com/office/officeart/2009/3/layout/StepUpProcess"/>
    <dgm:cxn modelId="{6B983528-C6AF-4E98-A14A-D14FC208C195}" type="presParOf" srcId="{B7FBBC4E-ADA7-4126-BDF2-042D3F5F17B5}" destId="{A46FD502-277F-46CD-8A30-7E1A0C30DB7D}" srcOrd="0" destOrd="0" presId="urn:microsoft.com/office/officeart/2009/3/layout/StepUpProcess"/>
    <dgm:cxn modelId="{1C7A1AF9-5AFE-460D-825A-BBAEAFD1EE0A}" type="presParOf" srcId="{43CD2C5D-A9FC-4F03-A19D-9B20940FFBD2}" destId="{559C3DF7-15C0-446D-8246-9D3E06D898BA}" srcOrd="4" destOrd="0" presId="urn:microsoft.com/office/officeart/2009/3/layout/StepUpProcess"/>
    <dgm:cxn modelId="{7F7033E1-075E-44A3-9CCC-42F44451F827}" type="presParOf" srcId="{559C3DF7-15C0-446D-8246-9D3E06D898BA}" destId="{CFF10B37-1472-425B-851B-7D3592E162AA}" srcOrd="0" destOrd="0" presId="urn:microsoft.com/office/officeart/2009/3/layout/StepUpProcess"/>
    <dgm:cxn modelId="{F998713F-466D-4E1C-AD93-8B89AA35296D}" type="presParOf" srcId="{559C3DF7-15C0-446D-8246-9D3E06D898BA}" destId="{EDDA00F2-8227-4304-9D71-22AAEC2283DA}" srcOrd="1" destOrd="0" presId="urn:microsoft.com/office/officeart/2009/3/layout/StepUpProcess"/>
    <dgm:cxn modelId="{34922C41-EA50-4DE6-B546-9C67512FD464}" type="presParOf" srcId="{559C3DF7-15C0-446D-8246-9D3E06D898BA}" destId="{0CCA7D5F-28BB-4A29-96AF-78CD1E2157A4}" srcOrd="2" destOrd="0" presId="urn:microsoft.com/office/officeart/2009/3/layout/StepUpProcess"/>
    <dgm:cxn modelId="{099D0611-4E70-4628-B286-B356BD47E7DA}" type="presParOf" srcId="{43CD2C5D-A9FC-4F03-A19D-9B20940FFBD2}" destId="{772A26C4-5FED-41F8-8208-D0B6FBB9DA99}" srcOrd="5" destOrd="0" presId="urn:microsoft.com/office/officeart/2009/3/layout/StepUpProcess"/>
    <dgm:cxn modelId="{C98A9BB6-4132-41CE-9AE1-7831054D57E9}" type="presParOf" srcId="{772A26C4-5FED-41F8-8208-D0B6FBB9DA99}" destId="{95812032-6BE3-4BCE-B0DE-42F3085B0324}" srcOrd="0" destOrd="0" presId="urn:microsoft.com/office/officeart/2009/3/layout/StepUpProcess"/>
    <dgm:cxn modelId="{7E923310-5B0C-4D89-9541-FD16623F9A7E}" type="presParOf" srcId="{43CD2C5D-A9FC-4F03-A19D-9B20940FFBD2}" destId="{1FE7FC35-C2B3-450A-BD17-14F3D8C20C9A}" srcOrd="6" destOrd="0" presId="urn:microsoft.com/office/officeart/2009/3/layout/StepUpProcess"/>
    <dgm:cxn modelId="{31EDC3B6-ABCE-4784-8DBC-8C3C5EE0CACD}" type="presParOf" srcId="{1FE7FC35-C2B3-450A-BD17-14F3D8C20C9A}" destId="{D44AF6B8-94CF-4F78-9358-DBE261E76FC8}" srcOrd="0" destOrd="0" presId="urn:microsoft.com/office/officeart/2009/3/layout/StepUpProcess"/>
    <dgm:cxn modelId="{85F9384A-AC3E-42C7-B024-96DD69678911}" type="presParOf" srcId="{1FE7FC35-C2B3-450A-BD17-14F3D8C20C9A}" destId="{5E9BD252-DDBC-4B8A-A2BC-BC6D11CA0830}"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8CE138-BAE9-4464-8F43-CB8A8E84C781}" type="doc">
      <dgm:prSet loTypeId="urn:microsoft.com/office/officeart/2005/8/layout/chart3" loCatId="cycle" qsTypeId="urn:microsoft.com/office/officeart/2005/8/quickstyle/simple1" qsCatId="simple" csTypeId="urn:microsoft.com/office/officeart/2005/8/colors/colorful3" csCatId="colorful" phldr="1"/>
      <dgm:spPr/>
    </dgm:pt>
    <dgm:pt modelId="{9AFF1374-DA47-4EC0-B1EF-BC5717108111}">
      <dgm:prSet phldrT="[Text]"/>
      <dgm:spPr/>
      <dgm:t>
        <a:bodyPr/>
        <a:lstStyle/>
        <a:p>
          <a:r>
            <a:rPr lang="en-US" dirty="0" smtClean="0"/>
            <a:t>State-Administered Summative  Assessment</a:t>
          </a:r>
          <a:endParaRPr lang="en-US" dirty="0"/>
        </a:p>
      </dgm:t>
    </dgm:pt>
    <dgm:pt modelId="{FB613DCC-3C69-4EEE-8CC3-59BE1EA43232}" type="parTrans" cxnId="{EC9F2A18-F483-4556-930B-ACA6AA920070}">
      <dgm:prSet/>
      <dgm:spPr/>
      <dgm:t>
        <a:bodyPr/>
        <a:lstStyle/>
        <a:p>
          <a:endParaRPr lang="en-US"/>
        </a:p>
      </dgm:t>
    </dgm:pt>
    <dgm:pt modelId="{4D2C6A04-C3C6-4FDB-BFFC-A29B83E8ED80}" type="sibTrans" cxnId="{EC9F2A18-F483-4556-930B-ACA6AA920070}">
      <dgm:prSet/>
      <dgm:spPr/>
      <dgm:t>
        <a:bodyPr/>
        <a:lstStyle/>
        <a:p>
          <a:endParaRPr lang="en-US"/>
        </a:p>
      </dgm:t>
    </dgm:pt>
    <dgm:pt modelId="{3EB0192F-EC38-4A23-89A4-57ABD7FB4360}">
      <dgm:prSet phldrT="[Text]"/>
      <dgm:spPr/>
      <dgm:t>
        <a:bodyPr/>
        <a:lstStyle/>
        <a:p>
          <a:r>
            <a:rPr lang="en-US" dirty="0" smtClean="0"/>
            <a:t>Indicators of Students’ Opportunities to Learn Next Generation Science</a:t>
          </a:r>
          <a:endParaRPr lang="en-US" dirty="0"/>
        </a:p>
      </dgm:t>
    </dgm:pt>
    <dgm:pt modelId="{26AA32C2-3778-43B1-9982-47BA900130B6}" type="parTrans" cxnId="{D14615B4-7F8A-474D-BA51-72926EAB98E2}">
      <dgm:prSet/>
      <dgm:spPr/>
      <dgm:t>
        <a:bodyPr/>
        <a:lstStyle/>
        <a:p>
          <a:endParaRPr lang="en-US"/>
        </a:p>
      </dgm:t>
    </dgm:pt>
    <dgm:pt modelId="{EE1D9D06-28E2-4F9E-9FC0-184EC8840A49}" type="sibTrans" cxnId="{D14615B4-7F8A-474D-BA51-72926EAB98E2}">
      <dgm:prSet/>
      <dgm:spPr/>
      <dgm:t>
        <a:bodyPr/>
        <a:lstStyle/>
        <a:p>
          <a:endParaRPr lang="en-US"/>
        </a:p>
      </dgm:t>
    </dgm:pt>
    <dgm:pt modelId="{90CF4998-1D4C-41B7-8B50-982CBE927932}">
      <dgm:prSet phldrT="[Text]"/>
      <dgm:spPr/>
      <dgm:t>
        <a:bodyPr/>
        <a:lstStyle/>
        <a:p>
          <a:r>
            <a:rPr lang="en-US" dirty="0" smtClean="0"/>
            <a:t>Local Assessment Resources (voluntary)</a:t>
          </a:r>
          <a:endParaRPr lang="en-US" dirty="0"/>
        </a:p>
      </dgm:t>
    </dgm:pt>
    <dgm:pt modelId="{BDD40091-55BB-40BD-BD3B-5F7A03064DB4}" type="parTrans" cxnId="{C0A4252E-C4B5-4CB4-AC0D-88A2DCDFE831}">
      <dgm:prSet/>
      <dgm:spPr/>
      <dgm:t>
        <a:bodyPr/>
        <a:lstStyle/>
        <a:p>
          <a:endParaRPr lang="en-US"/>
        </a:p>
      </dgm:t>
    </dgm:pt>
    <dgm:pt modelId="{F0343693-377F-45C4-A1CF-8CCFE57187F5}" type="sibTrans" cxnId="{C0A4252E-C4B5-4CB4-AC0D-88A2DCDFE831}">
      <dgm:prSet/>
      <dgm:spPr/>
      <dgm:t>
        <a:bodyPr/>
        <a:lstStyle/>
        <a:p>
          <a:endParaRPr lang="en-US"/>
        </a:p>
      </dgm:t>
    </dgm:pt>
    <dgm:pt modelId="{8CF48266-B639-4ECC-87F6-19EA1D23CB86}" type="pres">
      <dgm:prSet presAssocID="{EE8CE138-BAE9-4464-8F43-CB8A8E84C781}" presName="compositeShape" presStyleCnt="0">
        <dgm:presLayoutVars>
          <dgm:chMax val="7"/>
          <dgm:dir/>
          <dgm:resizeHandles val="exact"/>
        </dgm:presLayoutVars>
      </dgm:prSet>
      <dgm:spPr/>
    </dgm:pt>
    <dgm:pt modelId="{166E9807-27D5-4514-ACCE-865E695EA68D}" type="pres">
      <dgm:prSet presAssocID="{EE8CE138-BAE9-4464-8F43-CB8A8E84C781}" presName="wedge1" presStyleLbl="node1" presStyleIdx="0" presStyleCnt="3" custLinFactNeighborX="-3994" custLinFactNeighborY="2445"/>
      <dgm:spPr/>
      <dgm:t>
        <a:bodyPr/>
        <a:lstStyle/>
        <a:p>
          <a:endParaRPr lang="en-US"/>
        </a:p>
      </dgm:t>
    </dgm:pt>
    <dgm:pt modelId="{A3EE7C4D-FCCC-40E5-AF45-74DAE32989C9}" type="pres">
      <dgm:prSet presAssocID="{EE8CE138-BAE9-4464-8F43-CB8A8E84C781}" presName="wedge1Tx" presStyleLbl="node1" presStyleIdx="0" presStyleCnt="3">
        <dgm:presLayoutVars>
          <dgm:chMax val="0"/>
          <dgm:chPref val="0"/>
          <dgm:bulletEnabled val="1"/>
        </dgm:presLayoutVars>
      </dgm:prSet>
      <dgm:spPr/>
      <dgm:t>
        <a:bodyPr/>
        <a:lstStyle/>
        <a:p>
          <a:endParaRPr lang="en-US"/>
        </a:p>
      </dgm:t>
    </dgm:pt>
    <dgm:pt modelId="{C32F993C-C9C4-4DF9-8B9B-9C314BE02A85}" type="pres">
      <dgm:prSet presAssocID="{EE8CE138-BAE9-4464-8F43-CB8A8E84C781}" presName="wedge2" presStyleLbl="node1" presStyleIdx="1" presStyleCnt="3" custLinFactNeighborX="702"/>
      <dgm:spPr/>
      <dgm:t>
        <a:bodyPr/>
        <a:lstStyle/>
        <a:p>
          <a:endParaRPr lang="en-US"/>
        </a:p>
      </dgm:t>
    </dgm:pt>
    <dgm:pt modelId="{28C17E68-0824-4AF5-9636-985472AAF40A}" type="pres">
      <dgm:prSet presAssocID="{EE8CE138-BAE9-4464-8F43-CB8A8E84C781}" presName="wedge2Tx" presStyleLbl="node1" presStyleIdx="1" presStyleCnt="3">
        <dgm:presLayoutVars>
          <dgm:chMax val="0"/>
          <dgm:chPref val="0"/>
          <dgm:bulletEnabled val="1"/>
        </dgm:presLayoutVars>
      </dgm:prSet>
      <dgm:spPr/>
      <dgm:t>
        <a:bodyPr/>
        <a:lstStyle/>
        <a:p>
          <a:endParaRPr lang="en-US"/>
        </a:p>
      </dgm:t>
    </dgm:pt>
    <dgm:pt modelId="{344A710E-7F46-437E-AEEE-0C0C400FA89D}" type="pres">
      <dgm:prSet presAssocID="{EE8CE138-BAE9-4464-8F43-CB8A8E84C781}" presName="wedge3" presStyleLbl="node1" presStyleIdx="2" presStyleCnt="3" custLinFactNeighborX="702" custLinFactNeighborY="-468"/>
      <dgm:spPr/>
      <dgm:t>
        <a:bodyPr/>
        <a:lstStyle/>
        <a:p>
          <a:endParaRPr lang="en-US"/>
        </a:p>
      </dgm:t>
    </dgm:pt>
    <dgm:pt modelId="{DC8FDDB2-A0B7-426B-859F-071AD02AF243}" type="pres">
      <dgm:prSet presAssocID="{EE8CE138-BAE9-4464-8F43-CB8A8E84C781}" presName="wedge3Tx" presStyleLbl="node1" presStyleIdx="2" presStyleCnt="3">
        <dgm:presLayoutVars>
          <dgm:chMax val="0"/>
          <dgm:chPref val="0"/>
          <dgm:bulletEnabled val="1"/>
        </dgm:presLayoutVars>
      </dgm:prSet>
      <dgm:spPr/>
      <dgm:t>
        <a:bodyPr/>
        <a:lstStyle/>
        <a:p>
          <a:endParaRPr lang="en-US"/>
        </a:p>
      </dgm:t>
    </dgm:pt>
  </dgm:ptLst>
  <dgm:cxnLst>
    <dgm:cxn modelId="{C0A4252E-C4B5-4CB4-AC0D-88A2DCDFE831}" srcId="{EE8CE138-BAE9-4464-8F43-CB8A8E84C781}" destId="{90CF4998-1D4C-41B7-8B50-982CBE927932}" srcOrd="2" destOrd="0" parTransId="{BDD40091-55BB-40BD-BD3B-5F7A03064DB4}" sibTransId="{F0343693-377F-45C4-A1CF-8CCFE57187F5}"/>
    <dgm:cxn modelId="{17F149E7-B29B-4B7A-9ABC-01AC322EF423}" type="presOf" srcId="{3EB0192F-EC38-4A23-89A4-57ABD7FB4360}" destId="{C32F993C-C9C4-4DF9-8B9B-9C314BE02A85}" srcOrd="0" destOrd="0" presId="urn:microsoft.com/office/officeart/2005/8/layout/chart3"/>
    <dgm:cxn modelId="{A32C2E2E-4F67-44D4-86A9-C32645CE92E5}" type="presOf" srcId="{3EB0192F-EC38-4A23-89A4-57ABD7FB4360}" destId="{28C17E68-0824-4AF5-9636-985472AAF40A}" srcOrd="1" destOrd="0" presId="urn:microsoft.com/office/officeart/2005/8/layout/chart3"/>
    <dgm:cxn modelId="{D14615B4-7F8A-474D-BA51-72926EAB98E2}" srcId="{EE8CE138-BAE9-4464-8F43-CB8A8E84C781}" destId="{3EB0192F-EC38-4A23-89A4-57ABD7FB4360}" srcOrd="1" destOrd="0" parTransId="{26AA32C2-3778-43B1-9982-47BA900130B6}" sibTransId="{EE1D9D06-28E2-4F9E-9FC0-184EC8840A49}"/>
    <dgm:cxn modelId="{CC0C4145-5238-41A2-B8C5-721458A98587}" type="presOf" srcId="{EE8CE138-BAE9-4464-8F43-CB8A8E84C781}" destId="{8CF48266-B639-4ECC-87F6-19EA1D23CB86}" srcOrd="0" destOrd="0" presId="urn:microsoft.com/office/officeart/2005/8/layout/chart3"/>
    <dgm:cxn modelId="{EC9F2A18-F483-4556-930B-ACA6AA920070}" srcId="{EE8CE138-BAE9-4464-8F43-CB8A8E84C781}" destId="{9AFF1374-DA47-4EC0-B1EF-BC5717108111}" srcOrd="0" destOrd="0" parTransId="{FB613DCC-3C69-4EEE-8CC3-59BE1EA43232}" sibTransId="{4D2C6A04-C3C6-4FDB-BFFC-A29B83E8ED80}"/>
    <dgm:cxn modelId="{26C08F82-91CC-4BE2-BB35-46D0AB6A2AFE}" type="presOf" srcId="{90CF4998-1D4C-41B7-8B50-982CBE927932}" destId="{344A710E-7F46-437E-AEEE-0C0C400FA89D}" srcOrd="0" destOrd="0" presId="urn:microsoft.com/office/officeart/2005/8/layout/chart3"/>
    <dgm:cxn modelId="{C3CEA5E6-DCC9-48A6-845C-A956456974CF}" type="presOf" srcId="{9AFF1374-DA47-4EC0-B1EF-BC5717108111}" destId="{A3EE7C4D-FCCC-40E5-AF45-74DAE32989C9}" srcOrd="1" destOrd="0" presId="urn:microsoft.com/office/officeart/2005/8/layout/chart3"/>
    <dgm:cxn modelId="{D914305D-B415-418C-B387-397986441298}" type="presOf" srcId="{9AFF1374-DA47-4EC0-B1EF-BC5717108111}" destId="{166E9807-27D5-4514-ACCE-865E695EA68D}" srcOrd="0" destOrd="0" presId="urn:microsoft.com/office/officeart/2005/8/layout/chart3"/>
    <dgm:cxn modelId="{ED0B6320-DFB4-47BF-B42D-B7A130B70087}" type="presOf" srcId="{90CF4998-1D4C-41B7-8B50-982CBE927932}" destId="{DC8FDDB2-A0B7-426B-859F-071AD02AF243}" srcOrd="1" destOrd="0" presId="urn:microsoft.com/office/officeart/2005/8/layout/chart3"/>
    <dgm:cxn modelId="{193F66B3-C40C-4391-9C06-1C4F4CE3A89D}" type="presParOf" srcId="{8CF48266-B639-4ECC-87F6-19EA1D23CB86}" destId="{166E9807-27D5-4514-ACCE-865E695EA68D}" srcOrd="0" destOrd="0" presId="urn:microsoft.com/office/officeart/2005/8/layout/chart3"/>
    <dgm:cxn modelId="{A3B365EA-FF77-493B-A8DD-116A8F2FD13F}" type="presParOf" srcId="{8CF48266-B639-4ECC-87F6-19EA1D23CB86}" destId="{A3EE7C4D-FCCC-40E5-AF45-74DAE32989C9}" srcOrd="1" destOrd="0" presId="urn:microsoft.com/office/officeart/2005/8/layout/chart3"/>
    <dgm:cxn modelId="{12521B88-B6F8-4730-AE9D-D2C8EBDA7AA2}" type="presParOf" srcId="{8CF48266-B639-4ECC-87F6-19EA1D23CB86}" destId="{C32F993C-C9C4-4DF9-8B9B-9C314BE02A85}" srcOrd="2" destOrd="0" presId="urn:microsoft.com/office/officeart/2005/8/layout/chart3"/>
    <dgm:cxn modelId="{28A1AE33-70CF-4083-86BA-3C4CBB1BFDF6}" type="presParOf" srcId="{8CF48266-B639-4ECC-87F6-19EA1D23CB86}" destId="{28C17E68-0824-4AF5-9636-985472AAF40A}" srcOrd="3" destOrd="0" presId="urn:microsoft.com/office/officeart/2005/8/layout/chart3"/>
    <dgm:cxn modelId="{61B77145-D2AF-4350-B7C0-59DCD978D2D4}" type="presParOf" srcId="{8CF48266-B639-4ECC-87F6-19EA1D23CB86}" destId="{344A710E-7F46-437E-AEEE-0C0C400FA89D}" srcOrd="4" destOrd="0" presId="urn:microsoft.com/office/officeart/2005/8/layout/chart3"/>
    <dgm:cxn modelId="{F20B4022-8003-4A36-A1B9-0B54F2DD1EC0}" type="presParOf" srcId="{8CF48266-B639-4ECC-87F6-19EA1D23CB86}" destId="{DC8FDDB2-A0B7-426B-859F-071AD02AF243}"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83761-B32B-3D44-A9DF-F16DA3966D06}"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2CBF92A0-886B-7144-9CAB-1AB34EF5995B}">
      <dgm:prSet phldrT="[Text]"/>
      <dgm:spPr>
        <a:solidFill>
          <a:srgbClr val="002D73"/>
        </a:solidFill>
      </dgm:spPr>
      <dgm:t>
        <a:bodyPr/>
        <a:lstStyle/>
        <a:p>
          <a:r>
            <a:rPr lang="en-US" dirty="0" smtClean="0"/>
            <a:t>Teaching Resources</a:t>
          </a:r>
          <a:endParaRPr lang="en-US" dirty="0"/>
        </a:p>
      </dgm:t>
    </dgm:pt>
    <dgm:pt modelId="{50EFD953-DB66-D946-8BE9-28480927F8A8}" type="parTrans" cxnId="{36764C8E-8090-4C4F-9A4D-55FB5F592600}">
      <dgm:prSet/>
      <dgm:spPr/>
      <dgm:t>
        <a:bodyPr/>
        <a:lstStyle/>
        <a:p>
          <a:endParaRPr lang="en-US"/>
        </a:p>
      </dgm:t>
    </dgm:pt>
    <dgm:pt modelId="{DEDE2BF9-BE7E-F849-BC6B-44C09B7370A7}" type="sibTrans" cxnId="{36764C8E-8090-4C4F-9A4D-55FB5F592600}">
      <dgm:prSet/>
      <dgm:spPr/>
      <dgm:t>
        <a:bodyPr/>
        <a:lstStyle/>
        <a:p>
          <a:endParaRPr lang="en-US"/>
        </a:p>
      </dgm:t>
    </dgm:pt>
    <dgm:pt modelId="{C479A08D-2AC9-5748-9C11-EDF23D867E5A}">
      <dgm:prSet phldrT="[Text]" custT="1"/>
      <dgm:spPr>
        <a:solidFill>
          <a:schemeClr val="tx2">
            <a:lumMod val="20000"/>
            <a:lumOff val="80000"/>
          </a:schemeClr>
        </a:solidFill>
      </dgm:spPr>
      <dgm:t>
        <a:bodyPr/>
        <a:lstStyle/>
        <a:p>
          <a:r>
            <a:rPr lang="en-US" sz="2800" dirty="0" smtClean="0">
              <a:solidFill>
                <a:srgbClr val="002D73"/>
              </a:solidFill>
            </a:rPr>
            <a:t>Sample Learning Units</a:t>
          </a:r>
        </a:p>
        <a:p>
          <a:r>
            <a:rPr lang="en-US" sz="2000" i="1" dirty="0" smtClean="0">
              <a:solidFill>
                <a:srgbClr val="002D73"/>
              </a:solidFill>
            </a:rPr>
            <a:t>Coming Spring 2016</a:t>
          </a:r>
          <a:endParaRPr lang="en-US" sz="2000" i="1" dirty="0">
            <a:solidFill>
              <a:srgbClr val="002D73"/>
            </a:solidFill>
          </a:endParaRPr>
        </a:p>
      </dgm:t>
    </dgm:pt>
    <dgm:pt modelId="{71BCFD08-86AE-2349-A886-F4C8300A2B93}" type="parTrans" cxnId="{D2174BC7-7DED-794F-9709-D7FB3F8B115E}">
      <dgm:prSet/>
      <dgm:spPr/>
      <dgm:t>
        <a:bodyPr/>
        <a:lstStyle/>
        <a:p>
          <a:endParaRPr lang="en-US"/>
        </a:p>
      </dgm:t>
    </dgm:pt>
    <dgm:pt modelId="{94BA0C8F-B497-894B-B3BB-B65FD10062DD}" type="sibTrans" cxnId="{D2174BC7-7DED-794F-9709-D7FB3F8B115E}">
      <dgm:prSet/>
      <dgm:spPr/>
      <dgm:t>
        <a:bodyPr/>
        <a:lstStyle/>
        <a:p>
          <a:endParaRPr lang="en-US"/>
        </a:p>
      </dgm:t>
    </dgm:pt>
    <dgm:pt modelId="{CE3DE2E6-41A3-1444-975D-8406C939FD1B}">
      <dgm:prSet phldrT="[Text]" custT="1"/>
      <dgm:spPr>
        <a:solidFill>
          <a:schemeClr val="tx2">
            <a:lumMod val="20000"/>
            <a:lumOff val="80000"/>
          </a:schemeClr>
        </a:solidFill>
      </dgm:spPr>
      <dgm:t>
        <a:bodyPr/>
        <a:lstStyle/>
        <a:p>
          <a:r>
            <a:rPr lang="en-US" sz="2800" dirty="0" smtClean="0">
              <a:solidFill>
                <a:srgbClr val="002D73"/>
              </a:solidFill>
              <a:hlinkClick xmlns:r="http://schemas.openxmlformats.org/officeDocument/2006/relationships" r:id="rId1"/>
            </a:rPr>
            <a:t>Sample Performance Tasks</a:t>
          </a:r>
          <a:endParaRPr lang="en-US" sz="2800" dirty="0">
            <a:solidFill>
              <a:srgbClr val="002D73"/>
            </a:solidFill>
          </a:endParaRPr>
        </a:p>
      </dgm:t>
    </dgm:pt>
    <dgm:pt modelId="{BC26F2E7-57A5-4C44-9DF9-2BBBEFBBECD6}" type="parTrans" cxnId="{D300F4BC-FCBF-FF4A-A1F8-E78ECBDC6FD4}">
      <dgm:prSet/>
      <dgm:spPr/>
      <dgm:t>
        <a:bodyPr/>
        <a:lstStyle/>
        <a:p>
          <a:endParaRPr lang="en-US"/>
        </a:p>
      </dgm:t>
    </dgm:pt>
    <dgm:pt modelId="{81DADB21-C39D-BE40-AB0D-28C127CDD3D0}" type="sibTrans" cxnId="{D300F4BC-FCBF-FF4A-A1F8-E78ECBDC6FD4}">
      <dgm:prSet/>
      <dgm:spPr/>
      <dgm:t>
        <a:bodyPr/>
        <a:lstStyle/>
        <a:p>
          <a:endParaRPr lang="en-US"/>
        </a:p>
      </dgm:t>
    </dgm:pt>
    <dgm:pt modelId="{AB11D58D-F12D-734C-85A7-69125F83AF31}">
      <dgm:prSet phldrT="[Text]" custT="1"/>
      <dgm:spPr>
        <a:solidFill>
          <a:schemeClr val="tx2">
            <a:lumMod val="20000"/>
            <a:lumOff val="8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dirty="0" smtClean="0">
              <a:solidFill>
                <a:srgbClr val="002D73"/>
              </a:solidFill>
            </a:rPr>
            <a:t>Classroom Assessment Resources</a:t>
          </a:r>
        </a:p>
        <a:p>
          <a:pPr marL="0" marR="0" indent="0" defTabSz="914400" eaLnBrk="1" fontAlgn="auto" latinLnBrk="0" hangingPunct="1">
            <a:lnSpc>
              <a:spcPct val="100000"/>
            </a:lnSpc>
            <a:spcBef>
              <a:spcPts val="0"/>
            </a:spcBef>
            <a:spcAft>
              <a:spcPts val="0"/>
            </a:spcAft>
            <a:buClrTx/>
            <a:buSzTx/>
            <a:buFontTx/>
            <a:buNone/>
            <a:tabLst/>
            <a:defRPr/>
          </a:pPr>
          <a:r>
            <a:rPr lang="en-US" sz="2000" i="1" dirty="0" smtClean="0">
              <a:solidFill>
                <a:srgbClr val="002D73"/>
              </a:solidFill>
            </a:rPr>
            <a:t>Coming 2017</a:t>
          </a:r>
        </a:p>
      </dgm:t>
    </dgm:pt>
    <dgm:pt modelId="{5A657274-07D4-7C4B-B3EF-147EA1714982}" type="parTrans" cxnId="{27CC6D23-504C-5F4E-8D31-8C5699398126}">
      <dgm:prSet/>
      <dgm:spPr/>
      <dgm:t>
        <a:bodyPr/>
        <a:lstStyle/>
        <a:p>
          <a:endParaRPr lang="en-US"/>
        </a:p>
      </dgm:t>
    </dgm:pt>
    <dgm:pt modelId="{7C896A70-5DA9-2348-A4B7-2F472B902A49}" type="sibTrans" cxnId="{27CC6D23-504C-5F4E-8D31-8C5699398126}">
      <dgm:prSet/>
      <dgm:spPr/>
      <dgm:t>
        <a:bodyPr/>
        <a:lstStyle/>
        <a:p>
          <a:endParaRPr lang="en-US"/>
        </a:p>
      </dgm:t>
    </dgm:pt>
    <dgm:pt modelId="{A4670E48-6CA8-4658-B34D-6BDC55805895}">
      <dgm:prSet phldrT="[Text]"/>
      <dgm:spPr/>
      <dgm:t>
        <a:bodyPr/>
        <a:lstStyle/>
        <a:p>
          <a:endParaRPr lang="en-US"/>
        </a:p>
      </dgm:t>
    </dgm:pt>
    <dgm:pt modelId="{7C7705D9-47D9-4DF2-AE46-742954665622}" type="parTrans" cxnId="{AFD930F4-3FCA-4DCC-AC69-7DBE0E519AEF}">
      <dgm:prSet/>
      <dgm:spPr/>
      <dgm:t>
        <a:bodyPr/>
        <a:lstStyle/>
        <a:p>
          <a:endParaRPr lang="en-US"/>
        </a:p>
      </dgm:t>
    </dgm:pt>
    <dgm:pt modelId="{5E9D731C-259D-4F8F-946C-B8E774B3DAA0}" type="sibTrans" cxnId="{AFD930F4-3FCA-4DCC-AC69-7DBE0E519AEF}">
      <dgm:prSet/>
      <dgm:spPr/>
      <dgm:t>
        <a:bodyPr/>
        <a:lstStyle/>
        <a:p>
          <a:endParaRPr lang="en-US"/>
        </a:p>
      </dgm:t>
    </dgm:pt>
    <dgm:pt modelId="{D5E624E1-65CC-42D4-AED8-36CF11150AAF}">
      <dgm:prSet phldrT="[Text]"/>
      <dgm:spPr/>
      <dgm:t>
        <a:bodyPr/>
        <a:lstStyle/>
        <a:p>
          <a:endParaRPr lang="en-US"/>
        </a:p>
      </dgm:t>
    </dgm:pt>
    <dgm:pt modelId="{53BE5432-7BA6-4642-910D-D4411E2C1DDA}" type="parTrans" cxnId="{25641A30-F262-4190-B4A9-358C741E9CCA}">
      <dgm:prSet/>
      <dgm:spPr/>
      <dgm:t>
        <a:bodyPr/>
        <a:lstStyle/>
        <a:p>
          <a:endParaRPr lang="en-US"/>
        </a:p>
      </dgm:t>
    </dgm:pt>
    <dgm:pt modelId="{83DA3AE5-7605-45E7-BF27-7C6DEAD0D492}" type="sibTrans" cxnId="{25641A30-F262-4190-B4A9-358C741E9CCA}">
      <dgm:prSet/>
      <dgm:spPr/>
      <dgm:t>
        <a:bodyPr/>
        <a:lstStyle/>
        <a:p>
          <a:endParaRPr lang="en-US"/>
        </a:p>
      </dgm:t>
    </dgm:pt>
    <dgm:pt modelId="{B16B8810-81B7-42D4-9DCA-488315BCD99F}">
      <dgm:prSet phldrT="[Text]" custScaleX="362166" custScaleY="123855" custRadScaleRad="90916" custRadScaleInc="3871"/>
      <dgm:spPr>
        <a:solidFill>
          <a:schemeClr val="tx2">
            <a:lumMod val="20000"/>
            <a:lumOff val="80000"/>
          </a:schemeClr>
        </a:solidFill>
      </dgm:spPr>
      <dgm:t>
        <a:bodyPr/>
        <a:lstStyle/>
        <a:p>
          <a:endParaRPr lang="en-US"/>
        </a:p>
      </dgm:t>
    </dgm:pt>
    <dgm:pt modelId="{8340A1E3-B556-40A4-B37C-3D19150CD1D1}" type="parTrans" cxnId="{906D566F-2FA8-4F30-AED5-603723752E33}">
      <dgm:prSet/>
      <dgm:spPr/>
      <dgm:t>
        <a:bodyPr/>
        <a:lstStyle/>
        <a:p>
          <a:endParaRPr lang="en-US"/>
        </a:p>
      </dgm:t>
    </dgm:pt>
    <dgm:pt modelId="{87AC2D46-77AF-45A1-94A0-2DB0FFCAE31A}" type="sibTrans" cxnId="{906D566F-2FA8-4F30-AED5-603723752E33}">
      <dgm:prSet/>
      <dgm:spPr/>
      <dgm:t>
        <a:bodyPr/>
        <a:lstStyle/>
        <a:p>
          <a:endParaRPr lang="en-US"/>
        </a:p>
      </dgm:t>
    </dgm:pt>
    <dgm:pt modelId="{7C59FE17-41EC-40BA-8888-DF6A61887D17}">
      <dgm:prSet/>
      <dgm:spPr/>
      <dgm:t>
        <a:bodyPr/>
        <a:lstStyle/>
        <a:p>
          <a:endParaRPr lang="en-US"/>
        </a:p>
      </dgm:t>
    </dgm:pt>
    <dgm:pt modelId="{F27591E3-D6A5-47DB-9553-27A03B1A9A40}" type="parTrans" cxnId="{AA9F3B13-4DF4-4BD1-A88E-AAA37F6139BF}">
      <dgm:prSet/>
      <dgm:spPr/>
      <dgm:t>
        <a:bodyPr/>
        <a:lstStyle/>
        <a:p>
          <a:endParaRPr lang="en-US"/>
        </a:p>
      </dgm:t>
    </dgm:pt>
    <dgm:pt modelId="{107D140A-F8EE-483F-9C12-D3400BC7692D}" type="sibTrans" cxnId="{AA9F3B13-4DF4-4BD1-A88E-AAA37F6139BF}">
      <dgm:prSet/>
      <dgm:spPr/>
      <dgm:t>
        <a:bodyPr/>
        <a:lstStyle/>
        <a:p>
          <a:endParaRPr lang="en-US"/>
        </a:p>
      </dgm:t>
    </dgm:pt>
    <dgm:pt modelId="{CA2FC4EE-F495-4FBC-B45B-1D276116277D}">
      <dgm:prSet custScaleX="362166" custScaleY="123855" custRadScaleRad="90916" custRadScaleInc="3871"/>
      <dgm:spPr/>
      <dgm:t>
        <a:bodyPr/>
        <a:lstStyle/>
        <a:p>
          <a:endParaRPr lang="en-US"/>
        </a:p>
      </dgm:t>
    </dgm:pt>
    <dgm:pt modelId="{E2CDD4E3-2C84-496C-8514-98BBCC6F7E30}" type="parTrans" cxnId="{F4F24D86-F27F-41C3-B1F2-E225BECF86CB}">
      <dgm:prSet/>
      <dgm:spPr/>
      <dgm:t>
        <a:bodyPr/>
        <a:lstStyle/>
        <a:p>
          <a:endParaRPr lang="en-US"/>
        </a:p>
      </dgm:t>
    </dgm:pt>
    <dgm:pt modelId="{BF341F76-7DDE-435B-AE3E-2BD950105362}" type="sibTrans" cxnId="{F4F24D86-F27F-41C3-B1F2-E225BECF86CB}">
      <dgm:prSet/>
      <dgm:spPr/>
      <dgm:t>
        <a:bodyPr/>
        <a:lstStyle/>
        <a:p>
          <a:endParaRPr lang="en-US"/>
        </a:p>
      </dgm:t>
    </dgm:pt>
    <dgm:pt modelId="{76D6CE92-A365-49FE-BE31-23029B2C0C45}">
      <dgm:prSet/>
      <dgm:spPr/>
      <dgm:t>
        <a:bodyPr/>
        <a:lstStyle/>
        <a:p>
          <a:endParaRPr lang="en-US"/>
        </a:p>
      </dgm:t>
    </dgm:pt>
    <dgm:pt modelId="{36AAAE39-20E7-4520-AFFC-606BB96DA6F5}" type="parTrans" cxnId="{99DA5059-0475-4ED9-BB62-1584CDF8B82D}">
      <dgm:prSet/>
      <dgm:spPr/>
      <dgm:t>
        <a:bodyPr/>
        <a:lstStyle/>
        <a:p>
          <a:endParaRPr lang="en-US"/>
        </a:p>
      </dgm:t>
    </dgm:pt>
    <dgm:pt modelId="{04909028-28E0-4FFC-889A-F77B01FA5A16}" type="sibTrans" cxnId="{99DA5059-0475-4ED9-BB62-1584CDF8B82D}">
      <dgm:prSet/>
      <dgm:spPr/>
      <dgm:t>
        <a:bodyPr/>
        <a:lstStyle/>
        <a:p>
          <a:endParaRPr lang="en-US"/>
        </a:p>
      </dgm:t>
    </dgm:pt>
    <dgm:pt modelId="{D1B7C511-5C0F-9348-84E5-0C5D591A7B7B}" type="pres">
      <dgm:prSet presAssocID="{55683761-B32B-3D44-A9DF-F16DA3966D06}" presName="Name0" presStyleCnt="0">
        <dgm:presLayoutVars>
          <dgm:chMax val="1"/>
          <dgm:chPref val="1"/>
          <dgm:dir/>
          <dgm:animOne val="branch"/>
          <dgm:animLvl val="lvl"/>
        </dgm:presLayoutVars>
      </dgm:prSet>
      <dgm:spPr/>
      <dgm:t>
        <a:bodyPr/>
        <a:lstStyle/>
        <a:p>
          <a:endParaRPr lang="en-US"/>
        </a:p>
      </dgm:t>
    </dgm:pt>
    <dgm:pt modelId="{44353E60-4B76-5E4B-AD43-950B23EEC317}" type="pres">
      <dgm:prSet presAssocID="{2CBF92A0-886B-7144-9CAB-1AB34EF5995B}" presName="singleCycle" presStyleCnt="0"/>
      <dgm:spPr/>
    </dgm:pt>
    <dgm:pt modelId="{188AF5BE-F735-E142-AAF9-4F152C2742A6}" type="pres">
      <dgm:prSet presAssocID="{2CBF92A0-886B-7144-9CAB-1AB34EF5995B}" presName="singleCenter" presStyleLbl="node1" presStyleIdx="0" presStyleCnt="4" custScaleX="143730" custScaleY="118662" custLinFactNeighborX="1666" custLinFactNeighborY="-6922">
        <dgm:presLayoutVars>
          <dgm:chMax val="7"/>
          <dgm:chPref val="7"/>
        </dgm:presLayoutVars>
      </dgm:prSet>
      <dgm:spPr/>
      <dgm:t>
        <a:bodyPr/>
        <a:lstStyle/>
        <a:p>
          <a:endParaRPr lang="en-US"/>
        </a:p>
      </dgm:t>
    </dgm:pt>
    <dgm:pt modelId="{87D4BBCC-2839-7041-8C7B-066891CF6D79}" type="pres">
      <dgm:prSet presAssocID="{71BCFD08-86AE-2349-A886-F4C8300A2B93}" presName="Name56" presStyleLbl="parChTrans1D2" presStyleIdx="0" presStyleCnt="3"/>
      <dgm:spPr/>
      <dgm:t>
        <a:bodyPr/>
        <a:lstStyle/>
        <a:p>
          <a:endParaRPr lang="en-US"/>
        </a:p>
      </dgm:t>
    </dgm:pt>
    <dgm:pt modelId="{8EC73501-CB0D-3742-B954-AEE022F536DC}" type="pres">
      <dgm:prSet presAssocID="{C479A08D-2AC9-5748-9C11-EDF23D867E5A}" presName="text0" presStyleLbl="node1" presStyleIdx="1" presStyleCnt="4" custScaleX="362166" custScaleY="123855" custRadScaleRad="90916" custRadScaleInc="3871">
        <dgm:presLayoutVars>
          <dgm:bulletEnabled val="1"/>
        </dgm:presLayoutVars>
      </dgm:prSet>
      <dgm:spPr/>
      <dgm:t>
        <a:bodyPr/>
        <a:lstStyle/>
        <a:p>
          <a:endParaRPr lang="en-US"/>
        </a:p>
      </dgm:t>
    </dgm:pt>
    <dgm:pt modelId="{E1C8DF6D-3A9D-AC45-AB4C-68F6E2B9E27D}" type="pres">
      <dgm:prSet presAssocID="{BC26F2E7-57A5-4C44-9DF9-2BBBEFBBECD6}" presName="Name56" presStyleLbl="parChTrans1D2" presStyleIdx="1" presStyleCnt="3"/>
      <dgm:spPr/>
      <dgm:t>
        <a:bodyPr/>
        <a:lstStyle/>
        <a:p>
          <a:endParaRPr lang="en-US"/>
        </a:p>
      </dgm:t>
    </dgm:pt>
    <dgm:pt modelId="{398E29E5-34AA-514B-9C2A-4734C0740A75}" type="pres">
      <dgm:prSet presAssocID="{CE3DE2E6-41A3-1444-975D-8406C939FD1B}" presName="text0" presStyleLbl="node1" presStyleIdx="2" presStyleCnt="4" custScaleX="217421" custScaleY="119377" custRadScaleRad="119328" custRadScaleInc="-26210">
        <dgm:presLayoutVars>
          <dgm:bulletEnabled val="1"/>
        </dgm:presLayoutVars>
      </dgm:prSet>
      <dgm:spPr/>
      <dgm:t>
        <a:bodyPr/>
        <a:lstStyle/>
        <a:p>
          <a:endParaRPr lang="en-US"/>
        </a:p>
      </dgm:t>
    </dgm:pt>
    <dgm:pt modelId="{1F1D9BF0-0E2E-CF41-A529-55EC3DD85935}" type="pres">
      <dgm:prSet presAssocID="{5A657274-07D4-7C4B-B3EF-147EA1714982}" presName="Name56" presStyleLbl="parChTrans1D2" presStyleIdx="2" presStyleCnt="3"/>
      <dgm:spPr/>
      <dgm:t>
        <a:bodyPr/>
        <a:lstStyle/>
        <a:p>
          <a:endParaRPr lang="en-US"/>
        </a:p>
      </dgm:t>
    </dgm:pt>
    <dgm:pt modelId="{69DE0DAC-4D7C-8F4C-A996-AC38FCC17EF1}" type="pres">
      <dgm:prSet presAssocID="{AB11D58D-F12D-734C-85A7-69125F83AF31}" presName="text0" presStyleLbl="node1" presStyleIdx="3" presStyleCnt="4" custScaleX="208778" custScaleY="167967" custRadScaleRad="110457" custRadScaleInc="27443">
        <dgm:presLayoutVars>
          <dgm:bulletEnabled val="1"/>
        </dgm:presLayoutVars>
      </dgm:prSet>
      <dgm:spPr/>
      <dgm:t>
        <a:bodyPr/>
        <a:lstStyle/>
        <a:p>
          <a:endParaRPr lang="en-US"/>
        </a:p>
      </dgm:t>
    </dgm:pt>
  </dgm:ptLst>
  <dgm:cxnLst>
    <dgm:cxn modelId="{AFD930F4-3FCA-4DCC-AC69-7DBE0E519AEF}" srcId="{55683761-B32B-3D44-A9DF-F16DA3966D06}" destId="{A4670E48-6CA8-4658-B34D-6BDC55805895}" srcOrd="3" destOrd="0" parTransId="{7C7705D9-47D9-4DF2-AE46-742954665622}" sibTransId="{5E9D731C-259D-4F8F-946C-B8E774B3DAA0}"/>
    <dgm:cxn modelId="{99DA5059-0475-4ED9-BB62-1584CDF8B82D}" srcId="{55683761-B32B-3D44-A9DF-F16DA3966D06}" destId="{76D6CE92-A365-49FE-BE31-23029B2C0C45}" srcOrd="1" destOrd="0" parTransId="{36AAAE39-20E7-4520-AFFC-606BB96DA6F5}" sibTransId="{04909028-28E0-4FFC-889A-F77B01FA5A16}"/>
    <dgm:cxn modelId="{C08633A3-A115-4100-8E7B-87B07A41EC9B}" type="presOf" srcId="{AB11D58D-F12D-734C-85A7-69125F83AF31}" destId="{69DE0DAC-4D7C-8F4C-A996-AC38FCC17EF1}" srcOrd="0" destOrd="0" presId="urn:microsoft.com/office/officeart/2008/layout/RadialCluster"/>
    <dgm:cxn modelId="{D2174BC7-7DED-794F-9709-D7FB3F8B115E}" srcId="{2CBF92A0-886B-7144-9CAB-1AB34EF5995B}" destId="{C479A08D-2AC9-5748-9C11-EDF23D867E5A}" srcOrd="0" destOrd="0" parTransId="{71BCFD08-86AE-2349-A886-F4C8300A2B93}" sibTransId="{94BA0C8F-B497-894B-B3BB-B65FD10062DD}"/>
    <dgm:cxn modelId="{EAC00A65-4FE2-4BF9-BDC0-CB60C593580F}" type="presOf" srcId="{CE3DE2E6-41A3-1444-975D-8406C939FD1B}" destId="{398E29E5-34AA-514B-9C2A-4734C0740A75}" srcOrd="0" destOrd="0" presId="urn:microsoft.com/office/officeart/2008/layout/RadialCluster"/>
    <dgm:cxn modelId="{7E40B0D5-5447-49FA-B5A6-E8A40D1EF518}" type="presOf" srcId="{2CBF92A0-886B-7144-9CAB-1AB34EF5995B}" destId="{188AF5BE-F735-E142-AAF9-4F152C2742A6}" srcOrd="0" destOrd="0" presId="urn:microsoft.com/office/officeart/2008/layout/RadialCluster"/>
    <dgm:cxn modelId="{4BB50877-68C2-491F-9D22-0E93A4DA99EC}" type="presOf" srcId="{5A657274-07D4-7C4B-B3EF-147EA1714982}" destId="{1F1D9BF0-0E2E-CF41-A529-55EC3DD85935}" srcOrd="0" destOrd="0" presId="urn:microsoft.com/office/officeart/2008/layout/RadialCluster"/>
    <dgm:cxn modelId="{25641A30-F262-4190-B4A9-358C741E9CCA}" srcId="{55683761-B32B-3D44-A9DF-F16DA3966D06}" destId="{D5E624E1-65CC-42D4-AED8-36CF11150AAF}" srcOrd="4" destOrd="0" parTransId="{53BE5432-7BA6-4642-910D-D4411E2C1DDA}" sibTransId="{83DA3AE5-7605-45E7-BF27-7C6DEAD0D492}"/>
    <dgm:cxn modelId="{27CC6D23-504C-5F4E-8D31-8C5699398126}" srcId="{2CBF92A0-886B-7144-9CAB-1AB34EF5995B}" destId="{AB11D58D-F12D-734C-85A7-69125F83AF31}" srcOrd="2" destOrd="0" parTransId="{5A657274-07D4-7C4B-B3EF-147EA1714982}" sibTransId="{7C896A70-5DA9-2348-A4B7-2F472B902A49}"/>
    <dgm:cxn modelId="{A9B1C015-EBDE-47CC-A6B5-B13D2AE7FB53}" type="presOf" srcId="{C479A08D-2AC9-5748-9C11-EDF23D867E5A}" destId="{8EC73501-CB0D-3742-B954-AEE022F536DC}" srcOrd="0" destOrd="0" presId="urn:microsoft.com/office/officeart/2008/layout/RadialCluster"/>
    <dgm:cxn modelId="{F4F24D86-F27F-41C3-B1F2-E225BECF86CB}" srcId="{55683761-B32B-3D44-A9DF-F16DA3966D06}" destId="{CA2FC4EE-F495-4FBC-B45B-1D276116277D}" srcOrd="6" destOrd="0" parTransId="{E2CDD4E3-2C84-496C-8514-98BBCC6F7E30}" sibTransId="{BF341F76-7DDE-435B-AE3E-2BD950105362}"/>
    <dgm:cxn modelId="{36764C8E-8090-4C4F-9A4D-55FB5F592600}" srcId="{55683761-B32B-3D44-A9DF-F16DA3966D06}" destId="{2CBF92A0-886B-7144-9CAB-1AB34EF5995B}" srcOrd="0" destOrd="0" parTransId="{50EFD953-DB66-D946-8BE9-28480927F8A8}" sibTransId="{DEDE2BF9-BE7E-F849-BC6B-44C09B7370A7}"/>
    <dgm:cxn modelId="{D300F4BC-FCBF-FF4A-A1F8-E78ECBDC6FD4}" srcId="{2CBF92A0-886B-7144-9CAB-1AB34EF5995B}" destId="{CE3DE2E6-41A3-1444-975D-8406C939FD1B}" srcOrd="1" destOrd="0" parTransId="{BC26F2E7-57A5-4C44-9DF9-2BBBEFBBECD6}" sibTransId="{81DADB21-C39D-BE40-AB0D-28C127CDD3D0}"/>
    <dgm:cxn modelId="{C1DD44B9-EBFD-4232-9719-7B50A12E53ED}" type="presOf" srcId="{71BCFD08-86AE-2349-A886-F4C8300A2B93}" destId="{87D4BBCC-2839-7041-8C7B-066891CF6D79}" srcOrd="0" destOrd="0" presId="urn:microsoft.com/office/officeart/2008/layout/RadialCluster"/>
    <dgm:cxn modelId="{8CA0BE7A-F849-466B-A955-D8EFD301161A}" type="presOf" srcId="{55683761-B32B-3D44-A9DF-F16DA3966D06}" destId="{D1B7C511-5C0F-9348-84E5-0C5D591A7B7B}" srcOrd="0" destOrd="0" presId="urn:microsoft.com/office/officeart/2008/layout/RadialCluster"/>
    <dgm:cxn modelId="{AA9F3B13-4DF4-4BD1-A88E-AAA37F6139BF}" srcId="{55683761-B32B-3D44-A9DF-F16DA3966D06}" destId="{7C59FE17-41EC-40BA-8888-DF6A61887D17}" srcOrd="2" destOrd="0" parTransId="{F27591E3-D6A5-47DB-9553-27A03B1A9A40}" sibTransId="{107D140A-F8EE-483F-9C12-D3400BC7692D}"/>
    <dgm:cxn modelId="{BB3F19AA-5FD8-4C5D-9473-B6F847ACAFBC}" type="presOf" srcId="{BC26F2E7-57A5-4C44-9DF9-2BBBEFBBECD6}" destId="{E1C8DF6D-3A9D-AC45-AB4C-68F6E2B9E27D}" srcOrd="0" destOrd="0" presId="urn:microsoft.com/office/officeart/2008/layout/RadialCluster"/>
    <dgm:cxn modelId="{906D566F-2FA8-4F30-AED5-603723752E33}" srcId="{55683761-B32B-3D44-A9DF-F16DA3966D06}" destId="{B16B8810-81B7-42D4-9DCA-488315BCD99F}" srcOrd="5" destOrd="0" parTransId="{8340A1E3-B556-40A4-B37C-3D19150CD1D1}" sibTransId="{87AC2D46-77AF-45A1-94A0-2DB0FFCAE31A}"/>
    <dgm:cxn modelId="{49FD7477-E69B-402D-9089-7D97512E1B9C}" type="presParOf" srcId="{D1B7C511-5C0F-9348-84E5-0C5D591A7B7B}" destId="{44353E60-4B76-5E4B-AD43-950B23EEC317}" srcOrd="0" destOrd="0" presId="urn:microsoft.com/office/officeart/2008/layout/RadialCluster"/>
    <dgm:cxn modelId="{B4C14D85-4D0E-431C-9CD1-60025B6722CB}" type="presParOf" srcId="{44353E60-4B76-5E4B-AD43-950B23EEC317}" destId="{188AF5BE-F735-E142-AAF9-4F152C2742A6}" srcOrd="0" destOrd="0" presId="urn:microsoft.com/office/officeart/2008/layout/RadialCluster"/>
    <dgm:cxn modelId="{5656DF28-EF8B-48E1-9EC5-6B12E4BBD973}" type="presParOf" srcId="{44353E60-4B76-5E4B-AD43-950B23EEC317}" destId="{87D4BBCC-2839-7041-8C7B-066891CF6D79}" srcOrd="1" destOrd="0" presId="urn:microsoft.com/office/officeart/2008/layout/RadialCluster"/>
    <dgm:cxn modelId="{EA1B056D-837E-45D5-9250-90FD4BE66C1C}" type="presParOf" srcId="{44353E60-4B76-5E4B-AD43-950B23EEC317}" destId="{8EC73501-CB0D-3742-B954-AEE022F536DC}" srcOrd="2" destOrd="0" presId="urn:microsoft.com/office/officeart/2008/layout/RadialCluster"/>
    <dgm:cxn modelId="{700A8A7E-2F93-4EAB-AC43-3397FEEC7064}" type="presParOf" srcId="{44353E60-4B76-5E4B-AD43-950B23EEC317}" destId="{E1C8DF6D-3A9D-AC45-AB4C-68F6E2B9E27D}" srcOrd="3" destOrd="0" presId="urn:microsoft.com/office/officeart/2008/layout/RadialCluster"/>
    <dgm:cxn modelId="{971D0C4D-70E2-4EE4-8E9B-B1F5EFA4C659}" type="presParOf" srcId="{44353E60-4B76-5E4B-AD43-950B23EEC317}" destId="{398E29E5-34AA-514B-9C2A-4734C0740A75}" srcOrd="4" destOrd="0" presId="urn:microsoft.com/office/officeart/2008/layout/RadialCluster"/>
    <dgm:cxn modelId="{EA32CBBF-F64B-4B83-BC1E-8536E06009F3}" type="presParOf" srcId="{44353E60-4B76-5E4B-AD43-950B23EEC317}" destId="{1F1D9BF0-0E2E-CF41-A529-55EC3DD85935}" srcOrd="5" destOrd="0" presId="urn:microsoft.com/office/officeart/2008/layout/RadialCluster"/>
    <dgm:cxn modelId="{B1E33238-73AF-4505-BC92-F32A2DA6F894}" type="presParOf" srcId="{44353E60-4B76-5E4B-AD43-950B23EEC317}" destId="{69DE0DAC-4D7C-8F4C-A996-AC38FCC17EF1}"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6A0E0ED-6205-4719-A152-188A0D730FBE}" type="datetimeFigureOut">
              <a:rPr lang="en-US" smtClean="0"/>
              <a:t>11/17/2015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798914-254A-4229-9106-E105B0280C2D}" type="slidenum">
              <a:rPr lang="en-US" smtClean="0"/>
              <a:t>‹#›</a:t>
            </a:fld>
            <a:endParaRPr lang="en-US"/>
          </a:p>
        </p:txBody>
      </p:sp>
    </p:spTree>
    <p:extLst>
      <p:ext uri="{BB962C8B-B14F-4D97-AF65-F5344CB8AC3E}">
        <p14:creationId xmlns:p14="http://schemas.microsoft.com/office/powerpoint/2010/main" val="552905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BB1690-DC20-4A9B-98A2-DE3E742232A7}" type="datetimeFigureOut">
              <a:rPr lang="en-US" smtClean="0"/>
              <a:t>11/17/2015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C24450A-69C0-4BDB-9F3C-DFE2E63E415E}" type="slidenum">
              <a:rPr lang="en-US" smtClean="0"/>
              <a:t>‹#›</a:t>
            </a:fld>
            <a:endParaRPr lang="en-US" dirty="0"/>
          </a:p>
        </p:txBody>
      </p:sp>
    </p:spTree>
    <p:extLst>
      <p:ext uri="{BB962C8B-B14F-4D97-AF65-F5344CB8AC3E}">
        <p14:creationId xmlns:p14="http://schemas.microsoft.com/office/powerpoint/2010/main" val="367026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vision is for all students to have a coherent</a:t>
            </a:r>
            <a:r>
              <a:rPr lang="en-US" baseline="0" dirty="0" smtClean="0"/>
              <a:t> progression of science </a:t>
            </a:r>
            <a:r>
              <a:rPr lang="en-US" dirty="0" smtClean="0"/>
              <a:t>learning across all grades, with each grade</a:t>
            </a:r>
            <a:r>
              <a:rPr lang="en-US" baseline="0" dirty="0" smtClean="0"/>
              <a:t> building on what was learned before to gradually deepen students’ understanding and abilities to reason with evidence and apply science knowledge to explain real-world phenomena.</a:t>
            </a:r>
            <a:r>
              <a:rPr lang="en-US" dirty="0" smtClean="0"/>
              <a:t> </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57066" indent="-291179" eaLnBrk="0" hangingPunct="0">
              <a:defRPr>
                <a:solidFill>
                  <a:schemeClr val="tx1"/>
                </a:solidFill>
                <a:latin typeface="Calibri" pitchFamily="34" charset="0"/>
                <a:ea typeface="MS PGothic" pitchFamily="34" charset="-128"/>
              </a:defRPr>
            </a:lvl2pPr>
            <a:lvl3pPr marL="1164717" indent="-232943" eaLnBrk="0" hangingPunct="0">
              <a:defRPr>
                <a:solidFill>
                  <a:schemeClr val="tx1"/>
                </a:solidFill>
                <a:latin typeface="Calibri" pitchFamily="34" charset="0"/>
                <a:ea typeface="MS PGothic" pitchFamily="34" charset="-128"/>
              </a:defRPr>
            </a:lvl3pPr>
            <a:lvl4pPr marL="1630604" indent="-232943" eaLnBrk="0" hangingPunct="0">
              <a:defRPr>
                <a:solidFill>
                  <a:schemeClr val="tx1"/>
                </a:solidFill>
                <a:latin typeface="Calibri" pitchFamily="34" charset="0"/>
                <a:ea typeface="MS PGothic" pitchFamily="34" charset="-128"/>
              </a:defRPr>
            </a:lvl4pPr>
            <a:lvl5pPr marL="2096491" indent="-232943" eaLnBrk="0" hangingPunct="0">
              <a:defRPr>
                <a:solidFill>
                  <a:schemeClr val="tx1"/>
                </a:solidFill>
                <a:latin typeface="Calibri"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Calibri"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Calibri"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Calibri"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474CD07-1EE6-44FF-948A-E0702DF8E618}" type="slidenum">
              <a:rPr lang="en-US" smtClean="0">
                <a:solidFill>
                  <a:prstClr val="black"/>
                </a:solidFill>
                <a:latin typeface="Arial" pitchFamily="34" charset="0"/>
              </a:rPr>
              <a:pPr eaLnBrk="1" hangingPunct="1"/>
              <a:t>2</a:t>
            </a:fld>
            <a:endParaRPr lang="en-US" dirty="0" smtClean="0">
              <a:solidFill>
                <a:prstClr val="black"/>
              </a:solidFill>
              <a:latin typeface="Arial" pitchFamily="34" charset="0"/>
            </a:endParaRPr>
          </a:p>
        </p:txBody>
      </p:sp>
    </p:spTree>
    <p:extLst>
      <p:ext uri="{BB962C8B-B14F-4D97-AF65-F5344CB8AC3E}">
        <p14:creationId xmlns:p14="http://schemas.microsoft.com/office/powerpoint/2010/main" val="2450391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B7478-0911-4111-B6BF-C0FEA69F5349}" type="slidenum">
              <a:rPr lang="en-US" smtClean="0"/>
              <a:pPr/>
              <a:t>13</a:t>
            </a:fld>
            <a:endParaRPr lang="en-US" dirty="0"/>
          </a:p>
        </p:txBody>
      </p:sp>
    </p:spTree>
    <p:extLst>
      <p:ext uri="{BB962C8B-B14F-4D97-AF65-F5344CB8AC3E}">
        <p14:creationId xmlns:p14="http://schemas.microsoft.com/office/powerpoint/2010/main" val="359474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r>
              <a:rPr lang="en-US" dirty="0" smtClean="0"/>
              <a:t>What will be needed?</a:t>
            </a:r>
          </a:p>
          <a:p>
            <a:pPr marL="171450" indent="-171450">
              <a:buFont typeface="Arial" panose="020B0604020202020204" pitchFamily="34" charset="0"/>
              <a:buChar char="•"/>
            </a:pPr>
            <a:r>
              <a:rPr lang="en-US" dirty="0" smtClean="0"/>
              <a:t>Upgrades to</a:t>
            </a:r>
            <a:r>
              <a:rPr lang="en-US" baseline="0" dirty="0" smtClean="0"/>
              <a:t> university teacher prep courses</a:t>
            </a:r>
            <a:endParaRPr lang="en-US" dirty="0" smtClean="0"/>
          </a:p>
          <a:p>
            <a:pPr marL="171450" indent="-171450">
              <a:buFont typeface="Arial" panose="020B0604020202020204" pitchFamily="34" charset="0"/>
              <a:buChar char="•"/>
            </a:pPr>
            <a:r>
              <a:rPr lang="en-US" dirty="0" smtClean="0"/>
              <a:t>Robust system of professional development available to all educators year-round</a:t>
            </a:r>
          </a:p>
          <a:p>
            <a:pPr marL="171450" indent="-171450">
              <a:buFont typeface="Arial" panose="020B0604020202020204" pitchFamily="34" charset="0"/>
              <a:buChar char="•"/>
            </a:pPr>
            <a:r>
              <a:rPr lang="en-US" dirty="0" smtClean="0"/>
              <a:t>On-going communication with educators, families, policymakers</a:t>
            </a:r>
            <a:r>
              <a:rPr lang="en-US" baseline="0" dirty="0" smtClean="0"/>
              <a:t>, nonprofits and corporations</a:t>
            </a:r>
            <a:endParaRPr lang="en-US" dirty="0" smtClean="0"/>
          </a:p>
          <a:p>
            <a:pPr marL="171450" indent="-171450">
              <a:buFont typeface="Arial" panose="020B0604020202020204" pitchFamily="34" charset="0"/>
              <a:buChar char="•"/>
            </a:pPr>
            <a:r>
              <a:rPr lang="en-US" dirty="0" smtClean="0"/>
              <a:t>Partnerships with colleges, museums, aquariums and nature centers</a:t>
            </a:r>
          </a:p>
          <a:p>
            <a:pPr marL="171450" indent="-171450">
              <a:buFont typeface="Arial" panose="020B0604020202020204" pitchFamily="34" charset="0"/>
              <a:buChar char="•"/>
            </a:pPr>
            <a:r>
              <a:rPr lang="en-US" dirty="0" smtClean="0"/>
              <a:t>Support from school administrators and school boards</a:t>
            </a:r>
          </a:p>
          <a:p>
            <a:pPr marL="171450" indent="-171450">
              <a:buFont typeface="Arial" panose="020B0604020202020204" pitchFamily="34" charset="0"/>
              <a:buChar char="•"/>
            </a:pPr>
            <a:r>
              <a:rPr lang="en-US" dirty="0" smtClean="0"/>
              <a:t>Partnerships with business </a:t>
            </a:r>
            <a:r>
              <a:rPr lang="en-US" smtClean="0"/>
              <a:t>and</a:t>
            </a:r>
            <a:r>
              <a:rPr lang="en-US" baseline="0" smtClean="0"/>
              <a:t> foundations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EC556E70-3CA3-4D5D-B67C-12A0148EAFDF}" type="slidenum">
              <a:rPr lang="en-US" smtClean="0"/>
              <a:t>14</a:t>
            </a:fld>
            <a:endParaRPr lang="en-US"/>
          </a:p>
        </p:txBody>
      </p:sp>
    </p:spTree>
    <p:extLst>
      <p:ext uri="{BB962C8B-B14F-4D97-AF65-F5344CB8AC3E}">
        <p14:creationId xmlns:p14="http://schemas.microsoft.com/office/powerpoint/2010/main" val="611729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There</a:t>
            </a:r>
            <a:r>
              <a:rPr lang="en-US" baseline="0" dirty="0" smtClean="0"/>
              <a:t> are no multi-state assessment consortia for NGSS. Each adoption state is developing its own assessments guided by recommendations published by the National Academy of Science (</a:t>
            </a:r>
            <a:r>
              <a:rPr lang="en-US" i="1" baseline="0" dirty="0" smtClean="0"/>
              <a:t>“Developing Assessments for the Next Generation Science Standards”, </a:t>
            </a:r>
            <a:r>
              <a:rPr lang="en-US" i="0" baseline="0" dirty="0" smtClean="0"/>
              <a:t>National Academies Press, 2014).</a:t>
            </a:r>
            <a:endParaRPr lang="en-US" dirty="0"/>
          </a:p>
        </p:txBody>
      </p:sp>
      <p:sp>
        <p:nvSpPr>
          <p:cNvPr id="4" name="Slide Number Placeholder 3"/>
          <p:cNvSpPr>
            <a:spLocks noGrp="1"/>
          </p:cNvSpPr>
          <p:nvPr>
            <p:ph type="sldNum" sz="quarter" idx="10"/>
          </p:nvPr>
        </p:nvSpPr>
        <p:spPr/>
        <p:txBody>
          <a:bodyPr/>
          <a:lstStyle/>
          <a:p>
            <a:fld id="{75D1A9B4-4125-2F44-A53E-6B6E21D5C17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7030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lvl="0" indent="0">
              <a:buFont typeface="Arial" pitchFamily="34" charset="0"/>
              <a:buNone/>
            </a:pPr>
            <a:r>
              <a:rPr lang="en-US" sz="1200" kern="1200" dirty="0" smtClean="0">
                <a:solidFill>
                  <a:schemeClr val="tx1"/>
                </a:solidFill>
                <a:effectLst/>
                <a:latin typeface="+mn-lt"/>
                <a:ea typeface="+mn-ea"/>
                <a:cs typeface="+mn-cs"/>
              </a:rPr>
              <a:t>STILL IN THE EARLY</a:t>
            </a:r>
            <a:r>
              <a:rPr lang="en-US" sz="1200" kern="1200" baseline="0" dirty="0" smtClean="0">
                <a:solidFill>
                  <a:schemeClr val="tx1"/>
                </a:solidFill>
                <a:effectLst/>
                <a:latin typeface="+mn-lt"/>
                <a:ea typeface="+mn-ea"/>
                <a:cs typeface="+mn-cs"/>
              </a:rPr>
              <a:t> PLANNING STAGES. WILL BE INFLUENCED BY INPUT OF STATE ADVISORY COMMITTEES (District Advisory Council and State Science Assessment Committee).</a:t>
            </a:r>
          </a:p>
          <a:p>
            <a:pPr marL="0" lvl="0" indent="0">
              <a:buFont typeface="Arial" pitchFamily="34" charset="0"/>
              <a:buNone/>
            </a:pP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NGSS assessment is being influenced by National Research Council’s “Developing Assessments for the NGSS” which calls for development of a system of science assessments (from local classroom assessment resources to large-scale summative assessments).</a:t>
            </a:r>
          </a:p>
          <a:p>
            <a:pPr marL="171450" lvl="0" indent="-171450">
              <a:buFont typeface="Arial" pitchFamily="34" charset="0"/>
              <a:buChar char="•"/>
            </a:pPr>
            <a:r>
              <a:rPr lang="en-US" sz="1200" kern="1200" dirty="0" smtClean="0">
                <a:solidFill>
                  <a:schemeClr val="tx1"/>
                </a:solidFill>
                <a:effectLst/>
                <a:latin typeface="+mn-lt"/>
                <a:ea typeface="+mn-ea"/>
                <a:cs typeface="+mn-cs"/>
              </a:rPr>
              <a:t>NGSS assessments present many challenges, including assessing 3-dimensional learning (content, practices, and cross-cutting concepts) that require innovative, online items and tasks.  NGSS assessments will require greater application of scientific knowledge to real-world scenarios and use of critical thinking skills.  (High School AP science assessments are moving in this direction as well).</a:t>
            </a:r>
          </a:p>
          <a:p>
            <a:pPr marL="171450" lvl="0" indent="-171450">
              <a:buFont typeface="Arial" pitchFamily="34" charset="0"/>
              <a:buChar char="•"/>
            </a:pPr>
            <a:r>
              <a:rPr lang="en-US" sz="1200" kern="1200" dirty="0" smtClean="0">
                <a:solidFill>
                  <a:schemeClr val="tx1"/>
                </a:solidFill>
                <a:effectLst/>
                <a:latin typeface="+mn-lt"/>
                <a:ea typeface="+mn-ea"/>
                <a:cs typeface="+mn-cs"/>
              </a:rPr>
              <a:t>Over the next few years, CT will make NGSS assessment resources (e.g., performance tasks, practice tests, etc.) available to local districts to assist with the transition.  These resources can be used on a voluntary basis with no or low stakes.</a:t>
            </a:r>
          </a:p>
          <a:p>
            <a:pPr marL="171450" lvl="0" indent="-171450">
              <a:buFont typeface="Arial" pitchFamily="34" charset="0"/>
              <a:buChar char="•"/>
            </a:pPr>
            <a:r>
              <a:rPr lang="en-US" sz="1200" kern="1200" dirty="0" smtClean="0">
                <a:solidFill>
                  <a:schemeClr val="tx1"/>
                </a:solidFill>
                <a:effectLst/>
                <a:latin typeface="+mn-lt"/>
                <a:ea typeface="+mn-ea"/>
                <a:cs typeface="+mn-cs"/>
              </a:rPr>
              <a:t>CT (in collaboration with other states and national groups) is developing a wide variety NGSS teaching resources and professional development opportunities to support the transition to NGSS assessments.</a:t>
            </a:r>
          </a:p>
          <a:p>
            <a:endParaRPr lang="en-US" dirty="0" smtClean="0"/>
          </a:p>
          <a:p>
            <a:r>
              <a:rPr lang="en-US" dirty="0" smtClean="0"/>
              <a:t>CLASSROOM</a:t>
            </a:r>
            <a:r>
              <a:rPr lang="en-US" baseline="0" dirty="0" smtClean="0"/>
              <a:t> ASSESSMENTS:</a:t>
            </a:r>
          </a:p>
          <a:p>
            <a:r>
              <a:rPr lang="en-US" baseline="0" dirty="0" smtClean="0"/>
              <a:t>-   high-quality instructional materials used in ways to yield assessment information</a:t>
            </a:r>
          </a:p>
          <a:p>
            <a:pPr marL="171441" indent="-171441">
              <a:buFontTx/>
              <a:buChar char="-"/>
            </a:pPr>
            <a:r>
              <a:rPr lang="en-US" baseline="0" dirty="0" smtClean="0"/>
              <a:t>multiple components; various response formats, including those that require students to construct or supply an answer produce a product, or perform an activity. </a:t>
            </a:r>
          </a:p>
          <a:p>
            <a:pPr marL="171441" indent="-171441">
              <a:buFontTx/>
              <a:buChar char="-"/>
            </a:pPr>
            <a:r>
              <a:rPr lang="en-US" baseline="0" dirty="0" smtClean="0"/>
              <a:t>Designed to guide instruction</a:t>
            </a:r>
          </a:p>
          <a:p>
            <a:pPr marL="171441" indent="-171441">
              <a:buFontTx/>
              <a:buChar char="-"/>
            </a:pPr>
            <a:r>
              <a:rPr lang="en-US" baseline="0" dirty="0" smtClean="0"/>
              <a:t>Engages students in using science and engineering practices to learn about disciplinary core ideas and to make connections across topics.</a:t>
            </a:r>
          </a:p>
          <a:p>
            <a:pPr marL="171441" indent="-171441">
              <a:buFontTx/>
              <a:buChar char="-"/>
            </a:pPr>
            <a:r>
              <a:rPr lang="en-US" baseline="0" dirty="0" smtClean="0"/>
              <a:t>Teachers will need to learn how to design tasks that elicit students’ thinking about core ideas and crosscutting concepts by engaging them in scientific practices. Challenging to design, implement and properly interpret student work. Extensive PD, and examples such as CSDE-developed performance tasks, will be needed</a:t>
            </a:r>
          </a:p>
          <a:p>
            <a:endParaRPr lang="en-US" baseline="0" dirty="0" smtClean="0"/>
          </a:p>
          <a:p>
            <a:r>
              <a:rPr lang="en-US" baseline="0" dirty="0" smtClean="0"/>
              <a:t>STATE MONITORING (“EXTERNAL”) ASSESSMENTS:</a:t>
            </a:r>
          </a:p>
          <a:p>
            <a:pPr marL="171441" indent="-171441">
              <a:buFontTx/>
              <a:buChar char="-"/>
            </a:pPr>
            <a:r>
              <a:rPr lang="en-US" baseline="0" dirty="0" smtClean="0"/>
              <a:t>Assessing 3-dimensional performances with multicomponent tasks is time and resource intensive.</a:t>
            </a:r>
          </a:p>
          <a:p>
            <a:pPr marL="171441" indent="-171441">
              <a:buFontTx/>
              <a:buChar char="-"/>
            </a:pPr>
            <a:r>
              <a:rPr lang="en-US" baseline="0" dirty="0" smtClean="0"/>
              <a:t>State policy makers should design the external component of the assessment system to incorporate “matrix-sampling” rather than requiring every student to take every item.</a:t>
            </a:r>
          </a:p>
          <a:p>
            <a:pPr marL="171441" indent="-171441">
              <a:buFontTx/>
              <a:buChar char="-"/>
            </a:pPr>
            <a:r>
              <a:rPr lang="en-US" baseline="0" dirty="0" smtClean="0"/>
              <a:t>Existing and emerging technologies (computer-based simulations) will be critical tools .</a:t>
            </a:r>
          </a:p>
          <a:p>
            <a:pPr marL="171441" indent="-171441">
              <a:buFontTx/>
              <a:buChar char="-"/>
            </a:pPr>
            <a:r>
              <a:rPr lang="en-US" baseline="0" dirty="0" smtClean="0"/>
              <a:t>Should provide fair and accurate measures of the learning of ALL students, including tasks and scoring procedures that reflect multiple dimensions of diversity, including culture, language, ethnicity, gender and disability.</a:t>
            </a:r>
          </a:p>
          <a:p>
            <a:pPr marL="171441" indent="-171441">
              <a:buFontTx/>
              <a:buChar char="-"/>
            </a:pPr>
            <a:endParaRPr lang="en-US" baseline="0" dirty="0" smtClean="0"/>
          </a:p>
          <a:p>
            <a:r>
              <a:rPr lang="en-US" baseline="0" dirty="0" smtClean="0"/>
              <a:t>INDICATORS OF OPPORTUNITY TO LEARN:</a:t>
            </a:r>
          </a:p>
          <a:p>
            <a:pPr marL="171441" indent="-171441">
              <a:buFontTx/>
              <a:buChar char="-"/>
            </a:pPr>
            <a:r>
              <a:rPr lang="en-US" dirty="0" smtClean="0"/>
              <a:t>Evaluate district program effectiveness</a:t>
            </a:r>
            <a:r>
              <a:rPr lang="en-US" baseline="0" dirty="0" smtClean="0"/>
              <a:t> and equity</a:t>
            </a:r>
          </a:p>
          <a:p>
            <a:pPr marL="171441" indent="-171441">
              <a:buFontTx/>
              <a:buChar char="-"/>
            </a:pPr>
            <a:r>
              <a:rPr lang="en-US" baseline="0" dirty="0" smtClean="0"/>
              <a:t>State should collect information to monitor quality of classroom science instruction and whether resources to support learning are provided (i.e., teacher qualification, subject area pedagogy, time, space, materials, etc.)</a:t>
            </a:r>
          </a:p>
          <a:p>
            <a:pPr marL="171441" indent="-171441">
              <a:buFontTx/>
              <a:buChar char="-"/>
            </a:pPr>
            <a:r>
              <a:rPr lang="en-US" baseline="0" dirty="0" smtClean="0"/>
              <a:t>Contextual data (similar to what NAEP collects) contextualize and validate inferences drawn from assessment results.</a:t>
            </a:r>
          </a:p>
          <a:p>
            <a:pPr marL="171441" indent="-171441">
              <a:buFontTx/>
              <a:buChar char="-"/>
            </a:pPr>
            <a:r>
              <a:rPr lang="en-US" baseline="0" dirty="0" smtClean="0"/>
              <a:t>Indicators can include: Inspections of school science programs, surveys of students and teachers, monitoring teacher PD programs, documentation of curriculum assignments and student work.</a:t>
            </a:r>
          </a:p>
          <a:p>
            <a:pPr marL="171441" indent="-171441">
              <a:buFontTx/>
              <a:buChar char="-"/>
            </a:pPr>
            <a:endParaRPr lang="en-US" baseline="0" dirty="0" smtClean="0"/>
          </a:p>
          <a:p>
            <a:pPr marL="171441" indent="-171441">
              <a:buFontTx/>
              <a:buChar char="-"/>
            </a:pPr>
            <a:endParaRPr lang="en-US" baseline="0" dirty="0" smtClean="0"/>
          </a:p>
          <a:p>
            <a:pPr marL="171441" indent="-171441">
              <a:buFontTx/>
              <a:buChar char="-"/>
            </a:pPr>
            <a:endParaRPr lang="en-US" dirty="0"/>
          </a:p>
        </p:txBody>
      </p:sp>
      <p:sp>
        <p:nvSpPr>
          <p:cNvPr id="4" name="Slide Number Placeholder 3"/>
          <p:cNvSpPr>
            <a:spLocks noGrp="1"/>
          </p:cNvSpPr>
          <p:nvPr>
            <p:ph type="sldNum" sz="quarter" idx="10"/>
          </p:nvPr>
        </p:nvSpPr>
        <p:spPr/>
        <p:txBody>
          <a:bodyPr/>
          <a:lstStyle/>
          <a:p>
            <a:fld id="{0DEB7478-0911-4111-B6BF-C0FEA69F5349}"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75939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traditional emphasis on recalling facts</a:t>
            </a:r>
            <a:r>
              <a:rPr lang="en-US" baseline="0" dirty="0" smtClean="0"/>
              <a:t> or terms compared with the NGSS approach to explaining phenomena using evidence.</a:t>
            </a:r>
            <a:endParaRPr lang="en-US" dirty="0" smtClean="0"/>
          </a:p>
          <a:p>
            <a:endParaRPr lang="en-US" dirty="0" smtClean="0"/>
          </a:p>
          <a:p>
            <a:r>
              <a:rPr lang="en-US" dirty="0" smtClean="0"/>
              <a:t>SOURCE: National Research Council. (2013).</a:t>
            </a:r>
            <a:r>
              <a:rPr lang="en-US" baseline="0" dirty="0" smtClean="0"/>
              <a:t> </a:t>
            </a:r>
            <a:r>
              <a:rPr lang="en-US" i="1" baseline="0" dirty="0" smtClean="0"/>
              <a:t>Developing assessments for the Next Generation Science Standards. </a:t>
            </a:r>
            <a:r>
              <a:rPr lang="en-US" i="0" baseline="0" dirty="0" smtClean="0"/>
              <a:t> Washington, DC: National Academies Press.</a:t>
            </a:r>
            <a:endParaRPr lang="en-US" baseline="0" dirty="0" smtClean="0"/>
          </a:p>
          <a:p>
            <a:r>
              <a:rPr lang="en-US" dirty="0" smtClean="0"/>
              <a:t>“This picture shows</a:t>
            </a:r>
            <a:r>
              <a:rPr lang="en-US" baseline="0" dirty="0" smtClean="0"/>
              <a:t> a place on the ocean floor where two plates are moving apart. At this plate boundary, rock material is rising to the surface.”</a:t>
            </a:r>
            <a:endParaRPr lang="en-US" dirty="0"/>
          </a:p>
        </p:txBody>
      </p:sp>
      <p:sp>
        <p:nvSpPr>
          <p:cNvPr id="4" name="Slide Number Placeholder 3"/>
          <p:cNvSpPr>
            <a:spLocks noGrp="1"/>
          </p:cNvSpPr>
          <p:nvPr>
            <p:ph type="sldNum" sz="quarter" idx="10"/>
          </p:nvPr>
        </p:nvSpPr>
        <p:spPr/>
        <p:txBody>
          <a:bodyPr/>
          <a:lstStyle/>
          <a:p>
            <a:fld id="{ED2D305A-1CBD-4869-8B54-DA96398B3BA1}" type="slidenum">
              <a:rPr lang="en-US" smtClean="0"/>
              <a:t>17</a:t>
            </a:fld>
            <a:endParaRPr lang="en-US" dirty="0"/>
          </a:p>
        </p:txBody>
      </p:sp>
    </p:spTree>
    <p:extLst>
      <p:ext uri="{BB962C8B-B14F-4D97-AF65-F5344CB8AC3E}">
        <p14:creationId xmlns:p14="http://schemas.microsoft.com/office/powerpoint/2010/main" val="3828512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1169988"/>
            <a:ext cx="4210050" cy="3157537"/>
          </a:xfrm>
        </p:spPr>
      </p:sp>
      <p:sp>
        <p:nvSpPr>
          <p:cNvPr id="3" name="Notes Placeholder 2"/>
          <p:cNvSpPr>
            <a:spLocks noGrp="1"/>
          </p:cNvSpPr>
          <p:nvPr>
            <p:ph type="body" idx="1"/>
          </p:nvPr>
        </p:nvSpPr>
        <p:spPr/>
        <p:txBody>
          <a:bodyPr/>
          <a:lstStyle/>
          <a:p>
            <a:r>
              <a:rPr lang="en-US" sz="1050" dirty="0" smtClean="0">
                <a:solidFill>
                  <a:schemeClr val="tx1"/>
                </a:solidFill>
              </a:rPr>
              <a:t>The</a:t>
            </a:r>
            <a:r>
              <a:rPr lang="en-US" sz="1050" baseline="0" dirty="0" smtClean="0">
                <a:solidFill>
                  <a:schemeClr val="tx1"/>
                </a:solidFill>
              </a:rPr>
              <a:t> CT State Department of Education has been partnering with NGSS authors and the CT Science Center to design p</a:t>
            </a:r>
            <a:r>
              <a:rPr lang="en-US" sz="1050" dirty="0" smtClean="0">
                <a:solidFill>
                  <a:schemeClr val="tx1"/>
                </a:solidFill>
              </a:rPr>
              <a:t>rofessional development opportunities to be READY FOR THE 2015-16 SCHOOL YEAR and beyond. </a:t>
            </a:r>
            <a:r>
              <a:rPr lang="en-US" sz="1050" u="sng" dirty="0" smtClean="0">
                <a:solidFill>
                  <a:schemeClr val="tx1"/>
                </a:solidFill>
              </a:rPr>
              <a:t>CSDE will make available</a:t>
            </a:r>
            <a:r>
              <a:rPr lang="en-US" sz="1050" u="sng" baseline="0" dirty="0" smtClean="0">
                <a:solidFill>
                  <a:schemeClr val="tx1"/>
                </a:solidFill>
              </a:rPr>
              <a:t> </a:t>
            </a:r>
            <a:r>
              <a:rPr lang="en-US" sz="1050" u="sng" dirty="0" smtClean="0">
                <a:solidFill>
                  <a:schemeClr val="tx1"/>
                </a:solidFill>
              </a:rPr>
              <a:t>a series</a:t>
            </a:r>
            <a:r>
              <a:rPr lang="en-US" sz="1050" u="sng" baseline="0" dirty="0" smtClean="0">
                <a:solidFill>
                  <a:schemeClr val="tx1"/>
                </a:solidFill>
              </a:rPr>
              <a:t> of short courses and institutes – both in-person and on-line -- </a:t>
            </a:r>
            <a:r>
              <a:rPr lang="en-US" sz="1050" u="sng" dirty="0" smtClean="0">
                <a:solidFill>
                  <a:schemeClr val="tx1"/>
                </a:solidFill>
              </a:rPr>
              <a:t>for educators </a:t>
            </a:r>
            <a:r>
              <a:rPr lang="en-US" sz="1050" u="sng" baseline="0" dirty="0" smtClean="0">
                <a:solidFill>
                  <a:schemeClr val="tx1"/>
                </a:solidFill>
              </a:rPr>
              <a:t>statewide for years to come:</a:t>
            </a:r>
            <a:endParaRPr lang="en-US" sz="1050" u="sng" dirty="0" smtClean="0">
              <a:solidFill>
                <a:schemeClr val="tx1"/>
              </a:solidFill>
            </a:endParaRPr>
          </a:p>
          <a:p>
            <a:pPr>
              <a:lnSpc>
                <a:spcPct val="150000"/>
              </a:lnSpc>
              <a:spcBef>
                <a:spcPts val="600"/>
              </a:spcBef>
              <a:buFontTx/>
              <a:buChar char="-"/>
            </a:pPr>
            <a:endParaRPr lang="en-US" sz="1050" u="sng" dirty="0" smtClean="0">
              <a:solidFill>
                <a:schemeClr val="tx1"/>
              </a:solidFill>
            </a:endParaRPr>
          </a:p>
          <a:p>
            <a:pPr>
              <a:lnSpc>
                <a:spcPct val="150000"/>
              </a:lnSpc>
              <a:spcBef>
                <a:spcPts val="600"/>
              </a:spcBef>
              <a:buFontTx/>
              <a:buChar char="-"/>
            </a:pPr>
            <a:r>
              <a:rPr lang="en-US" sz="1050" u="sng" dirty="0" smtClean="0">
                <a:solidFill>
                  <a:schemeClr val="tx1"/>
                </a:solidFill>
              </a:rPr>
              <a:t>Leadership Development Academy </a:t>
            </a:r>
            <a:r>
              <a:rPr lang="en-US" sz="1050" dirty="0" smtClean="0">
                <a:solidFill>
                  <a:schemeClr val="tx1"/>
                </a:solidFill>
              </a:rPr>
              <a:t>(summer 2015) – Together</a:t>
            </a:r>
            <a:r>
              <a:rPr lang="en-US" sz="1050" baseline="0" dirty="0" smtClean="0">
                <a:solidFill>
                  <a:schemeClr val="tx1"/>
                </a:solidFill>
              </a:rPr>
              <a:t> with NRC Science Framework authors, CSDE is partnering with CT Science Center to develop a cohort of 25 expert learning facilitators to lead regional study groups statewide during school year and summers for years to come. Academy Fellows selected through a competitive application process.</a:t>
            </a:r>
            <a:endParaRPr lang="en-US" sz="1050" dirty="0" smtClean="0">
              <a:solidFill>
                <a:schemeClr val="tx1"/>
              </a:solidFill>
            </a:endParaRPr>
          </a:p>
          <a:p>
            <a:pPr>
              <a:lnSpc>
                <a:spcPct val="150000"/>
              </a:lnSpc>
              <a:spcBef>
                <a:spcPts val="600"/>
              </a:spcBef>
              <a:buFontTx/>
              <a:buChar char="-"/>
            </a:pPr>
            <a:r>
              <a:rPr lang="en-US" sz="1050" u="sng" dirty="0" smtClean="0">
                <a:solidFill>
                  <a:schemeClr val="tx1"/>
                </a:solidFill>
              </a:rPr>
              <a:t>Next Gen Science teaching</a:t>
            </a:r>
            <a:r>
              <a:rPr lang="en-US" sz="1050" dirty="0" smtClean="0">
                <a:solidFill>
                  <a:schemeClr val="tx1"/>
                </a:solidFill>
              </a:rPr>
              <a:t> institutes</a:t>
            </a:r>
            <a:r>
              <a:rPr lang="en-US" sz="1050" baseline="0" dirty="0" smtClean="0">
                <a:solidFill>
                  <a:schemeClr val="tx1"/>
                </a:solidFill>
              </a:rPr>
              <a:t> and short courses: Intro to </a:t>
            </a:r>
            <a:r>
              <a:rPr lang="en-US" sz="1050" dirty="0" smtClean="0">
                <a:solidFill>
                  <a:schemeClr val="tx1"/>
                </a:solidFill>
              </a:rPr>
              <a:t>NGS-CT (no-cost), Next Gen Science Pedagogy (NGSX – low cost)</a:t>
            </a:r>
            <a:r>
              <a:rPr lang="en-US" sz="1050" baseline="0" dirty="0" smtClean="0">
                <a:solidFill>
                  <a:schemeClr val="tx1"/>
                </a:solidFill>
              </a:rPr>
              <a:t> and upgraded Inquiry Practices Institutes. WATCH FOR REGISTRATION ANNOUNCEMENTS IN FALL 2015 THROUGH CSDE AND CT SCIENCE CENTER.</a:t>
            </a:r>
            <a:endParaRPr lang="en-US" sz="1050" dirty="0" smtClean="0">
              <a:solidFill>
                <a:schemeClr val="tx1"/>
              </a:solidFill>
            </a:endParaRPr>
          </a:p>
          <a:p>
            <a:pPr>
              <a:lnSpc>
                <a:spcPct val="150000"/>
              </a:lnSpc>
              <a:spcBef>
                <a:spcPts val="600"/>
              </a:spcBef>
              <a:buFontTx/>
              <a:buChar char="-"/>
            </a:pPr>
            <a:r>
              <a:rPr lang="en-US" sz="1050" u="sng" dirty="0" smtClean="0">
                <a:solidFill>
                  <a:schemeClr val="tx1"/>
                </a:solidFill>
              </a:rPr>
              <a:t>Next Gen Science curriculum design </a:t>
            </a:r>
            <a:r>
              <a:rPr lang="en-US" sz="1050" dirty="0" smtClean="0">
                <a:solidFill>
                  <a:schemeClr val="tx1"/>
                </a:solidFill>
              </a:rPr>
              <a:t>institute: Teams</a:t>
            </a:r>
            <a:r>
              <a:rPr lang="en-US" sz="1050" baseline="0" dirty="0" smtClean="0">
                <a:solidFill>
                  <a:schemeClr val="tx1"/>
                </a:solidFill>
              </a:rPr>
              <a:t> of teachers from multiple districts collaborating under expert facilitation to design learning units around NGSS core ideas and approaches.</a:t>
            </a:r>
          </a:p>
          <a:p>
            <a:pPr>
              <a:lnSpc>
                <a:spcPct val="150000"/>
              </a:lnSpc>
              <a:spcBef>
                <a:spcPts val="600"/>
              </a:spcBef>
              <a:buFontTx/>
              <a:buChar char="-"/>
            </a:pPr>
            <a:r>
              <a:rPr lang="en-US" sz="1050" baseline="0" dirty="0" smtClean="0">
                <a:solidFill>
                  <a:schemeClr val="tx1"/>
                </a:solidFill>
              </a:rPr>
              <a:t> </a:t>
            </a:r>
            <a:r>
              <a:rPr lang="en-US" sz="1050" u="sng" baseline="0" dirty="0" smtClean="0">
                <a:solidFill>
                  <a:schemeClr val="tx1"/>
                </a:solidFill>
              </a:rPr>
              <a:t>Performance Task Workshops</a:t>
            </a:r>
            <a:r>
              <a:rPr lang="en-US" sz="1050" baseline="0" dirty="0" smtClean="0">
                <a:solidFill>
                  <a:schemeClr val="tx1"/>
                </a:solidFill>
              </a:rPr>
              <a:t>: Facilitated one-day workshops addressing effective implementation of science Performance Tasks that integrate Science, Technology Design, Engineering, and Common Core Math and Literacy (“STEM”).</a:t>
            </a:r>
          </a:p>
          <a:p>
            <a:pPr>
              <a:lnSpc>
                <a:spcPct val="150000"/>
              </a:lnSpc>
              <a:spcBef>
                <a:spcPts val="600"/>
              </a:spcBef>
              <a:buFontTx/>
              <a:buChar char="-"/>
            </a:pPr>
            <a:r>
              <a:rPr lang="en-US" sz="1050" baseline="0" dirty="0" smtClean="0">
                <a:solidFill>
                  <a:schemeClr val="tx1"/>
                </a:solidFill>
              </a:rPr>
              <a:t> </a:t>
            </a:r>
            <a:r>
              <a:rPr lang="en-US" sz="1050" u="sng" baseline="0" dirty="0" smtClean="0">
                <a:solidFill>
                  <a:schemeClr val="tx1"/>
                </a:solidFill>
              </a:rPr>
              <a:t>Learning Unit Workshops</a:t>
            </a:r>
            <a:r>
              <a:rPr lang="en-US" sz="1050" baseline="0" dirty="0" smtClean="0">
                <a:solidFill>
                  <a:schemeClr val="tx1"/>
                </a:solidFill>
              </a:rPr>
              <a:t>: 2-day workshops that introduce teachers to samples of coherently sequenced learning units that engage students in using Science and Engineering Practices to generate evidence and develop scientific explanations of real-world phenomena.</a:t>
            </a:r>
          </a:p>
          <a:p>
            <a:pPr>
              <a:lnSpc>
                <a:spcPct val="150000"/>
              </a:lnSpc>
              <a:spcBef>
                <a:spcPts val="600"/>
              </a:spcBef>
              <a:buFontTx/>
              <a:buChar char="-"/>
            </a:pPr>
            <a:endParaRPr lang="en-US" sz="1050" dirty="0" smtClean="0">
              <a:solidFill>
                <a:schemeClr val="tx1"/>
              </a:solidFill>
            </a:endParaRPr>
          </a:p>
          <a:p>
            <a:endParaRPr lang="en-US" sz="1050" dirty="0">
              <a:solidFill>
                <a:schemeClr val="tx1"/>
              </a:solidFill>
            </a:endParaRPr>
          </a:p>
        </p:txBody>
      </p:sp>
      <p:sp>
        <p:nvSpPr>
          <p:cNvPr id="4" name="Slide Number Placeholder 3"/>
          <p:cNvSpPr>
            <a:spLocks noGrp="1"/>
          </p:cNvSpPr>
          <p:nvPr>
            <p:ph type="sldNum" sz="quarter" idx="10"/>
          </p:nvPr>
        </p:nvSpPr>
        <p:spPr/>
        <p:txBody>
          <a:bodyPr/>
          <a:lstStyle/>
          <a:p>
            <a:fld id="{75D1A9B4-4125-2F44-A53E-6B6E21D5C17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954314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41DC7-4C4E-4F18-B873-ED9C73731018}" type="slidenum">
              <a:rPr lang="en-US" smtClean="0"/>
              <a:t>21</a:t>
            </a:fld>
            <a:endParaRPr lang="en-US"/>
          </a:p>
        </p:txBody>
      </p:sp>
    </p:spTree>
    <p:extLst>
      <p:ext uri="{BB962C8B-B14F-4D97-AF65-F5344CB8AC3E}">
        <p14:creationId xmlns:p14="http://schemas.microsoft.com/office/powerpoint/2010/main" val="1880503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Sample Learning units are being developed</a:t>
            </a:r>
            <a:r>
              <a:rPr lang="en-US" baseline="0" dirty="0" smtClean="0"/>
              <a:t> through a State-funded project that brings together K-12 teachers with Framework authors to work together on designing instructional materials that exemplify the Framework’s vision of 3-dimensional teaching and learning. Available in Fall 2015.</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CT State Department of Education is coordinating the work of CT science teachers in the development of next generation science performance tasks for use by local districts.  Some of the tasks are modified versions of existing curriculum-embedded tasks while others are new.  Tasks have been developed and are being pilot tested in spring 2015.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Achieve’s sample classroom performance tasks</a:t>
            </a:r>
            <a:r>
              <a:rPr lang="en-US" dirty="0" smtClean="0">
                <a:effectLst/>
              </a:rPr>
              <a:t> blend content, practices, and concepts from both the NGSS and the Common Core State Standards. Teachers across the disciplines collaborated to write sample tasks, which are the result of a vision of integrating science, engineering, and mathematics for classroom use.  The tasks </a:t>
            </a:r>
            <a:r>
              <a:rPr lang="en-US" dirty="0" smtClean="0"/>
              <a:t>are available at www.nextgenscience.org (under Implementation - Resources).</a:t>
            </a:r>
          </a:p>
          <a:p>
            <a:endParaRPr lang="en-US" dirty="0" smtClean="0"/>
          </a:p>
          <a:p>
            <a:r>
              <a:rPr lang="en-US" dirty="0" smtClean="0"/>
              <a:t>Classroom assessments</a:t>
            </a:r>
            <a:r>
              <a:rPr lang="en-US" baseline="0" dirty="0" smtClean="0"/>
              <a:t> resources will be developed by teachers in CT in collaboration with other states.  These will include optional assessments to inform daily curriculum and instruction as well as to monitor student learning at the end of units or the year.</a:t>
            </a:r>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5D1A9B4-4125-2F44-A53E-6B6E21D5C176}" type="slidenum">
              <a:rPr lang="en-US" smtClean="0"/>
              <a:t>23</a:t>
            </a:fld>
            <a:endParaRPr lang="en-US" dirty="0"/>
          </a:p>
        </p:txBody>
      </p:sp>
    </p:spTree>
    <p:extLst>
      <p:ext uri="{BB962C8B-B14F-4D97-AF65-F5344CB8AC3E}">
        <p14:creationId xmlns:p14="http://schemas.microsoft.com/office/powerpoint/2010/main" val="4233441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5D1A9B4-4125-2F44-A53E-6B6E21D5C176}" type="slidenum">
              <a:rPr lang="en-US" smtClean="0"/>
              <a:t>24</a:t>
            </a:fld>
            <a:endParaRPr lang="en-US" dirty="0"/>
          </a:p>
        </p:txBody>
      </p:sp>
    </p:spTree>
    <p:extLst>
      <p:ext uri="{BB962C8B-B14F-4D97-AF65-F5344CB8AC3E}">
        <p14:creationId xmlns:p14="http://schemas.microsoft.com/office/powerpoint/2010/main" val="280035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Sample Learning units are being developed</a:t>
            </a:r>
            <a:r>
              <a:rPr lang="en-US" baseline="0" dirty="0" smtClean="0"/>
              <a:t> through a State-funded project that brings together K-12 teachers with Framework authors to work together on designing instructional materials that exemplify the Framework’s vision of 3-dimensional teaching and learning. Available in Fall 2015.</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CT State Department of Education is coordinating the work of CT science teachers in the development of next generation science performance tasks for use by local districts.  Some of the tasks are modified versions of existing curriculum-embedded tasks while others are new.  Tasks have been developed and are being pilot tested in spring 2015.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Achieve’s sample classroom performance tasks</a:t>
            </a:r>
            <a:r>
              <a:rPr lang="en-US" dirty="0" smtClean="0">
                <a:effectLst/>
              </a:rPr>
              <a:t> blend content, practices, and concepts from both the NGSS and the Common Core State Standards. Teachers across the disciplines collaborated to write sample tasks, which are the result of a vision of integrating science, engineering, and mathematics for classroom use.  The tasks </a:t>
            </a:r>
            <a:r>
              <a:rPr lang="en-US" dirty="0" smtClean="0"/>
              <a:t>are available at www.nextgenscience.org (under Implementation - Resources).</a:t>
            </a:r>
          </a:p>
          <a:p>
            <a:endParaRPr lang="en-US" dirty="0" smtClean="0"/>
          </a:p>
          <a:p>
            <a:r>
              <a:rPr lang="en-US" dirty="0" smtClean="0"/>
              <a:t>Classroom assessments</a:t>
            </a:r>
            <a:r>
              <a:rPr lang="en-US" baseline="0" dirty="0" smtClean="0"/>
              <a:t> resources will be developed by teachers in CT in collaboration with other states.  These will include optional assessments to inform daily curriculum and instruction as well as to monitor student learning at the end of units or the year.</a:t>
            </a:r>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5D1A9B4-4125-2F44-A53E-6B6E21D5C176}" type="slidenum">
              <a:rPr lang="en-US" smtClean="0"/>
              <a:t>25</a:t>
            </a:fld>
            <a:endParaRPr lang="en-US" dirty="0"/>
          </a:p>
        </p:txBody>
      </p:sp>
    </p:spTree>
    <p:extLst>
      <p:ext uri="{BB962C8B-B14F-4D97-AF65-F5344CB8AC3E}">
        <p14:creationId xmlns:p14="http://schemas.microsoft.com/office/powerpoint/2010/main" val="40503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Connecticut’s </a:t>
            </a:r>
            <a:r>
              <a:rPr lang="en-US" dirty="0"/>
              <a:t>K-12 Core Science Curriculum Framework </a:t>
            </a:r>
            <a:r>
              <a:rPr lang="en-US" dirty="0" smtClean="0"/>
              <a:t>(adopted back </a:t>
            </a:r>
            <a:r>
              <a:rPr lang="en-US" dirty="0"/>
              <a:t>in </a:t>
            </a:r>
            <a:r>
              <a:rPr lang="en-US" dirty="0" smtClean="0"/>
              <a:t>2004)</a:t>
            </a:r>
            <a:r>
              <a:rPr lang="en-US" baseline="0" dirty="0" smtClean="0"/>
              <a:t> </a:t>
            </a:r>
            <a:r>
              <a:rPr lang="en-US" dirty="0" smtClean="0"/>
              <a:t>and </a:t>
            </a:r>
            <a:r>
              <a:rPr lang="en-US" dirty="0"/>
              <a:t>the accompanying State Board of Education Position Statement on Science Education – placed a high value on SCIENTIFIC INQUIRY as the set of skills and abilities that students USE in order to learn science ideas.</a:t>
            </a:r>
          </a:p>
          <a:p>
            <a:endParaRPr lang="en-US" dirty="0"/>
          </a:p>
          <a:p>
            <a:r>
              <a:rPr lang="en-US" dirty="0"/>
              <a:t>Connecticut’s science standards are now 10 years old. They’ve given us a strong foundation to build upon and yet we have not achieved their vision yet. Science content and scientific inquiry are still taught and tested separately and LARGE ACHIEVEMENT gaps on science assessments tell the story that the instructional “status quo” is ONLY WORKING for SOME students.</a:t>
            </a:r>
          </a:p>
          <a:p>
            <a:endParaRPr lang="en-US" dirty="0"/>
          </a:p>
          <a:p>
            <a:r>
              <a:rPr lang="en-US" dirty="0"/>
              <a:t>STEM Education has received national attention – from the White House to each State House.  However, the term is not well defined. NGSS brings clarity to STEM Education as the integration and application of science knowledge and practices to engineer (design) solutions (technologies) to human problems.	</a:t>
            </a:r>
          </a:p>
        </p:txBody>
      </p:sp>
      <p:sp>
        <p:nvSpPr>
          <p:cNvPr id="4" name="Slide Number Placeholder 3"/>
          <p:cNvSpPr>
            <a:spLocks noGrp="1"/>
          </p:cNvSpPr>
          <p:nvPr>
            <p:ph type="sldNum" sz="quarter" idx="10"/>
          </p:nvPr>
        </p:nvSpPr>
        <p:spPr/>
        <p:txBody>
          <a:bodyPr/>
          <a:lstStyle/>
          <a:p>
            <a:fld id="{75D1A9B4-4125-2F44-A53E-6B6E21D5C176}" type="slidenum">
              <a:rPr lang="en-US" smtClean="0"/>
              <a:t>3</a:t>
            </a:fld>
            <a:endParaRPr lang="en-US" dirty="0"/>
          </a:p>
        </p:txBody>
      </p:sp>
    </p:spTree>
    <p:extLst>
      <p:ext uri="{BB962C8B-B14F-4D97-AF65-F5344CB8AC3E}">
        <p14:creationId xmlns:p14="http://schemas.microsoft.com/office/powerpoint/2010/main" val="159133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B7478-0911-4111-B6BF-C0FEA69F5349}" type="slidenum">
              <a:rPr lang="en-US" smtClean="0"/>
              <a:pPr/>
              <a:t>4</a:t>
            </a:fld>
            <a:endParaRPr lang="en-US" dirty="0"/>
          </a:p>
        </p:txBody>
      </p:sp>
    </p:spTree>
    <p:extLst>
      <p:ext uri="{BB962C8B-B14F-4D97-AF65-F5344CB8AC3E}">
        <p14:creationId xmlns:p14="http://schemas.microsoft.com/office/powerpoint/2010/main" val="414794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a:t>
            </a:r>
            <a:r>
              <a:rPr lang="en-US" dirty="0"/>
              <a:t>the Science and Engineering Practices are not “new”, </a:t>
            </a:r>
            <a:r>
              <a:rPr lang="en-US" b="1" dirty="0"/>
              <a:t>the way in which they are merged with science core ideas IS NEW</a:t>
            </a:r>
            <a:r>
              <a:rPr lang="en-US" dirty="0"/>
              <a:t>. The 8 practices are used interchangeably throughout different stages of an investigation. They are not meant to be used in a rigid order (like “The Scientific Method”). </a:t>
            </a:r>
            <a:endParaRPr lang="en-US" dirty="0" smtClean="0"/>
          </a:p>
          <a:p>
            <a:endParaRPr lang="en-US" dirty="0" smtClean="0"/>
          </a:p>
          <a:p>
            <a:r>
              <a:rPr lang="en-US" dirty="0" smtClean="0"/>
              <a:t>FOR REFERENCE PURPOSES:</a:t>
            </a:r>
            <a:endParaRPr lang="en-US" dirty="0"/>
          </a:p>
          <a:p>
            <a:r>
              <a:rPr lang="en-US" u="sng" dirty="0"/>
              <a:t>Connecticut’s standards for Scientific Inquiry, Literacy and Numeracy (CSDE, 2004):</a:t>
            </a:r>
          </a:p>
          <a:p>
            <a:r>
              <a:rPr lang="en-US" sz="1000" b="1" dirty="0"/>
              <a:t>Grades 6-8 Core Scientific Inquiry, Literacy and Numeracy</a:t>
            </a:r>
            <a:endParaRPr lang="en-US" sz="1000" dirty="0"/>
          </a:p>
          <a:p>
            <a:r>
              <a:rPr lang="en-US" sz="1000" i="1" dirty="0"/>
              <a:t>How is scientific knowledge created and communicated?</a:t>
            </a:r>
            <a:endParaRPr lang="en-US" sz="1000" dirty="0"/>
          </a:p>
          <a:p>
            <a:r>
              <a:rPr lang="en-US" sz="1000" b="1" dirty="0"/>
              <a:t>Content Knowledge</a:t>
            </a:r>
            <a:endParaRPr lang="en-US" sz="1000" dirty="0"/>
          </a:p>
          <a:p>
            <a:r>
              <a:rPr lang="en-US" sz="1000" b="1" dirty="0"/>
              <a:t>SCIENTIFIC INQUIRY</a:t>
            </a:r>
            <a:endParaRPr lang="en-US" sz="1000" dirty="0"/>
          </a:p>
          <a:p>
            <a:pPr lvl="0"/>
            <a:r>
              <a:rPr lang="en-US" sz="1000" dirty="0"/>
              <a:t>Scientific inquiry is a thoughtful and coordinated attempt to search out, describe, explain and predict natural phenomena.</a:t>
            </a:r>
          </a:p>
          <a:p>
            <a:pPr lvl="0"/>
            <a:r>
              <a:rPr lang="en-US" sz="1000" dirty="0"/>
              <a:t>Scientific inquiry progresses through a continuous process of questioning, data collection, analysis and interpretation.</a:t>
            </a:r>
          </a:p>
          <a:p>
            <a:pPr lvl="0"/>
            <a:r>
              <a:rPr lang="en-US" sz="1000" dirty="0"/>
              <a:t>Scientific inquiry requires the sharing of findings and ideas for critical review by colleagues and other scientists.</a:t>
            </a:r>
          </a:p>
          <a:p>
            <a:r>
              <a:rPr lang="en-US" sz="1000" b="1" dirty="0"/>
              <a:t> </a:t>
            </a:r>
            <a:endParaRPr lang="en-US" sz="1000" dirty="0"/>
          </a:p>
          <a:p>
            <a:r>
              <a:rPr lang="en-US" sz="1000" b="1" dirty="0"/>
              <a:t>SCIENTIFIC LITERACY</a:t>
            </a:r>
            <a:endParaRPr lang="en-US" sz="1000" dirty="0"/>
          </a:p>
          <a:p>
            <a:pPr lvl="0"/>
            <a:r>
              <a:rPr lang="en-US" sz="1000" dirty="0"/>
              <a:t>Scientific literacy includes speaking, listening, presenting, interpreting, reading and writing about science.</a:t>
            </a:r>
          </a:p>
          <a:p>
            <a:pPr lvl="0"/>
            <a:r>
              <a:rPr lang="en-US" sz="1000" dirty="0"/>
              <a:t>Scientific literacy also includes the ability to search for and assess the relevance and credibility of scientific information found in various print and electronic media. </a:t>
            </a:r>
          </a:p>
          <a:p>
            <a:r>
              <a:rPr lang="en-US" sz="1000" b="1" dirty="0"/>
              <a:t> </a:t>
            </a:r>
            <a:endParaRPr lang="en-US" sz="1000" dirty="0"/>
          </a:p>
          <a:p>
            <a:r>
              <a:rPr lang="en-US" sz="1000" b="1" dirty="0"/>
              <a:t>SCIENTIFIC NUMERACY</a:t>
            </a:r>
            <a:endParaRPr lang="en-US" sz="1000" dirty="0"/>
          </a:p>
          <a:p>
            <a:pPr lvl="0"/>
            <a:r>
              <a:rPr lang="en-US" sz="1000" dirty="0"/>
              <a:t>Scientific numeracy includes the ability to use mathematical operations and procedures to calculate, analyze and present scientific data and ideas.</a:t>
            </a:r>
          </a:p>
          <a:p>
            <a:endParaRPr lang="en-US" sz="1000" b="1" dirty="0"/>
          </a:p>
          <a:p>
            <a:r>
              <a:rPr lang="en-US" sz="1000" b="1" dirty="0"/>
              <a:t>Expected Performances: </a:t>
            </a:r>
            <a:endParaRPr lang="en-US" sz="1000" dirty="0"/>
          </a:p>
          <a:p>
            <a:pPr lvl="0"/>
            <a:r>
              <a:rPr lang="en-US" sz="1000" dirty="0"/>
              <a:t>Identify questions that can be answered through scientific investigation.</a:t>
            </a:r>
          </a:p>
          <a:p>
            <a:pPr lvl="0"/>
            <a:r>
              <a:rPr lang="en-US" sz="1000" dirty="0"/>
              <a:t>Read, interpret and examine the credibility of scientific claims in different sources of information.</a:t>
            </a:r>
          </a:p>
          <a:p>
            <a:pPr lvl="0"/>
            <a:r>
              <a:rPr lang="en-US" sz="1000" dirty="0"/>
              <a:t>Design and conduct appropriate types of scientific investigations to answer different questions.</a:t>
            </a:r>
          </a:p>
          <a:p>
            <a:pPr lvl="0"/>
            <a:r>
              <a:rPr lang="en-US" sz="1000" dirty="0"/>
              <a:t>Identify independent and dependent variables, and those variables that are kept constant, when designing an experiment.</a:t>
            </a:r>
          </a:p>
          <a:p>
            <a:pPr lvl="0"/>
            <a:r>
              <a:rPr lang="en-US" sz="1000" dirty="0"/>
              <a:t>Use appropriate tools and techniques to make observations and gather data.</a:t>
            </a:r>
          </a:p>
          <a:p>
            <a:pPr lvl="0"/>
            <a:r>
              <a:rPr lang="en-US" sz="1000" dirty="0"/>
              <a:t>Use mathematical operations to analyze and interpret data. </a:t>
            </a:r>
          </a:p>
          <a:p>
            <a:pPr lvl="0"/>
            <a:r>
              <a:rPr lang="en-US" sz="1000" dirty="0"/>
              <a:t>Identify and present relationships between variables in appropriate graphs.</a:t>
            </a:r>
          </a:p>
          <a:p>
            <a:pPr lvl="0"/>
            <a:r>
              <a:rPr lang="en-US" sz="1000" dirty="0"/>
              <a:t>Draw conclusions and identify sources of error.</a:t>
            </a:r>
          </a:p>
          <a:p>
            <a:pPr lvl="0"/>
            <a:r>
              <a:rPr lang="en-US" sz="1000" dirty="0"/>
              <a:t>Provide explanations to investigated problems or questions. </a:t>
            </a:r>
          </a:p>
          <a:p>
            <a:pPr lvl="0"/>
            <a:r>
              <a:rPr lang="en-US" sz="1000" dirty="0"/>
              <a:t>Communicate about science in different formats, using </a:t>
            </a:r>
            <a:r>
              <a:rPr lang="en-US" sz="900" dirty="0"/>
              <a:t>relevant </a:t>
            </a:r>
            <a:r>
              <a:rPr lang="en-US" sz="1000" dirty="0"/>
              <a:t>science vocabulary, supporting evidence and clear logic.</a:t>
            </a:r>
          </a:p>
          <a:p>
            <a:r>
              <a:rPr lang="en-US" sz="1100" dirty="0"/>
              <a:t> </a:t>
            </a:r>
          </a:p>
          <a:p>
            <a:endParaRPr lang="en-US" dirty="0"/>
          </a:p>
        </p:txBody>
      </p:sp>
      <p:sp>
        <p:nvSpPr>
          <p:cNvPr id="4" name="Slide Number Placeholder 3"/>
          <p:cNvSpPr>
            <a:spLocks noGrp="1"/>
          </p:cNvSpPr>
          <p:nvPr>
            <p:ph type="sldNum" sz="quarter" idx="10"/>
          </p:nvPr>
        </p:nvSpPr>
        <p:spPr/>
        <p:txBody>
          <a:bodyPr/>
          <a:lstStyle/>
          <a:p>
            <a:fld id="{75D1A9B4-4125-2F44-A53E-6B6E21D5C17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50491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701675"/>
            <a:ext cx="4676775" cy="3508375"/>
          </a:xfrm>
        </p:spPr>
      </p:sp>
      <p:sp>
        <p:nvSpPr>
          <p:cNvPr id="3" name="Notes Placeholder 2"/>
          <p:cNvSpPr>
            <a:spLocks noGrp="1"/>
          </p:cNvSpPr>
          <p:nvPr>
            <p:ph type="body" idx="1"/>
          </p:nvPr>
        </p:nvSpPr>
        <p:spPr/>
        <p:txBody>
          <a:bodyPr/>
          <a:lstStyle/>
          <a:p>
            <a:r>
              <a:rPr lang="en-US" baseline="0" dirty="0" smtClean="0"/>
              <a:t>Develop new approaches to teaching and learning that integrate 3 dimensions of knowing science (practices, core knowledge, cross cutting concepts). Currently, inquiry skills are often taught separately from science concepts.</a:t>
            </a:r>
            <a:endParaRPr lang="en-US" dirty="0" smtClean="0"/>
          </a:p>
          <a:p>
            <a:pPr marL="171441" indent="-171441" defTabSz="914350">
              <a:buFontTx/>
              <a:buChar char="-"/>
              <a:defRPr/>
            </a:pPr>
            <a:r>
              <a:rPr lang="en-US" dirty="0" smtClean="0"/>
              <a:t>Learning in</a:t>
            </a:r>
            <a:r>
              <a:rPr lang="en-US" baseline="0" dirty="0" smtClean="0"/>
              <a:t> </a:t>
            </a:r>
            <a:r>
              <a:rPr lang="en-US" dirty="0" smtClean="0"/>
              <a:t>3 DIMENSIONS is where CT science education could be transformed…by</a:t>
            </a:r>
            <a:r>
              <a:rPr lang="en-US" baseline="0" dirty="0" smtClean="0"/>
              <a:t> engaging students in using mathematics to analyze real data from their own investigations…and by reading, writing, speaking and listening to piece together information and build an explanation.  We believe that this 3-Dimensional approach to science will be MORE accessible and engaging to DIVERSE students; not just to those who are strong readers or skillful memorizers.</a:t>
            </a:r>
            <a:endParaRPr lang="en-US" dirty="0" smtClean="0"/>
          </a:p>
          <a:p>
            <a:pPr>
              <a:lnSpc>
                <a:spcPct val="110000"/>
              </a:lnSpc>
              <a:spcAft>
                <a:spcPts val="800"/>
              </a:spcAft>
            </a:pPr>
            <a:endParaRPr lang="en-US" dirty="0"/>
          </a:p>
          <a:p>
            <a:pPr>
              <a:lnSpc>
                <a:spcPct val="110000"/>
              </a:lnSpc>
              <a:spcAft>
                <a:spcPts val="800"/>
              </a:spcAft>
            </a:pPr>
            <a:r>
              <a:rPr lang="en-US" dirty="0"/>
              <a:t>In order to achieve the vision embodied in the </a:t>
            </a:r>
            <a:r>
              <a:rPr lang="en-US" i="1" dirty="0"/>
              <a:t>Framework</a:t>
            </a:r>
            <a:r>
              <a:rPr lang="en-US" dirty="0"/>
              <a:t> and to best support students’ learning, </a:t>
            </a:r>
            <a:r>
              <a:rPr lang="en-US" dirty="0">
                <a:solidFill>
                  <a:srgbClr val="FF0000"/>
                </a:solidFill>
              </a:rPr>
              <a:t>all three dimensions should be integrated </a:t>
            </a:r>
            <a:r>
              <a:rPr lang="en-US" dirty="0"/>
              <a:t>into the system of standards, curriculum, instruction, and assessment.</a:t>
            </a:r>
          </a:p>
          <a:p>
            <a:pPr>
              <a:lnSpc>
                <a:spcPct val="110000"/>
              </a:lnSpc>
              <a:spcAft>
                <a:spcPts val="800"/>
              </a:spcAft>
            </a:pPr>
            <a:endParaRPr lang="en-US" dirty="0"/>
          </a:p>
        </p:txBody>
      </p:sp>
      <p:sp>
        <p:nvSpPr>
          <p:cNvPr id="4" name="Slide Number Placeholder 3"/>
          <p:cNvSpPr>
            <a:spLocks noGrp="1"/>
          </p:cNvSpPr>
          <p:nvPr>
            <p:ph type="sldNum" sz="quarter" idx="10"/>
          </p:nvPr>
        </p:nvSpPr>
        <p:spPr/>
        <p:txBody>
          <a:bodyPr/>
          <a:lstStyle/>
          <a:p>
            <a:fld id="{0DEB7478-0911-4111-B6BF-C0FEA69F534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2311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1A9B4-4125-2F44-A53E-6B6E21D5C17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73184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1A9B4-4125-2F44-A53E-6B6E21D5C17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76300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Prior to this classroom sense-making discussion, these</a:t>
            </a:r>
            <a:r>
              <a:rPr lang="en-US" baseline="0" dirty="0" smtClean="0"/>
              <a:t> students were not sure whether size or weight of a sunken object would determine how much the water level would rise. They experimented by placing cubes made of different materials -- copper and aluminum – into a container of water and they recorded the rise in water level. </a:t>
            </a:r>
          </a:p>
          <a:p>
            <a:endParaRPr lang="en-US" baseline="0" dirty="0" smtClean="0"/>
          </a:p>
          <a:p>
            <a:r>
              <a:rPr lang="en-US" baseline="0" dirty="0" smtClean="0"/>
              <a:t>Notice how this example of the Practice of “Constructing Explanations” differs from a traditional classroom in which the teacher poses a question – having a right answer in mind – calls on a student to give an answer, indicates if the answer is correct and then moves on to another question.</a:t>
            </a:r>
          </a:p>
          <a:p>
            <a:endParaRPr lang="en-US" baseline="0" dirty="0" smtClean="0"/>
          </a:p>
          <a:p>
            <a:r>
              <a:rPr lang="en-US" baseline="0" dirty="0" smtClean="0"/>
              <a:t>Let’s listen in to hear students explaining their thinking…</a:t>
            </a:r>
          </a:p>
          <a:p>
            <a:endParaRPr lang="en-US" dirty="0"/>
          </a:p>
        </p:txBody>
      </p:sp>
      <p:sp>
        <p:nvSpPr>
          <p:cNvPr id="4" name="Slide Number Placeholder 3"/>
          <p:cNvSpPr>
            <a:spLocks noGrp="1"/>
          </p:cNvSpPr>
          <p:nvPr>
            <p:ph type="sldNum" sz="quarter" idx="10"/>
          </p:nvPr>
        </p:nvSpPr>
        <p:spPr/>
        <p:txBody>
          <a:bodyPr/>
          <a:lstStyle/>
          <a:p>
            <a:fld id="{0DEB7478-0911-4111-B6BF-C0FEA69F534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571774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5D1A9B4-4125-2F44-A53E-6B6E21D5C176}" type="slidenum">
              <a:rPr lang="en-US" smtClean="0"/>
              <a:t>12</a:t>
            </a:fld>
            <a:endParaRPr lang="en-US" dirty="0"/>
          </a:p>
        </p:txBody>
      </p:sp>
    </p:spTree>
    <p:extLst>
      <p:ext uri="{BB962C8B-B14F-4D97-AF65-F5344CB8AC3E}">
        <p14:creationId xmlns:p14="http://schemas.microsoft.com/office/powerpoint/2010/main" val="1279958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C1763F-8685-4BBB-AB5B-0348D9D72A27}" type="datetime1">
              <a:rPr lang="en-US" smtClean="0"/>
              <a:t>11/17/2015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F2258D-CF54-2C4E-9726-8648A0B8DDCC}" type="slidenum">
              <a:rPr lang="en-US" smtClean="0"/>
              <a:t>‹#›</a:t>
            </a:fld>
            <a:endParaRPr lang="en-US" dirty="0"/>
          </a:p>
        </p:txBody>
      </p:sp>
      <p:grpSp>
        <p:nvGrpSpPr>
          <p:cNvPr id="7" name="Group 6"/>
          <p:cNvGrpSpPr/>
          <p:nvPr userDrawn="1"/>
        </p:nvGrpSpPr>
        <p:grpSpPr>
          <a:xfrm>
            <a:off x="206313" y="5837418"/>
            <a:ext cx="8730634" cy="833362"/>
            <a:chOff x="206311" y="5837418"/>
            <a:chExt cx="8730634" cy="833362"/>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1" y="5837418"/>
              <a:ext cx="1096963" cy="832417"/>
            </a:xfrm>
            <a:prstGeom prst="rect">
              <a:avLst/>
            </a:prstGeom>
          </p:spPr>
        </p:pic>
        <p:cxnSp>
          <p:nvCxnSpPr>
            <p:cNvPr id="9" name="Straight Connector 8"/>
            <p:cNvCxnSpPr/>
            <p:nvPr/>
          </p:nvCxnSpPr>
          <p:spPr>
            <a:xfrm>
              <a:off x="1303274" y="6670056"/>
              <a:ext cx="756267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16939" y="6393781"/>
              <a:ext cx="4220006" cy="276999"/>
            </a:xfrm>
            <a:prstGeom prst="rect">
              <a:avLst/>
            </a:prstGeom>
            <a:noFill/>
          </p:spPr>
          <p:txBody>
            <a:bodyPr wrap="square" rtlCol="0">
              <a:spAutoFit/>
            </a:bodyPr>
            <a:lstStyle/>
            <a:p>
              <a:pPr algn="r"/>
              <a:r>
                <a:rPr lang="en-US" sz="1200" spc="51" dirty="0" smtClean="0">
                  <a:solidFill>
                    <a:srgbClr val="002D73"/>
                  </a:solidFill>
                  <a:latin typeface="Times New Roman"/>
                  <a:cs typeface="Times New Roman"/>
                </a:rPr>
                <a:t>CONNECTICUT STATE DEPARTMENT OF EDUCATION</a:t>
              </a:r>
              <a:endParaRPr lang="en-US" sz="1200" spc="51" dirty="0">
                <a:solidFill>
                  <a:srgbClr val="002D73"/>
                </a:solidFill>
                <a:latin typeface="Times New Roman"/>
                <a:cs typeface="Times New Roman"/>
              </a:endParaRPr>
            </a:p>
          </p:txBody>
        </p:sp>
      </p:grpSp>
    </p:spTree>
    <p:extLst>
      <p:ext uri="{BB962C8B-B14F-4D97-AF65-F5344CB8AC3E}">
        <p14:creationId xmlns:p14="http://schemas.microsoft.com/office/powerpoint/2010/main" val="348095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C6E97-CC86-4D5A-9E82-9141A236C284}" type="datetime1">
              <a:rPr lang="en-US" smtClean="0"/>
              <a:t>11/17/2015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F2258D-CF54-2C4E-9726-8648A0B8DDCC}" type="slidenum">
              <a:rPr lang="en-US" smtClean="0"/>
              <a:t>‹#›</a:t>
            </a:fld>
            <a:endParaRPr lang="en-US" dirty="0"/>
          </a:p>
        </p:txBody>
      </p:sp>
    </p:spTree>
    <p:extLst>
      <p:ext uri="{BB962C8B-B14F-4D97-AF65-F5344CB8AC3E}">
        <p14:creationId xmlns:p14="http://schemas.microsoft.com/office/powerpoint/2010/main" val="318981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748D6F-A6B6-46AD-8D62-6284E968C63F}" type="datetime1">
              <a:rPr lang="en-US" smtClean="0"/>
              <a:t>11/17/2015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F2258D-CF54-2C4E-9726-8648A0B8DDCC}" type="slidenum">
              <a:rPr lang="en-US" smtClean="0"/>
              <a:t>‹#›</a:t>
            </a:fld>
            <a:endParaRPr lang="en-US" dirty="0"/>
          </a:p>
        </p:txBody>
      </p:sp>
    </p:spTree>
    <p:extLst>
      <p:ext uri="{BB962C8B-B14F-4D97-AF65-F5344CB8AC3E}">
        <p14:creationId xmlns:p14="http://schemas.microsoft.com/office/powerpoint/2010/main" val="4012639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639736-4A0F-4EB9-829F-8A4B43C0BED9}" type="datetime1">
              <a:rPr lang="en-US" smtClean="0"/>
              <a:t>11/17/2015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F2258D-CF54-2C4E-9726-8648A0B8DDCC}" type="slidenum">
              <a:rPr lang="en-US" smtClean="0"/>
              <a:t>‹#›</a:t>
            </a:fld>
            <a:endParaRPr lang="en-US" dirty="0"/>
          </a:p>
        </p:txBody>
      </p:sp>
    </p:spTree>
    <p:extLst>
      <p:ext uri="{BB962C8B-B14F-4D97-AF65-F5344CB8AC3E}">
        <p14:creationId xmlns:p14="http://schemas.microsoft.com/office/powerpoint/2010/main" val="388733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68" indent="0" algn="ctr">
              <a:buNone/>
              <a:defRPr>
                <a:solidFill>
                  <a:schemeClr val="tx1">
                    <a:tint val="75000"/>
                  </a:schemeClr>
                </a:solidFill>
              </a:defRPr>
            </a:lvl2pPr>
            <a:lvl3pPr marL="514338" indent="0" algn="ctr">
              <a:buNone/>
              <a:defRPr>
                <a:solidFill>
                  <a:schemeClr val="tx1">
                    <a:tint val="75000"/>
                  </a:schemeClr>
                </a:solidFill>
              </a:defRPr>
            </a:lvl3pPr>
            <a:lvl4pPr marL="771506" indent="0" algn="ctr">
              <a:buNone/>
              <a:defRPr>
                <a:solidFill>
                  <a:schemeClr val="tx1">
                    <a:tint val="75000"/>
                  </a:schemeClr>
                </a:solidFill>
              </a:defRPr>
            </a:lvl4pPr>
            <a:lvl5pPr marL="1028674"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6461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019799" y="6337578"/>
            <a:ext cx="2940663" cy="313924"/>
          </a:xfrm>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CSDElogo_informal_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953" y="5861722"/>
            <a:ext cx="1040773" cy="789779"/>
          </a:xfrm>
          <a:prstGeom prst="rect">
            <a:avLst/>
          </a:prstGeom>
        </p:spPr>
      </p:pic>
      <p:sp>
        <p:nvSpPr>
          <p:cNvPr id="8" name="TextBox 7"/>
          <p:cNvSpPr txBox="1"/>
          <p:nvPr userDrawn="1"/>
        </p:nvSpPr>
        <p:spPr>
          <a:xfrm>
            <a:off x="4740457" y="6374495"/>
            <a:ext cx="4220006" cy="196208"/>
          </a:xfrm>
          <a:prstGeom prst="rect">
            <a:avLst/>
          </a:prstGeom>
          <a:noFill/>
        </p:spPr>
        <p:txBody>
          <a:bodyPr wrap="square" rtlCol="0">
            <a:spAutoFit/>
          </a:bodyPr>
          <a:lstStyle/>
          <a:p>
            <a:pPr algn="r" defTabSz="257168"/>
            <a:r>
              <a:rPr lang="en-US" sz="675" spc="28" dirty="0">
                <a:solidFill>
                  <a:srgbClr val="002D73"/>
                </a:solidFill>
                <a:latin typeface="Times New Roman"/>
                <a:cs typeface="Times New Roman"/>
              </a:rPr>
              <a:t>CONNECTICUT STATE DEPARTMENT OF EDUCATION</a:t>
            </a:r>
          </a:p>
        </p:txBody>
      </p:sp>
      <p:cxnSp>
        <p:nvCxnSpPr>
          <p:cNvPr id="9" name="Straight Connector 8"/>
          <p:cNvCxnSpPr/>
          <p:nvPr userDrawn="1"/>
        </p:nvCxnSpPr>
        <p:spPr>
          <a:xfrm flipV="1">
            <a:off x="1599586" y="6364611"/>
            <a:ext cx="5726059" cy="542"/>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1218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225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68" indent="0">
              <a:buNone/>
              <a:defRPr sz="1013">
                <a:solidFill>
                  <a:schemeClr val="tx1">
                    <a:tint val="75000"/>
                  </a:schemeClr>
                </a:solidFill>
              </a:defRPr>
            </a:lvl2pPr>
            <a:lvl3pPr marL="514338" indent="0">
              <a:buNone/>
              <a:defRPr sz="900">
                <a:solidFill>
                  <a:schemeClr val="tx1">
                    <a:tint val="75000"/>
                  </a:schemeClr>
                </a:solidFill>
              </a:defRPr>
            </a:lvl3pPr>
            <a:lvl4pPr marL="771506" indent="0">
              <a:buNone/>
              <a:defRPr sz="788">
                <a:solidFill>
                  <a:schemeClr val="tx1">
                    <a:tint val="75000"/>
                  </a:schemeClr>
                </a:solidFill>
              </a:defRPr>
            </a:lvl4pPr>
            <a:lvl5pPr marL="1028674" indent="0">
              <a:buNone/>
              <a:defRPr sz="788">
                <a:solidFill>
                  <a:schemeClr val="tx1">
                    <a:tint val="75000"/>
                  </a:schemeClr>
                </a:solidFill>
              </a:defRPr>
            </a:lvl5pPr>
            <a:lvl6pPr marL="1285843" indent="0">
              <a:buNone/>
              <a:defRPr sz="788">
                <a:solidFill>
                  <a:schemeClr val="tx1">
                    <a:tint val="75000"/>
                  </a:schemeClr>
                </a:solidFill>
              </a:defRPr>
            </a:lvl6pPr>
            <a:lvl7pPr marL="1543012"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2605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1575"/>
            </a:lvl1pPr>
            <a:lvl2pPr>
              <a:defRPr sz="1351"/>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1575"/>
            </a:lvl1pPr>
            <a:lvl2pPr>
              <a:defRPr sz="1351"/>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8509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1"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1"/>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1351"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1351"/>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5060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2756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526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ED18B5-AD8F-4592-91A5-6B5C726C9EB0}" type="datetime1">
              <a:rPr lang="en-US" smtClean="0"/>
              <a:t>11/17/2015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10719" y="6580961"/>
            <a:ext cx="2133600" cy="365125"/>
          </a:xfrm>
        </p:spPr>
        <p:txBody>
          <a:bodyPr/>
          <a:lstStyle/>
          <a:p>
            <a:fld id="{24F2258D-CF54-2C4E-9726-8648A0B8DDCC}" type="slidenum">
              <a:rPr lang="en-US" smtClean="0"/>
              <a:t>‹#›</a:t>
            </a:fld>
            <a:endParaRPr lang="en-US" dirty="0"/>
          </a:p>
        </p:txBody>
      </p:sp>
      <p:grpSp>
        <p:nvGrpSpPr>
          <p:cNvPr id="7" name="Group 6"/>
          <p:cNvGrpSpPr/>
          <p:nvPr userDrawn="1"/>
        </p:nvGrpSpPr>
        <p:grpSpPr>
          <a:xfrm>
            <a:off x="206313" y="5837418"/>
            <a:ext cx="8730634" cy="833362"/>
            <a:chOff x="206311" y="5837418"/>
            <a:chExt cx="8730634" cy="833362"/>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1" y="5837418"/>
              <a:ext cx="1096963" cy="832417"/>
            </a:xfrm>
            <a:prstGeom prst="rect">
              <a:avLst/>
            </a:prstGeom>
          </p:spPr>
        </p:pic>
        <p:cxnSp>
          <p:nvCxnSpPr>
            <p:cNvPr id="9" name="Straight Connector 8"/>
            <p:cNvCxnSpPr/>
            <p:nvPr/>
          </p:nvCxnSpPr>
          <p:spPr>
            <a:xfrm>
              <a:off x="1303274" y="6670056"/>
              <a:ext cx="756267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16939" y="6393781"/>
              <a:ext cx="4220006" cy="276999"/>
            </a:xfrm>
            <a:prstGeom prst="rect">
              <a:avLst/>
            </a:prstGeom>
            <a:noFill/>
          </p:spPr>
          <p:txBody>
            <a:bodyPr wrap="square" rtlCol="0">
              <a:spAutoFit/>
            </a:bodyPr>
            <a:lstStyle/>
            <a:p>
              <a:pPr algn="r"/>
              <a:r>
                <a:rPr lang="en-US" sz="1200" spc="51" dirty="0" smtClean="0">
                  <a:solidFill>
                    <a:srgbClr val="002D73"/>
                  </a:solidFill>
                  <a:latin typeface="Times New Roman"/>
                  <a:cs typeface="Times New Roman"/>
                </a:rPr>
                <a:t>CONNECTICUT STATE DEPARTMENT OF EDUCATION</a:t>
              </a:r>
              <a:endParaRPr lang="en-US" sz="1200" spc="51" dirty="0">
                <a:solidFill>
                  <a:srgbClr val="002D73"/>
                </a:solidFill>
                <a:latin typeface="Times New Roman"/>
                <a:cs typeface="Times New Roman"/>
              </a:endParaRPr>
            </a:p>
          </p:txBody>
        </p:sp>
      </p:grpSp>
    </p:spTree>
    <p:extLst>
      <p:ext uri="{BB962C8B-B14F-4D97-AF65-F5344CB8AC3E}">
        <p14:creationId xmlns:p14="http://schemas.microsoft.com/office/powerpoint/2010/main" val="2255406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1800"/>
            </a:lvl1pPr>
            <a:lvl2pPr>
              <a:defRPr sz="1575"/>
            </a:lvl2pPr>
            <a:lvl3pPr>
              <a:defRPr sz="1351"/>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1069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68" indent="0">
              <a:buNone/>
              <a:defRPr sz="1575"/>
            </a:lvl2pPr>
            <a:lvl3pPr marL="514338" indent="0">
              <a:buNone/>
              <a:defRPr sz="1351"/>
            </a:lvl3pPr>
            <a:lvl4pPr marL="771506" indent="0">
              <a:buNone/>
              <a:defRPr sz="1125"/>
            </a:lvl4pPr>
            <a:lvl5pPr marL="1028674" indent="0">
              <a:buNone/>
              <a:defRPr sz="1125"/>
            </a:lvl5pPr>
            <a:lvl6pPr marL="1285843" indent="0">
              <a:buNone/>
              <a:defRPr sz="1125"/>
            </a:lvl6pPr>
            <a:lvl7pPr marL="1543012" indent="0">
              <a:buNone/>
              <a:defRPr sz="1125"/>
            </a:lvl7pPr>
            <a:lvl8pPr marL="1800180" indent="0">
              <a:buNone/>
              <a:defRPr sz="1125"/>
            </a:lvl8pPr>
            <a:lvl9pPr marL="2057349" indent="0">
              <a:buNone/>
              <a:defRPr sz="1125"/>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954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4031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3C54D50-82A7-0649-97E5-4D703D6539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6299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708E07-CC71-4285-A318-F5C0DAFDFC66}" type="slidenum">
              <a:rPr lang="en-US">
                <a:solidFill>
                  <a:prstClr val="black">
                    <a:tint val="75000"/>
                  </a:prstClr>
                </a:solidFill>
              </a:rPr>
              <a:pPr>
                <a:defRPr/>
              </a:pPr>
              <a:t>‹#›</a:t>
            </a:fld>
            <a:endParaRPr lang="en-US" dirty="0">
              <a:solidFill>
                <a:prstClr val="black">
                  <a:tint val="75000"/>
                </a:prstClr>
              </a:solidFill>
            </a:endParaRPr>
          </a:p>
        </p:txBody>
      </p:sp>
      <p:pic>
        <p:nvPicPr>
          <p:cNvPr id="7" name="Picture 6" descr="CSDElogo_informal_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953" y="5861722"/>
            <a:ext cx="1040773" cy="789779"/>
          </a:xfrm>
          <a:prstGeom prst="rect">
            <a:avLst/>
          </a:prstGeom>
        </p:spPr>
      </p:pic>
      <p:sp>
        <p:nvSpPr>
          <p:cNvPr id="8" name="TextBox 7"/>
          <p:cNvSpPr txBox="1"/>
          <p:nvPr userDrawn="1"/>
        </p:nvSpPr>
        <p:spPr>
          <a:xfrm>
            <a:off x="4219984" y="6400414"/>
            <a:ext cx="4220006" cy="196208"/>
          </a:xfrm>
          <a:prstGeom prst="rect">
            <a:avLst/>
          </a:prstGeom>
          <a:noFill/>
        </p:spPr>
        <p:txBody>
          <a:bodyPr wrap="square" rtlCol="0">
            <a:spAutoFit/>
          </a:bodyPr>
          <a:lstStyle/>
          <a:p>
            <a:pPr algn="r" defTabSz="257168"/>
            <a:r>
              <a:rPr lang="en-US" sz="675" spc="28" dirty="0">
                <a:solidFill>
                  <a:srgbClr val="002D73"/>
                </a:solidFill>
                <a:latin typeface="Times New Roman"/>
                <a:cs typeface="Times New Roman"/>
              </a:rPr>
              <a:t>CONNECTICUT STATE DEPARTMENT OF EDUCATION</a:t>
            </a:r>
          </a:p>
        </p:txBody>
      </p:sp>
    </p:spTree>
    <p:extLst>
      <p:ext uri="{BB962C8B-B14F-4D97-AF65-F5344CB8AC3E}">
        <p14:creationId xmlns:p14="http://schemas.microsoft.com/office/powerpoint/2010/main" val="51007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36482-93A0-4C0A-8F4C-1E9E1AAF1922}" type="datetime1">
              <a:rPr lang="en-US" smtClean="0"/>
              <a:t>11/17/2015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F2258D-CF54-2C4E-9726-8648A0B8DDCC}" type="slidenum">
              <a:rPr lang="en-US" smtClean="0"/>
              <a:t>‹#›</a:t>
            </a:fld>
            <a:endParaRPr lang="en-US" dirty="0"/>
          </a:p>
        </p:txBody>
      </p:sp>
      <p:grpSp>
        <p:nvGrpSpPr>
          <p:cNvPr id="7" name="Group 6"/>
          <p:cNvGrpSpPr/>
          <p:nvPr userDrawn="1"/>
        </p:nvGrpSpPr>
        <p:grpSpPr>
          <a:xfrm>
            <a:off x="206313" y="5837418"/>
            <a:ext cx="8659642" cy="848866"/>
            <a:chOff x="206311" y="5837418"/>
            <a:chExt cx="8659642" cy="84886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1" y="5837418"/>
              <a:ext cx="1096963" cy="832417"/>
            </a:xfrm>
            <a:prstGeom prst="rect">
              <a:avLst/>
            </a:prstGeom>
          </p:spPr>
        </p:pic>
        <p:cxnSp>
          <p:nvCxnSpPr>
            <p:cNvPr id="9" name="Straight Connector 8"/>
            <p:cNvCxnSpPr/>
            <p:nvPr/>
          </p:nvCxnSpPr>
          <p:spPr>
            <a:xfrm>
              <a:off x="1303274" y="6670056"/>
              <a:ext cx="756267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235489" y="6409285"/>
              <a:ext cx="4220006" cy="276999"/>
            </a:xfrm>
            <a:prstGeom prst="rect">
              <a:avLst/>
            </a:prstGeom>
            <a:noFill/>
          </p:spPr>
          <p:txBody>
            <a:bodyPr wrap="square" rtlCol="0">
              <a:spAutoFit/>
            </a:bodyPr>
            <a:lstStyle/>
            <a:p>
              <a:pPr algn="r"/>
              <a:r>
                <a:rPr lang="en-US" sz="1200" spc="51" dirty="0" smtClean="0">
                  <a:solidFill>
                    <a:srgbClr val="002D73"/>
                  </a:solidFill>
                  <a:latin typeface="Times New Roman"/>
                  <a:cs typeface="Times New Roman"/>
                </a:rPr>
                <a:t>CONNECTICUT STATE DEPARTMENT OF EDUCATION</a:t>
              </a:r>
              <a:endParaRPr lang="en-US" sz="1200" spc="51" dirty="0">
                <a:solidFill>
                  <a:srgbClr val="002D73"/>
                </a:solidFill>
                <a:latin typeface="Times New Roman"/>
                <a:cs typeface="Times New Roman"/>
              </a:endParaRPr>
            </a:p>
          </p:txBody>
        </p:sp>
      </p:grpSp>
    </p:spTree>
    <p:extLst>
      <p:ext uri="{BB962C8B-B14F-4D97-AF65-F5344CB8AC3E}">
        <p14:creationId xmlns:p14="http://schemas.microsoft.com/office/powerpoint/2010/main" val="3758950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575408-7810-4D1A-B77D-4C58AB24B85C}" type="datetime1">
              <a:rPr lang="en-US" smtClean="0"/>
              <a:t>11/17/2015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F2258D-CF54-2C4E-9726-8648A0B8DDCC}" type="slidenum">
              <a:rPr lang="en-US" smtClean="0"/>
              <a:t>‹#›</a:t>
            </a:fld>
            <a:endParaRPr lang="en-US" dirty="0"/>
          </a:p>
        </p:txBody>
      </p:sp>
      <p:grpSp>
        <p:nvGrpSpPr>
          <p:cNvPr id="8" name="Group 7"/>
          <p:cNvGrpSpPr/>
          <p:nvPr userDrawn="1"/>
        </p:nvGrpSpPr>
        <p:grpSpPr>
          <a:xfrm>
            <a:off x="206313" y="5837418"/>
            <a:ext cx="8730634" cy="833362"/>
            <a:chOff x="206311" y="5837418"/>
            <a:chExt cx="8730634" cy="83336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1" y="5837418"/>
              <a:ext cx="1096963" cy="832417"/>
            </a:xfrm>
            <a:prstGeom prst="rect">
              <a:avLst/>
            </a:prstGeom>
          </p:spPr>
        </p:pic>
        <p:cxnSp>
          <p:nvCxnSpPr>
            <p:cNvPr id="10" name="Straight Connector 9"/>
            <p:cNvCxnSpPr/>
            <p:nvPr/>
          </p:nvCxnSpPr>
          <p:spPr>
            <a:xfrm>
              <a:off x="1303274" y="6670056"/>
              <a:ext cx="756267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716939" y="6393781"/>
              <a:ext cx="4220006" cy="276999"/>
            </a:xfrm>
            <a:prstGeom prst="rect">
              <a:avLst/>
            </a:prstGeom>
            <a:noFill/>
          </p:spPr>
          <p:txBody>
            <a:bodyPr wrap="square" rtlCol="0">
              <a:spAutoFit/>
            </a:bodyPr>
            <a:lstStyle/>
            <a:p>
              <a:pPr algn="r"/>
              <a:r>
                <a:rPr lang="en-US" sz="1200" spc="51" dirty="0" smtClean="0">
                  <a:solidFill>
                    <a:srgbClr val="002D73"/>
                  </a:solidFill>
                  <a:latin typeface="Times New Roman"/>
                  <a:cs typeface="Times New Roman"/>
                </a:rPr>
                <a:t>CONNECTICUT STATE DEPARTMENT OF EDUCATION</a:t>
              </a:r>
              <a:endParaRPr lang="en-US" sz="1200" spc="51" dirty="0">
                <a:solidFill>
                  <a:srgbClr val="002D73"/>
                </a:solidFill>
                <a:latin typeface="Times New Roman"/>
                <a:cs typeface="Times New Roman"/>
              </a:endParaRPr>
            </a:p>
          </p:txBody>
        </p:sp>
      </p:grpSp>
    </p:spTree>
    <p:extLst>
      <p:ext uri="{BB962C8B-B14F-4D97-AF65-F5344CB8AC3E}">
        <p14:creationId xmlns:p14="http://schemas.microsoft.com/office/powerpoint/2010/main" val="346871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532B68-56ED-4D3A-A317-E94375E417FD}" type="datetime1">
              <a:rPr lang="en-US" smtClean="0"/>
              <a:t>11/17/2015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F2258D-CF54-2C4E-9726-8648A0B8DDCC}" type="slidenum">
              <a:rPr lang="en-US" smtClean="0"/>
              <a:t>‹#›</a:t>
            </a:fld>
            <a:endParaRPr lang="en-US" dirty="0"/>
          </a:p>
        </p:txBody>
      </p:sp>
      <p:grpSp>
        <p:nvGrpSpPr>
          <p:cNvPr id="10" name="Group 9"/>
          <p:cNvGrpSpPr/>
          <p:nvPr userDrawn="1"/>
        </p:nvGrpSpPr>
        <p:grpSpPr>
          <a:xfrm>
            <a:off x="206313" y="5837418"/>
            <a:ext cx="8730634" cy="833362"/>
            <a:chOff x="206311" y="5837418"/>
            <a:chExt cx="8730634" cy="833362"/>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1" y="5837418"/>
              <a:ext cx="1096963" cy="832417"/>
            </a:xfrm>
            <a:prstGeom prst="rect">
              <a:avLst/>
            </a:prstGeom>
          </p:spPr>
        </p:pic>
        <p:cxnSp>
          <p:nvCxnSpPr>
            <p:cNvPr id="12" name="Straight Connector 11"/>
            <p:cNvCxnSpPr/>
            <p:nvPr/>
          </p:nvCxnSpPr>
          <p:spPr>
            <a:xfrm>
              <a:off x="1303274" y="6670056"/>
              <a:ext cx="756267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716939" y="6393781"/>
              <a:ext cx="4220006" cy="276999"/>
            </a:xfrm>
            <a:prstGeom prst="rect">
              <a:avLst/>
            </a:prstGeom>
            <a:noFill/>
          </p:spPr>
          <p:txBody>
            <a:bodyPr wrap="square" rtlCol="0">
              <a:spAutoFit/>
            </a:bodyPr>
            <a:lstStyle/>
            <a:p>
              <a:pPr algn="r"/>
              <a:r>
                <a:rPr lang="en-US" sz="1200" spc="51" dirty="0" smtClean="0">
                  <a:solidFill>
                    <a:srgbClr val="002D73"/>
                  </a:solidFill>
                  <a:latin typeface="Times New Roman"/>
                  <a:cs typeface="Times New Roman"/>
                </a:rPr>
                <a:t>CONNECTICUT STATE DEPARTMENT OF EDUCATION</a:t>
              </a:r>
              <a:endParaRPr lang="en-US" sz="1200" spc="51" dirty="0">
                <a:solidFill>
                  <a:srgbClr val="002D73"/>
                </a:solidFill>
                <a:latin typeface="Times New Roman"/>
                <a:cs typeface="Times New Roman"/>
              </a:endParaRPr>
            </a:p>
          </p:txBody>
        </p:sp>
      </p:grpSp>
    </p:spTree>
    <p:extLst>
      <p:ext uri="{BB962C8B-B14F-4D97-AF65-F5344CB8AC3E}">
        <p14:creationId xmlns:p14="http://schemas.microsoft.com/office/powerpoint/2010/main" val="117751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562DB8-0CC2-4DDA-8BD6-78AB22EEA18A}" type="datetime1">
              <a:rPr lang="en-US" smtClean="0"/>
              <a:t>11/17/2015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F2258D-CF54-2C4E-9726-8648A0B8DDCC}" type="slidenum">
              <a:rPr lang="en-US" smtClean="0"/>
              <a:t>‹#›</a:t>
            </a:fld>
            <a:endParaRPr lang="en-US" dirty="0"/>
          </a:p>
        </p:txBody>
      </p:sp>
      <p:grpSp>
        <p:nvGrpSpPr>
          <p:cNvPr id="6" name="Group 5"/>
          <p:cNvGrpSpPr/>
          <p:nvPr userDrawn="1"/>
        </p:nvGrpSpPr>
        <p:grpSpPr>
          <a:xfrm>
            <a:off x="206313" y="5837418"/>
            <a:ext cx="8730634" cy="833362"/>
            <a:chOff x="206311" y="5837418"/>
            <a:chExt cx="8730634" cy="83336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1" y="5837418"/>
              <a:ext cx="1096963" cy="832417"/>
            </a:xfrm>
            <a:prstGeom prst="rect">
              <a:avLst/>
            </a:prstGeom>
          </p:spPr>
        </p:pic>
        <p:cxnSp>
          <p:nvCxnSpPr>
            <p:cNvPr id="8" name="Straight Connector 7"/>
            <p:cNvCxnSpPr/>
            <p:nvPr/>
          </p:nvCxnSpPr>
          <p:spPr>
            <a:xfrm>
              <a:off x="1303274" y="6670056"/>
              <a:ext cx="756267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16939" y="6393781"/>
              <a:ext cx="4220006" cy="276999"/>
            </a:xfrm>
            <a:prstGeom prst="rect">
              <a:avLst/>
            </a:prstGeom>
            <a:noFill/>
          </p:spPr>
          <p:txBody>
            <a:bodyPr wrap="square" rtlCol="0">
              <a:spAutoFit/>
            </a:bodyPr>
            <a:lstStyle/>
            <a:p>
              <a:pPr algn="r"/>
              <a:r>
                <a:rPr lang="en-US" sz="1200" spc="51" dirty="0" smtClean="0">
                  <a:solidFill>
                    <a:srgbClr val="002D73"/>
                  </a:solidFill>
                  <a:latin typeface="Times New Roman"/>
                  <a:cs typeface="Times New Roman"/>
                </a:rPr>
                <a:t>CONNECTICUT STATE DEPARTMENT OF EDUCATION</a:t>
              </a:r>
              <a:endParaRPr lang="en-US" sz="1200" spc="51" dirty="0">
                <a:solidFill>
                  <a:srgbClr val="002D73"/>
                </a:solidFill>
                <a:latin typeface="Times New Roman"/>
                <a:cs typeface="Times New Roman"/>
              </a:endParaRPr>
            </a:p>
          </p:txBody>
        </p:sp>
      </p:grpSp>
    </p:spTree>
    <p:extLst>
      <p:ext uri="{BB962C8B-B14F-4D97-AF65-F5344CB8AC3E}">
        <p14:creationId xmlns:p14="http://schemas.microsoft.com/office/powerpoint/2010/main" val="337118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1A3A8-0EE8-4332-9FA4-A9B25C88A64B}" type="datetime1">
              <a:rPr lang="en-US" smtClean="0"/>
              <a:t>11/17/2015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F2258D-CF54-2C4E-9726-8648A0B8DDCC}" type="slidenum">
              <a:rPr lang="en-US" smtClean="0"/>
              <a:t>‹#›</a:t>
            </a:fld>
            <a:endParaRPr lang="en-US" dirty="0"/>
          </a:p>
        </p:txBody>
      </p:sp>
    </p:spTree>
    <p:extLst>
      <p:ext uri="{BB962C8B-B14F-4D97-AF65-F5344CB8AC3E}">
        <p14:creationId xmlns:p14="http://schemas.microsoft.com/office/powerpoint/2010/main" val="110328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4EA3F-8F2F-4EFC-B68D-538D35622D82}" type="datetime1">
              <a:rPr lang="en-US" smtClean="0"/>
              <a:t>11/17/2015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F2258D-CF54-2C4E-9726-8648A0B8DDCC}" type="slidenum">
              <a:rPr lang="en-US" smtClean="0"/>
              <a:t>‹#›</a:t>
            </a:fld>
            <a:endParaRPr lang="en-US" dirty="0"/>
          </a:p>
        </p:txBody>
      </p:sp>
    </p:spTree>
    <p:extLst>
      <p:ext uri="{BB962C8B-B14F-4D97-AF65-F5344CB8AC3E}">
        <p14:creationId xmlns:p14="http://schemas.microsoft.com/office/powerpoint/2010/main" val="17861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86418E-8FBA-47D0-8428-261E14926A80}" type="datetime1">
              <a:rPr lang="en-US" smtClean="0"/>
              <a:t>11/17/2015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F2258D-CF54-2C4E-9726-8648A0B8DDCC}" type="slidenum">
              <a:rPr lang="en-US" smtClean="0"/>
              <a:t>‹#›</a:t>
            </a:fld>
            <a:endParaRPr lang="en-US" dirty="0"/>
          </a:p>
        </p:txBody>
      </p:sp>
    </p:spTree>
    <p:extLst>
      <p:ext uri="{BB962C8B-B14F-4D97-AF65-F5344CB8AC3E}">
        <p14:creationId xmlns:p14="http://schemas.microsoft.com/office/powerpoint/2010/main" val="131645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39736-4A0F-4EB9-829F-8A4B43C0BED9}" type="datetime1">
              <a:rPr lang="en-US" smtClean="0"/>
              <a:t>11/17/2015</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671187" y="607741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258D-CF54-2C4E-9726-8648A0B8DDCC}" type="slidenum">
              <a:rPr lang="en-US" smtClean="0"/>
              <a:t>‹#›</a:t>
            </a:fld>
            <a:endParaRPr lang="en-US" dirty="0"/>
          </a:p>
        </p:txBody>
      </p:sp>
    </p:spTree>
    <p:extLst>
      <p:ext uri="{BB962C8B-B14F-4D97-AF65-F5344CB8AC3E}">
        <p14:creationId xmlns:p14="http://schemas.microsoft.com/office/powerpoint/2010/main" val="3388692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257168"/>
            <a:r>
              <a:rPr lang="en-US" smtClean="0">
                <a:solidFill>
                  <a:prstClr val="black">
                    <a:tint val="75000"/>
                  </a:prstClr>
                </a:solidFill>
              </a:rPr>
              <a:t>8/11/2015</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25716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257168"/>
            <a:fld id="{83C54D50-82A7-0649-97E5-4D703D65393F}" type="slidenum">
              <a:rPr lang="en-US" smtClean="0">
                <a:solidFill>
                  <a:prstClr val="black">
                    <a:tint val="75000"/>
                  </a:prstClr>
                </a:solidFill>
              </a:rPr>
              <a:pPr defTabSz="257168"/>
              <a:t>‹#›</a:t>
            </a:fld>
            <a:endParaRPr lang="en-US" dirty="0">
              <a:solidFill>
                <a:prstClr val="black">
                  <a:tint val="75000"/>
                </a:prstClr>
              </a:solidFill>
            </a:endParaRPr>
          </a:p>
        </p:txBody>
      </p:sp>
    </p:spTree>
    <p:extLst>
      <p:ext uri="{BB962C8B-B14F-4D97-AF65-F5344CB8AC3E}">
        <p14:creationId xmlns:p14="http://schemas.microsoft.com/office/powerpoint/2010/main" val="193473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p:txStyles>
    <p:titleStyle>
      <a:lvl1pPr algn="ctr" defTabSz="257168" rtl="0" eaLnBrk="1" latinLnBrk="0" hangingPunct="1">
        <a:spcBef>
          <a:spcPct val="0"/>
        </a:spcBef>
        <a:buNone/>
        <a:defRPr sz="2475" kern="1200">
          <a:solidFill>
            <a:schemeClr val="tx1"/>
          </a:solidFill>
          <a:latin typeface="+mj-lt"/>
          <a:ea typeface="+mj-ea"/>
          <a:cs typeface="+mj-cs"/>
        </a:defRPr>
      </a:lvl1pPr>
    </p:titleStyle>
    <p:bodyStyle>
      <a:lvl1pPr marL="192877" indent="-192877" algn="l" defTabSz="257168" rtl="0" eaLnBrk="1" latinLnBrk="0" hangingPunct="1">
        <a:spcBef>
          <a:spcPct val="20000"/>
        </a:spcBef>
        <a:buFont typeface="Arial"/>
        <a:buChar char="•"/>
        <a:defRPr sz="1800" kern="1200">
          <a:solidFill>
            <a:schemeClr val="tx1"/>
          </a:solidFill>
          <a:latin typeface="+mn-lt"/>
          <a:ea typeface="+mn-ea"/>
          <a:cs typeface="+mn-cs"/>
        </a:defRPr>
      </a:lvl1pPr>
      <a:lvl2pPr marL="417900" indent="-160731" algn="l" defTabSz="257168" rtl="0" eaLnBrk="1" latinLnBrk="0" hangingPunct="1">
        <a:spcBef>
          <a:spcPct val="20000"/>
        </a:spcBef>
        <a:buFont typeface="Arial"/>
        <a:buChar char="–"/>
        <a:defRPr sz="1575" kern="1200">
          <a:solidFill>
            <a:schemeClr val="tx1"/>
          </a:solidFill>
          <a:latin typeface="+mn-lt"/>
          <a:ea typeface="+mn-ea"/>
          <a:cs typeface="+mn-cs"/>
        </a:defRPr>
      </a:lvl2pPr>
      <a:lvl3pPr marL="642923" indent="-128585" algn="l" defTabSz="257168" rtl="0" eaLnBrk="1" latinLnBrk="0" hangingPunct="1">
        <a:spcBef>
          <a:spcPct val="20000"/>
        </a:spcBef>
        <a:buFont typeface="Arial"/>
        <a:buChar char="•"/>
        <a:defRPr sz="1351" kern="1200">
          <a:solidFill>
            <a:schemeClr val="tx1"/>
          </a:solidFill>
          <a:latin typeface="+mn-lt"/>
          <a:ea typeface="+mn-ea"/>
          <a:cs typeface="+mn-cs"/>
        </a:defRPr>
      </a:lvl3pPr>
      <a:lvl4pPr marL="900091" indent="-128585" algn="l" defTabSz="257168" rtl="0" eaLnBrk="1" latinLnBrk="0" hangingPunct="1">
        <a:spcBef>
          <a:spcPct val="20000"/>
        </a:spcBef>
        <a:buFont typeface="Arial"/>
        <a:buChar char="–"/>
        <a:defRPr sz="1125" kern="1200">
          <a:solidFill>
            <a:schemeClr val="tx1"/>
          </a:solidFill>
          <a:latin typeface="+mn-lt"/>
          <a:ea typeface="+mn-ea"/>
          <a:cs typeface="+mn-cs"/>
        </a:defRPr>
      </a:lvl4pPr>
      <a:lvl5pPr marL="1157259" indent="-128585" algn="l" defTabSz="257168" rtl="0" eaLnBrk="1" latinLnBrk="0" hangingPunct="1">
        <a:spcBef>
          <a:spcPct val="20000"/>
        </a:spcBef>
        <a:buFont typeface="Arial"/>
        <a:buChar char="»"/>
        <a:defRPr sz="1125" kern="1200">
          <a:solidFill>
            <a:schemeClr val="tx1"/>
          </a:solidFill>
          <a:latin typeface="+mn-lt"/>
          <a:ea typeface="+mn-ea"/>
          <a:cs typeface="+mn-cs"/>
        </a:defRPr>
      </a:lvl5pPr>
      <a:lvl6pPr marL="1414427"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7"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8"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4"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9" algn="l" defTabSz="25716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Elizabeth.buttner@ct.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hyperlink" Target="http://tinyurl.com/qxsms89"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ngss-assessment.portal.concord.org/"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drive.google.com/drive/my-driv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ngsx.org/index.php/public/hom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ngss.nsta.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Elizabeth.buttner@ct.go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Ronald.Michaels@ct.gov" TargetMode="External"/><Relationship Id="rId4" Type="http://schemas.openxmlformats.org/officeDocument/2006/relationships/hyperlink" Target="mailto:jeff.Greig@ct.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5371" y="2569445"/>
            <a:ext cx="8713260" cy="409535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15371" y="206740"/>
            <a:ext cx="8713260" cy="6458063"/>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001523"/>
            <a:ext cx="8229600" cy="567663"/>
          </a:xfrm>
        </p:spPr>
        <p:txBody>
          <a:bodyPr>
            <a:normAutofit fontScale="90000"/>
          </a:bodyPr>
          <a:lstStyle/>
          <a:p>
            <a:r>
              <a:rPr lang="en-US" sz="2000" spc="100" dirty="0">
                <a:solidFill>
                  <a:schemeClr val="tx2"/>
                </a:solidFill>
                <a:latin typeface="Times New Roman"/>
                <a:cs typeface="Times New Roman"/>
              </a:rPr>
              <a:t>CONNECTICUT STATE DEPARTMENT OF EDUCATION </a:t>
            </a:r>
            <a:r>
              <a:rPr lang="en-US" sz="2800" dirty="0">
                <a:latin typeface="Times New Roman"/>
                <a:cs typeface="Times New Roman"/>
              </a:rPr>
              <a:t/>
            </a:r>
            <a:br>
              <a:rPr lang="en-US" sz="2800" dirty="0">
                <a:latin typeface="Times New Roman"/>
                <a:cs typeface="Times New Roman"/>
              </a:rPr>
            </a:br>
            <a:endParaRPr lang="en-US" sz="3600" b="1" dirty="0">
              <a:solidFill>
                <a:srgbClr val="1F497D"/>
              </a:solidFill>
              <a:latin typeface="Times New Roman"/>
              <a:cs typeface="Times New Roman"/>
            </a:endParaRPr>
          </a:p>
        </p:txBody>
      </p:sp>
      <p:sp>
        <p:nvSpPr>
          <p:cNvPr id="5" name="Content Placeholder 4"/>
          <p:cNvSpPr>
            <a:spLocks noGrp="1"/>
          </p:cNvSpPr>
          <p:nvPr>
            <p:ph idx="1"/>
          </p:nvPr>
        </p:nvSpPr>
        <p:spPr>
          <a:xfrm>
            <a:off x="457200" y="2713664"/>
            <a:ext cx="8229600" cy="3484915"/>
          </a:xfrm>
        </p:spPr>
        <p:txBody>
          <a:bodyPr>
            <a:normAutofit fontScale="77500" lnSpcReduction="20000"/>
          </a:bodyPr>
          <a:lstStyle/>
          <a:p>
            <a:pPr marL="0" indent="0" algn="ctr">
              <a:buNone/>
            </a:pPr>
            <a:r>
              <a:rPr lang="en-US" sz="4000" b="1" dirty="0">
                <a:latin typeface="Helvetica"/>
                <a:cs typeface="Helvetica"/>
              </a:rPr>
              <a:t/>
            </a:r>
            <a:br>
              <a:rPr lang="en-US" sz="4000" b="1" dirty="0">
                <a:latin typeface="Helvetica"/>
                <a:cs typeface="Helvetica"/>
              </a:rPr>
            </a:br>
            <a:r>
              <a:rPr lang="en-US" sz="4300" b="1" dirty="0">
                <a:ea typeface="Verdana" panose="020B0604030504040204" pitchFamily="34" charset="0"/>
                <a:cs typeface="Verdana" panose="020B0604030504040204" pitchFamily="34" charset="0"/>
              </a:rPr>
              <a:t>Next Generation Science Standards</a:t>
            </a:r>
          </a:p>
          <a:p>
            <a:pPr marL="0" indent="0" algn="ctr">
              <a:buNone/>
            </a:pPr>
            <a:r>
              <a:rPr lang="en-US" sz="4300" b="1" dirty="0">
                <a:ea typeface="Verdana" panose="020B0604030504040204" pitchFamily="34" charset="0"/>
                <a:cs typeface="Verdana" panose="020B0604030504040204" pitchFamily="34" charset="0"/>
              </a:rPr>
              <a:t>in Connecticut</a:t>
            </a:r>
          </a:p>
          <a:p>
            <a:pPr marL="0" indent="0" algn="ctr">
              <a:buNone/>
            </a:pPr>
            <a:endParaRPr lang="en-US" sz="3600" b="1" dirty="0">
              <a:solidFill>
                <a:srgbClr val="1F497D"/>
              </a:solidFill>
              <a:cs typeface="Arial Black"/>
            </a:endParaRPr>
          </a:p>
          <a:p>
            <a:pPr marL="0" indent="0" algn="ctr">
              <a:buNone/>
            </a:pPr>
            <a:r>
              <a:rPr lang="en-US" sz="2900" dirty="0" smtClean="0">
                <a:solidFill>
                  <a:srgbClr val="000090"/>
                </a:solidFill>
                <a:ea typeface="Verdana" panose="020B0604030504040204" pitchFamily="34" charset="0"/>
                <a:cs typeface="Verdana" panose="020B0604030504040204" pitchFamily="34" charset="0"/>
              </a:rPr>
              <a:t>CAS Webinar</a:t>
            </a:r>
          </a:p>
          <a:p>
            <a:pPr marL="0" indent="0" algn="ctr">
              <a:buNone/>
            </a:pPr>
            <a:r>
              <a:rPr lang="en-US" sz="2900" dirty="0" smtClean="0">
                <a:solidFill>
                  <a:srgbClr val="000090"/>
                </a:solidFill>
                <a:ea typeface="Verdana" panose="020B0604030504040204" pitchFamily="34" charset="0"/>
                <a:cs typeface="Verdana" panose="020B0604030504040204" pitchFamily="34" charset="0"/>
              </a:rPr>
              <a:t>November 17, 2015</a:t>
            </a:r>
            <a:endParaRPr lang="en-US" sz="2900" dirty="0">
              <a:solidFill>
                <a:srgbClr val="000090"/>
              </a:solidFill>
              <a:ea typeface="Verdana" panose="020B0604030504040204" pitchFamily="34" charset="0"/>
              <a:cs typeface="Verdana" panose="020B0604030504040204" pitchFamily="34" charset="0"/>
            </a:endParaRPr>
          </a:p>
          <a:p>
            <a:pPr marL="0" indent="0" algn="ctr">
              <a:buNone/>
            </a:pPr>
            <a:endParaRPr lang="en-US" sz="2000" dirty="0">
              <a:solidFill>
                <a:srgbClr val="000090"/>
              </a:solidFill>
              <a:ea typeface="Verdana" panose="020B0604030504040204" pitchFamily="34" charset="0"/>
              <a:cs typeface="Verdana" panose="020B0604030504040204" pitchFamily="34" charset="0"/>
            </a:endParaRPr>
          </a:p>
          <a:p>
            <a:pPr marL="0" indent="0" algn="ctr">
              <a:buNone/>
            </a:pPr>
            <a:r>
              <a:rPr lang="en-US" sz="2000" dirty="0">
                <a:solidFill>
                  <a:srgbClr val="000090"/>
                </a:solidFill>
                <a:ea typeface="Verdana" panose="020B0604030504040204" pitchFamily="34" charset="0"/>
                <a:cs typeface="Verdana" panose="020B0604030504040204" pitchFamily="34" charset="0"/>
              </a:rPr>
              <a:t>Presenter: Liz Buttner, Science Education Consultant</a:t>
            </a:r>
          </a:p>
          <a:p>
            <a:pPr marL="0" indent="0" algn="ctr">
              <a:buNone/>
            </a:pPr>
            <a:r>
              <a:rPr lang="en-US" sz="2000" dirty="0">
                <a:solidFill>
                  <a:srgbClr val="000090"/>
                </a:solidFill>
                <a:ea typeface="Verdana" panose="020B0604030504040204" pitchFamily="34" charset="0"/>
                <a:cs typeface="Verdana" panose="020B0604030504040204" pitchFamily="34" charset="0"/>
                <a:hlinkClick r:id="rId2"/>
              </a:rPr>
              <a:t>Elizabeth.buttner@ct.gov</a:t>
            </a:r>
            <a:r>
              <a:rPr lang="en-US" sz="2000" dirty="0">
                <a:solidFill>
                  <a:srgbClr val="000090"/>
                </a:solidFill>
                <a:ea typeface="Verdana" panose="020B0604030504040204" pitchFamily="34" charset="0"/>
                <a:cs typeface="Verdana" panose="020B0604030504040204" pitchFamily="34" charset="0"/>
              </a:rPr>
              <a:t> </a:t>
            </a:r>
          </a:p>
          <a:p>
            <a:pPr marL="0" indent="0" algn="ctr">
              <a:buNone/>
            </a:pPr>
            <a:endParaRPr lang="en-US" sz="3600" b="1" dirty="0">
              <a:solidFill>
                <a:srgbClr val="1F497D"/>
              </a:solidFill>
              <a:latin typeface="Arial Black"/>
              <a:cs typeface="Arial Black"/>
            </a:endParaRPr>
          </a:p>
          <a:p>
            <a:pPr marL="0" indent="0" algn="ctr">
              <a:buNone/>
            </a:pPr>
            <a:endParaRPr lang="en-US" sz="3600" b="1" dirty="0">
              <a:latin typeface="Arial Black"/>
              <a:cs typeface="Arial Black"/>
            </a:endParaRPr>
          </a:p>
        </p:txBody>
      </p:sp>
      <p:sp>
        <p:nvSpPr>
          <p:cNvPr id="3" name="Rectangle 2"/>
          <p:cNvSpPr/>
          <p:nvPr/>
        </p:nvSpPr>
        <p:spPr>
          <a:xfrm>
            <a:off x="215371" y="2472450"/>
            <a:ext cx="8713260" cy="96995"/>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90"/>
              </a:solidFill>
            </a:endParaRPr>
          </a:p>
        </p:txBody>
      </p:sp>
      <p:pic>
        <p:nvPicPr>
          <p:cNvPr id="8" name="Picture 7" descr="CSDElogo_formal_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703" y="460861"/>
            <a:ext cx="1580088" cy="1323740"/>
          </a:xfrm>
          <a:prstGeom prst="rect">
            <a:avLst/>
          </a:prstGeom>
        </p:spPr>
      </p:pic>
      <p:sp>
        <p:nvSpPr>
          <p:cNvPr id="4" name="Slide Number Placeholder 3"/>
          <p:cNvSpPr>
            <a:spLocks noGrp="1"/>
          </p:cNvSpPr>
          <p:nvPr>
            <p:ph type="sldNum" sz="quarter" idx="12"/>
          </p:nvPr>
        </p:nvSpPr>
        <p:spPr/>
        <p:txBody>
          <a:bodyPr/>
          <a:lstStyle/>
          <a:p>
            <a:fld id="{24F2258D-CF54-2C4E-9726-8648A0B8DDCC}" type="slidenum">
              <a:rPr lang="en-US" smtClean="0"/>
              <a:t>1</a:t>
            </a:fld>
            <a:endParaRPr lang="en-US" dirty="0"/>
          </a:p>
        </p:txBody>
      </p:sp>
    </p:spTree>
    <p:extLst>
      <p:ext uri="{BB962C8B-B14F-4D97-AF65-F5344CB8AC3E}">
        <p14:creationId xmlns:p14="http://schemas.microsoft.com/office/powerpoint/2010/main" val="2815633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3C54D50-82A7-0649-97E5-4D703D65393F}" type="slidenum">
              <a:rPr lang="en-US" smtClean="0">
                <a:solidFill>
                  <a:prstClr val="black">
                    <a:tint val="75000"/>
                  </a:prstClr>
                </a:solidFill>
              </a:rPr>
              <a:pPr/>
              <a:t>10</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04800" y="-242888"/>
            <a:ext cx="9753600" cy="7343775"/>
          </a:xfrm>
          <a:prstGeom prst="rect">
            <a:avLst/>
          </a:prstGeom>
        </p:spPr>
      </p:pic>
    </p:spTree>
    <p:extLst>
      <p:ext uri="{BB962C8B-B14F-4D97-AF65-F5344CB8AC3E}">
        <p14:creationId xmlns:p14="http://schemas.microsoft.com/office/powerpoint/2010/main" val="4022775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1489398" y="1461289"/>
            <a:ext cx="6165203" cy="3397165"/>
          </a:xfrm>
        </p:spPr>
        <p:txBody>
          <a:bodyPr>
            <a:normAutofit/>
          </a:bodyPr>
          <a:lstStyle/>
          <a:p>
            <a:r>
              <a:rPr lang="en-US" sz="1800" dirty="0"/>
              <a:t>Students talk to each other; not just answer teacher questions</a:t>
            </a:r>
          </a:p>
          <a:p>
            <a:r>
              <a:rPr lang="en-US" sz="1800" dirty="0"/>
              <a:t>Build on and challenge each others’ explanations</a:t>
            </a:r>
          </a:p>
          <a:p>
            <a:r>
              <a:rPr lang="en-US" sz="1800" dirty="0"/>
              <a:t>Develop language skills, social skills and team mindset</a:t>
            </a:r>
          </a:p>
          <a:p>
            <a:endParaRPr lang="en-US" sz="1800" dirty="0"/>
          </a:p>
          <a:p>
            <a:endParaRPr lang="en-US" dirty="0" smtClean="0"/>
          </a:p>
          <a:p>
            <a:endParaRPr lang="en-US" dirty="0"/>
          </a:p>
          <a:p>
            <a:endParaRPr lang="en-US" dirty="0" smtClean="0"/>
          </a:p>
          <a:p>
            <a:endParaRPr lang="en-US" dirty="0" smtClean="0"/>
          </a:p>
          <a:p>
            <a:pPr marL="0" indent="0">
              <a:buNone/>
            </a:pPr>
            <a:endParaRPr lang="en-US" dirty="0" smtClean="0"/>
          </a:p>
          <a:p>
            <a:pPr marL="0" lvl="1" indent="0">
              <a:buNone/>
            </a:pPr>
            <a:endParaRPr lang="en-US" sz="750" dirty="0"/>
          </a:p>
          <a:p>
            <a:pPr marL="0" lvl="1" indent="0">
              <a:buNone/>
            </a:pPr>
            <a:endParaRPr lang="en-US" sz="750" dirty="0"/>
          </a:p>
          <a:p>
            <a:pPr marL="0" lvl="1" indent="0">
              <a:buNone/>
            </a:pPr>
            <a:endParaRPr lang="en-US" sz="750" dirty="0"/>
          </a:p>
          <a:p>
            <a:endParaRPr lang="en-US" sz="2100" dirty="0"/>
          </a:p>
        </p:txBody>
      </p:sp>
      <p:sp>
        <p:nvSpPr>
          <p:cNvPr id="5" name="Slide Number Placeholder 4"/>
          <p:cNvSpPr>
            <a:spLocks noGrp="1"/>
          </p:cNvSpPr>
          <p:nvPr>
            <p:ph type="sldNum" sz="quarter" idx="12"/>
          </p:nvPr>
        </p:nvSpPr>
        <p:spPr/>
        <p:txBody>
          <a:bodyPr/>
          <a:lstStyle/>
          <a:p>
            <a:fld id="{83C54D50-82A7-0649-97E5-4D703D65393F}" type="slidenum">
              <a:rPr lang="en-US" smtClean="0">
                <a:solidFill>
                  <a:prstClr val="black">
                    <a:tint val="75000"/>
                  </a:prstClr>
                </a:solidFill>
              </a:rPr>
              <a:pPr/>
              <a:t>11</a:t>
            </a:fld>
            <a:endParaRPr lang="en-US" dirty="0">
              <a:solidFill>
                <a:prstClr val="black">
                  <a:tint val="75000"/>
                </a:prstClr>
              </a:solidFill>
            </a:endParaRPr>
          </a:p>
        </p:txBody>
      </p:sp>
      <p:sp>
        <p:nvSpPr>
          <p:cNvPr id="6" name="Rectangle 5"/>
          <p:cNvSpPr/>
          <p:nvPr/>
        </p:nvSpPr>
        <p:spPr>
          <a:xfrm>
            <a:off x="1143000" y="344281"/>
            <a:ext cx="6858000" cy="923330"/>
          </a:xfrm>
          <a:prstGeom prst="rect">
            <a:avLst/>
          </a:prstGeom>
        </p:spPr>
        <p:txBody>
          <a:bodyPr wrap="square">
            <a:spAutoFit/>
          </a:bodyPr>
          <a:lstStyle/>
          <a:p>
            <a:pPr algn="ctr" defTabSz="342900"/>
            <a:r>
              <a:rPr lang="en-US" sz="2700" b="1" dirty="0" smtClean="0">
                <a:solidFill>
                  <a:srgbClr val="002D73"/>
                </a:solidFill>
              </a:rPr>
              <a:t>What to Listen For in a Next Generation Science Classroom</a:t>
            </a:r>
          </a:p>
        </p:txBody>
      </p:sp>
      <p:pic>
        <p:nvPicPr>
          <p:cNvPr id="2" name="Talk Science Mass Volume Discus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9448" y="3019570"/>
            <a:ext cx="4801271" cy="2720720"/>
          </a:xfrm>
          <a:prstGeom prst="rect">
            <a:avLst/>
          </a:prstGeom>
        </p:spPr>
      </p:pic>
      <p:sp>
        <p:nvSpPr>
          <p:cNvPr id="7" name="Rectangle 6"/>
          <p:cNvSpPr/>
          <p:nvPr/>
        </p:nvSpPr>
        <p:spPr>
          <a:xfrm>
            <a:off x="1233406" y="5820521"/>
            <a:ext cx="6858000" cy="507831"/>
          </a:xfrm>
          <a:prstGeom prst="rect">
            <a:avLst/>
          </a:prstGeom>
        </p:spPr>
        <p:txBody>
          <a:bodyPr wrap="square">
            <a:spAutoFit/>
          </a:bodyPr>
          <a:lstStyle/>
          <a:p>
            <a:pPr algn="ctr" defTabSz="342900"/>
            <a:r>
              <a:rPr lang="en-US" sz="2700" b="1" dirty="0" smtClean="0">
                <a:solidFill>
                  <a:srgbClr val="002D73"/>
                </a:solidFill>
              </a:rPr>
              <a:t>Discussing </a:t>
            </a:r>
            <a:r>
              <a:rPr lang="en-US" sz="2700" b="1" dirty="0">
                <a:solidFill>
                  <a:srgbClr val="002D73"/>
                </a:solidFill>
              </a:rPr>
              <a:t>and Critiquing Ideas and Evidence</a:t>
            </a:r>
            <a:endParaRPr lang="en-US" sz="2700" dirty="0">
              <a:solidFill>
                <a:prstClr val="black"/>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0914" y="145943"/>
            <a:ext cx="870163" cy="1274064"/>
          </a:xfrm>
          <a:prstGeom prst="rect">
            <a:avLst/>
          </a:prstGeom>
        </p:spPr>
      </p:pic>
    </p:spTree>
    <p:extLst>
      <p:ext uri="{BB962C8B-B14F-4D97-AF65-F5344CB8AC3E}">
        <p14:creationId xmlns:p14="http://schemas.microsoft.com/office/powerpoint/2010/main" val="1858707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96341">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C54D50-82A7-0649-97E5-4D703D65393F}" type="slidenum">
              <a:rPr lang="en-US" smtClean="0"/>
              <a:t>12</a:t>
            </a:fld>
            <a:endParaRPr lang="en-US" dirty="0"/>
          </a:p>
        </p:txBody>
      </p:sp>
      <p:sp>
        <p:nvSpPr>
          <p:cNvPr id="6" name="Title 5"/>
          <p:cNvSpPr>
            <a:spLocks noGrp="1"/>
          </p:cNvSpPr>
          <p:nvPr>
            <p:ph type="title"/>
          </p:nvPr>
        </p:nvSpPr>
        <p:spPr>
          <a:xfrm>
            <a:off x="457200" y="0"/>
            <a:ext cx="8229600" cy="914400"/>
          </a:xfrm>
        </p:spPr>
        <p:txBody>
          <a:bodyPr>
            <a:normAutofit/>
          </a:bodyPr>
          <a:lstStyle/>
          <a:p>
            <a:r>
              <a:rPr lang="en-US" sz="4000" b="1" dirty="0" smtClean="0">
                <a:solidFill>
                  <a:srgbClr val="002D73"/>
                </a:solidFill>
              </a:rPr>
              <a:t>Questions About the NGSS Vision?</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772" y="914403"/>
            <a:ext cx="3690461" cy="4607719"/>
          </a:xfrm>
          <a:prstGeom prst="rect">
            <a:avLst/>
          </a:prstGeom>
        </p:spPr>
      </p:pic>
    </p:spTree>
    <p:extLst>
      <p:ext uri="{BB962C8B-B14F-4D97-AF65-F5344CB8AC3E}">
        <p14:creationId xmlns:p14="http://schemas.microsoft.com/office/powerpoint/2010/main" val="2368514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61544" y="6353163"/>
            <a:ext cx="2133600" cy="365125"/>
          </a:xfrm>
        </p:spPr>
        <p:txBody>
          <a:bodyPr/>
          <a:lstStyle/>
          <a:p>
            <a:fld id="{FF7FC8DC-3440-41D0-B7A9-3A1CA19B9140}" type="slidenum">
              <a:rPr lang="en-US" smtClean="0"/>
              <a:pPr/>
              <a:t>13</a:t>
            </a:fld>
            <a:endParaRPr lang="en-US" dirty="0"/>
          </a:p>
        </p:txBody>
      </p:sp>
      <p:sp>
        <p:nvSpPr>
          <p:cNvPr id="3" name="Rectangle 2"/>
          <p:cNvSpPr/>
          <p:nvPr/>
        </p:nvSpPr>
        <p:spPr>
          <a:xfrm>
            <a:off x="533400" y="278330"/>
            <a:ext cx="8229600" cy="5493823"/>
          </a:xfrm>
          <a:prstGeom prst="rect">
            <a:avLst/>
          </a:prstGeom>
          <a:ln w="15875">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Title 3"/>
          <p:cNvSpPr>
            <a:spLocks noGrp="1"/>
          </p:cNvSpPr>
          <p:nvPr>
            <p:ph type="title"/>
          </p:nvPr>
        </p:nvSpPr>
        <p:spPr>
          <a:xfrm>
            <a:off x="533400" y="1725044"/>
            <a:ext cx="8229600" cy="2423160"/>
          </a:xfrm>
          <a:solidFill>
            <a:srgbClr val="002D73"/>
          </a:solidFill>
        </p:spPr>
        <p:style>
          <a:lnRef idx="3">
            <a:schemeClr val="lt1"/>
          </a:lnRef>
          <a:fillRef idx="1">
            <a:schemeClr val="accent1"/>
          </a:fillRef>
          <a:effectRef idx="1">
            <a:schemeClr val="accent1"/>
          </a:effectRef>
          <a:fontRef idx="minor">
            <a:schemeClr val="lt1"/>
          </a:fontRef>
        </p:style>
        <p:txBody>
          <a:bodyPr>
            <a:normAutofit/>
          </a:bodyPr>
          <a:lstStyle/>
          <a:p>
            <a:r>
              <a:rPr lang="en-US" sz="4000" b="1" dirty="0"/>
              <a:t>Time and Support for </a:t>
            </a:r>
            <a:br>
              <a:rPr lang="en-US" sz="4000" b="1" dirty="0"/>
            </a:br>
            <a:r>
              <a:rPr lang="en-US" sz="4000" b="1" dirty="0"/>
              <a:t>Systemic Change</a:t>
            </a:r>
          </a:p>
        </p:txBody>
      </p:sp>
    </p:spTree>
    <p:extLst>
      <p:ext uri="{BB962C8B-B14F-4D97-AF65-F5344CB8AC3E}">
        <p14:creationId xmlns:p14="http://schemas.microsoft.com/office/powerpoint/2010/main" val="359925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D73"/>
                </a:solidFill>
                <a:latin typeface="+mn-lt"/>
                <a:ea typeface="+mn-ea"/>
                <a:cs typeface="+mn-cs"/>
              </a:rPr>
              <a:t>Supporting Systemic Change to </a:t>
            </a:r>
            <a:br>
              <a:rPr lang="en-US" sz="3200" b="1" dirty="0">
                <a:solidFill>
                  <a:srgbClr val="002D73"/>
                </a:solidFill>
                <a:latin typeface="+mn-lt"/>
                <a:ea typeface="+mn-ea"/>
                <a:cs typeface="+mn-cs"/>
              </a:rPr>
            </a:br>
            <a:r>
              <a:rPr lang="en-US" sz="3200" b="1" dirty="0">
                <a:solidFill>
                  <a:srgbClr val="002D73"/>
                </a:solidFill>
                <a:latin typeface="+mn-lt"/>
                <a:ea typeface="+mn-ea"/>
                <a:cs typeface="+mn-cs"/>
              </a:rPr>
              <a:t>Next Generation Science Over Time</a:t>
            </a:r>
          </a:p>
        </p:txBody>
      </p:sp>
      <p:graphicFrame>
        <p:nvGraphicFramePr>
          <p:cNvPr id="4" name="Diagram 3"/>
          <p:cNvGraphicFramePr/>
          <p:nvPr>
            <p:extLst>
              <p:ext uri="{D42A27DB-BD31-4B8C-83A1-F6EECF244321}">
                <p14:modId xmlns:p14="http://schemas.microsoft.com/office/powerpoint/2010/main" val="2448065806"/>
              </p:ext>
            </p:extLst>
          </p:nvPr>
        </p:nvGraphicFramePr>
        <p:xfrm>
          <a:off x="712177" y="1407654"/>
          <a:ext cx="7974623" cy="4466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7745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C54D50-82A7-0649-97E5-4D703D65393F}" type="slidenum">
              <a:rPr lang="en-US" smtClean="0">
                <a:solidFill>
                  <a:prstClr val="black">
                    <a:tint val="75000"/>
                  </a:prstClr>
                </a:solidFill>
              </a:rPr>
              <a:pPr/>
              <a:t>15</a:t>
            </a:fld>
            <a:endParaRPr lang="en-US" dirty="0">
              <a:solidFill>
                <a:prstClr val="black">
                  <a:tint val="75000"/>
                </a:prstClr>
              </a:solidFill>
            </a:endParaRPr>
          </a:p>
        </p:txBody>
      </p:sp>
      <p:grpSp>
        <p:nvGrpSpPr>
          <p:cNvPr id="5" name="Group 4"/>
          <p:cNvGrpSpPr/>
          <p:nvPr/>
        </p:nvGrpSpPr>
        <p:grpSpPr>
          <a:xfrm>
            <a:off x="179557" y="1590903"/>
            <a:ext cx="7700339" cy="3692769"/>
            <a:chOff x="48900" y="1860843"/>
            <a:chExt cx="8705449" cy="3377857"/>
          </a:xfrm>
        </p:grpSpPr>
        <p:sp>
          <p:nvSpPr>
            <p:cNvPr id="7" name="Freeform 6"/>
            <p:cNvSpPr/>
            <p:nvPr/>
          </p:nvSpPr>
          <p:spPr>
            <a:xfrm>
              <a:off x="48900" y="1886602"/>
              <a:ext cx="1408049" cy="491913"/>
            </a:xfrm>
            <a:custGeom>
              <a:avLst/>
              <a:gdLst>
                <a:gd name="connsiteX0" fmla="*/ 0 w 1229783"/>
                <a:gd name="connsiteY0" fmla="*/ 0 h 491913"/>
                <a:gd name="connsiteX1" fmla="*/ 983827 w 1229783"/>
                <a:gd name="connsiteY1" fmla="*/ 0 h 491913"/>
                <a:gd name="connsiteX2" fmla="*/ 1229783 w 1229783"/>
                <a:gd name="connsiteY2" fmla="*/ 245957 h 491913"/>
                <a:gd name="connsiteX3" fmla="*/ 983827 w 1229783"/>
                <a:gd name="connsiteY3" fmla="*/ 491913 h 491913"/>
                <a:gd name="connsiteX4" fmla="*/ 0 w 1229783"/>
                <a:gd name="connsiteY4" fmla="*/ 491913 h 491913"/>
                <a:gd name="connsiteX5" fmla="*/ 245957 w 1229783"/>
                <a:gd name="connsiteY5" fmla="*/ 245957 h 491913"/>
                <a:gd name="connsiteX6" fmla="*/ 0 w 1229783"/>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783" h="491913">
                  <a:moveTo>
                    <a:pt x="0" y="0"/>
                  </a:moveTo>
                  <a:lnTo>
                    <a:pt x="983827" y="0"/>
                  </a:lnTo>
                  <a:lnTo>
                    <a:pt x="1229783" y="245957"/>
                  </a:lnTo>
                  <a:lnTo>
                    <a:pt x="983827" y="491913"/>
                  </a:lnTo>
                  <a:lnTo>
                    <a:pt x="0" y="491913"/>
                  </a:lnTo>
                  <a:lnTo>
                    <a:pt x="245957" y="24595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7328" tIns="11430" rIns="184467" bIns="11430" numCol="1" spcCol="1270" anchor="ctr" anchorCtr="0">
              <a:noAutofit/>
            </a:bodyPr>
            <a:lstStyle/>
            <a:p>
              <a:pPr algn="ctr" defTabSz="800100">
                <a:spcBef>
                  <a:spcPct val="0"/>
                </a:spcBef>
                <a:spcAft>
                  <a:spcPct val="35000"/>
                </a:spcAft>
              </a:pPr>
              <a:r>
                <a:rPr lang="en-US" dirty="0">
                  <a:solidFill>
                    <a:prstClr val="white"/>
                  </a:solidFill>
                </a:rPr>
                <a:t>2014-15</a:t>
              </a:r>
            </a:p>
          </p:txBody>
        </p:sp>
        <p:sp>
          <p:nvSpPr>
            <p:cNvPr id="8" name="Freeform 7"/>
            <p:cNvSpPr/>
            <p:nvPr/>
          </p:nvSpPr>
          <p:spPr>
            <a:xfrm>
              <a:off x="1297077" y="1860843"/>
              <a:ext cx="1852933" cy="543431"/>
            </a:xfrm>
            <a:custGeom>
              <a:avLst/>
              <a:gdLst>
                <a:gd name="connsiteX0" fmla="*/ 0 w 1852933"/>
                <a:gd name="connsiteY0" fmla="*/ 0 h 543431"/>
                <a:gd name="connsiteX1" fmla="*/ 1581218 w 1852933"/>
                <a:gd name="connsiteY1" fmla="*/ 0 h 543431"/>
                <a:gd name="connsiteX2" fmla="*/ 1852933 w 1852933"/>
                <a:gd name="connsiteY2" fmla="*/ 271716 h 543431"/>
                <a:gd name="connsiteX3" fmla="*/ 1581218 w 1852933"/>
                <a:gd name="connsiteY3" fmla="*/ 543431 h 543431"/>
                <a:gd name="connsiteX4" fmla="*/ 0 w 1852933"/>
                <a:gd name="connsiteY4" fmla="*/ 543431 h 543431"/>
                <a:gd name="connsiteX5" fmla="*/ 271716 w 1852933"/>
                <a:gd name="connsiteY5" fmla="*/ 271716 h 543431"/>
                <a:gd name="connsiteX6" fmla="*/ 0 w 1852933"/>
                <a:gd name="connsiteY6" fmla="*/ 0 h 54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2933" h="543431">
                  <a:moveTo>
                    <a:pt x="0" y="0"/>
                  </a:moveTo>
                  <a:lnTo>
                    <a:pt x="1581218" y="0"/>
                  </a:lnTo>
                  <a:lnTo>
                    <a:pt x="1852933" y="271716"/>
                  </a:lnTo>
                  <a:lnTo>
                    <a:pt x="1581218" y="543431"/>
                  </a:lnTo>
                  <a:lnTo>
                    <a:pt x="0" y="543431"/>
                  </a:lnTo>
                  <a:lnTo>
                    <a:pt x="271716" y="271716"/>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17122" tIns="6668" rIns="203786"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AWARENESS</a:t>
              </a:r>
            </a:p>
          </p:txBody>
        </p:sp>
        <p:sp>
          <p:nvSpPr>
            <p:cNvPr id="9" name="Freeform 8"/>
            <p:cNvSpPr/>
            <p:nvPr/>
          </p:nvSpPr>
          <p:spPr>
            <a:xfrm>
              <a:off x="3007110" y="1865057"/>
              <a:ext cx="3101110" cy="535004"/>
            </a:xfrm>
            <a:custGeom>
              <a:avLst/>
              <a:gdLst>
                <a:gd name="connsiteX0" fmla="*/ 0 w 3101110"/>
                <a:gd name="connsiteY0" fmla="*/ 0 h 535004"/>
                <a:gd name="connsiteX1" fmla="*/ 2833608 w 3101110"/>
                <a:gd name="connsiteY1" fmla="*/ 0 h 535004"/>
                <a:gd name="connsiteX2" fmla="*/ 3101110 w 3101110"/>
                <a:gd name="connsiteY2" fmla="*/ 267502 h 535004"/>
                <a:gd name="connsiteX3" fmla="*/ 2833608 w 3101110"/>
                <a:gd name="connsiteY3" fmla="*/ 535004 h 535004"/>
                <a:gd name="connsiteX4" fmla="*/ 0 w 3101110"/>
                <a:gd name="connsiteY4" fmla="*/ 535004 h 535004"/>
                <a:gd name="connsiteX5" fmla="*/ 267502 w 3101110"/>
                <a:gd name="connsiteY5" fmla="*/ 267502 h 535004"/>
                <a:gd name="connsiteX6" fmla="*/ 0 w 3101110"/>
                <a:gd name="connsiteY6" fmla="*/ 0 h 53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110" h="535004">
                  <a:moveTo>
                    <a:pt x="0" y="0"/>
                  </a:moveTo>
                  <a:lnTo>
                    <a:pt x="2833608" y="0"/>
                  </a:lnTo>
                  <a:lnTo>
                    <a:pt x="3101110" y="267502"/>
                  </a:lnTo>
                  <a:lnTo>
                    <a:pt x="2833608" y="535004"/>
                  </a:lnTo>
                  <a:lnTo>
                    <a:pt x="0" y="535004"/>
                  </a:lnTo>
                  <a:lnTo>
                    <a:pt x="267502" y="267502"/>
                  </a:lnTo>
                  <a:lnTo>
                    <a:pt x="0" y="0"/>
                  </a:lnTo>
                  <a:close/>
                </a:path>
              </a:pathLst>
            </a:custGeom>
          </p:spPr>
          <p:style>
            <a:lnRef idx="2">
              <a:schemeClr val="accent3">
                <a:tint val="40000"/>
                <a:alpha val="90000"/>
                <a:hueOff val="974259"/>
                <a:satOff val="-1254"/>
                <a:lumOff val="-98"/>
                <a:alphaOff val="0"/>
              </a:schemeClr>
            </a:lnRef>
            <a:fillRef idx="1">
              <a:schemeClr val="accent3">
                <a:tint val="40000"/>
                <a:alpha val="90000"/>
                <a:hueOff val="974259"/>
                <a:satOff val="-1254"/>
                <a:lumOff val="-98"/>
                <a:alphaOff val="0"/>
              </a:schemeClr>
            </a:fillRef>
            <a:effectRef idx="0">
              <a:schemeClr val="accent3">
                <a:tint val="40000"/>
                <a:alpha val="90000"/>
                <a:hueOff val="974259"/>
                <a:satOff val="-1254"/>
                <a:lumOff val="-98"/>
                <a:alphaOff val="0"/>
              </a:schemeClr>
            </a:effectRef>
            <a:fontRef idx="minor">
              <a:schemeClr val="dk1">
                <a:hueOff val="0"/>
                <a:satOff val="0"/>
                <a:lumOff val="0"/>
                <a:alphaOff val="0"/>
              </a:schemeClr>
            </a:fontRef>
          </p:style>
          <p:txBody>
            <a:bodyPr spcFirstLastPara="0" vert="horz" wrap="square" lIns="213962" tIns="6668" rIns="200627"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NGSS PD for pre-service faculty &amp; district science leaders</a:t>
              </a:r>
            </a:p>
          </p:txBody>
        </p:sp>
        <p:sp>
          <p:nvSpPr>
            <p:cNvPr id="10" name="Freeform 9"/>
            <p:cNvSpPr/>
            <p:nvPr/>
          </p:nvSpPr>
          <p:spPr>
            <a:xfrm>
              <a:off x="5965320" y="1874078"/>
              <a:ext cx="2314677" cy="516962"/>
            </a:xfrm>
            <a:custGeom>
              <a:avLst/>
              <a:gdLst>
                <a:gd name="connsiteX0" fmla="*/ 0 w 2075338"/>
                <a:gd name="connsiteY0" fmla="*/ 0 h 516962"/>
                <a:gd name="connsiteX1" fmla="*/ 1816857 w 2075338"/>
                <a:gd name="connsiteY1" fmla="*/ 0 h 516962"/>
                <a:gd name="connsiteX2" fmla="*/ 2075338 w 2075338"/>
                <a:gd name="connsiteY2" fmla="*/ 258481 h 516962"/>
                <a:gd name="connsiteX3" fmla="*/ 1816857 w 2075338"/>
                <a:gd name="connsiteY3" fmla="*/ 516962 h 516962"/>
                <a:gd name="connsiteX4" fmla="*/ 0 w 2075338"/>
                <a:gd name="connsiteY4" fmla="*/ 516962 h 516962"/>
                <a:gd name="connsiteX5" fmla="*/ 258481 w 2075338"/>
                <a:gd name="connsiteY5" fmla="*/ 258481 h 516962"/>
                <a:gd name="connsiteX6" fmla="*/ 0 w 2075338"/>
                <a:gd name="connsiteY6" fmla="*/ 0 h 51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338" h="516962">
                  <a:moveTo>
                    <a:pt x="0" y="0"/>
                  </a:moveTo>
                  <a:lnTo>
                    <a:pt x="1816857" y="0"/>
                  </a:lnTo>
                  <a:lnTo>
                    <a:pt x="2075338" y="258481"/>
                  </a:lnTo>
                  <a:lnTo>
                    <a:pt x="1816857" y="516962"/>
                  </a:lnTo>
                  <a:lnTo>
                    <a:pt x="0" y="516962"/>
                  </a:lnTo>
                  <a:lnTo>
                    <a:pt x="258481" y="258481"/>
                  </a:lnTo>
                  <a:lnTo>
                    <a:pt x="0" y="0"/>
                  </a:lnTo>
                  <a:close/>
                </a:path>
              </a:pathLst>
            </a:custGeom>
          </p:spPr>
          <p:style>
            <a:lnRef idx="2">
              <a:schemeClr val="accent3">
                <a:tint val="40000"/>
                <a:alpha val="90000"/>
                <a:hueOff val="1948519"/>
                <a:satOff val="-2508"/>
                <a:lumOff val="-195"/>
                <a:alphaOff val="0"/>
              </a:schemeClr>
            </a:lnRef>
            <a:fillRef idx="1">
              <a:schemeClr val="accent3">
                <a:tint val="40000"/>
                <a:alpha val="90000"/>
                <a:hueOff val="1948519"/>
                <a:satOff val="-2508"/>
                <a:lumOff val="-195"/>
                <a:alphaOff val="0"/>
              </a:schemeClr>
            </a:fillRef>
            <a:effectRef idx="0">
              <a:schemeClr val="accent3">
                <a:tint val="40000"/>
                <a:alpha val="90000"/>
                <a:hueOff val="1948519"/>
                <a:satOff val="-2508"/>
                <a:lumOff val="-195"/>
                <a:alphaOff val="0"/>
              </a:schemeClr>
            </a:effectRef>
            <a:fontRef idx="minor">
              <a:schemeClr val="dk1">
                <a:hueOff val="0"/>
                <a:satOff val="0"/>
                <a:lumOff val="0"/>
                <a:alphaOff val="0"/>
              </a:schemeClr>
            </a:fontRef>
          </p:style>
          <p:txBody>
            <a:bodyPr spcFirstLastPara="0" vert="horz" wrap="square" lIns="207196" tIns="6668" rIns="193861"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Develop new system of NGSS professional learning</a:t>
              </a:r>
            </a:p>
          </p:txBody>
        </p:sp>
        <p:sp>
          <p:nvSpPr>
            <p:cNvPr id="11" name="Freeform 10"/>
            <p:cNvSpPr/>
            <p:nvPr/>
          </p:nvSpPr>
          <p:spPr>
            <a:xfrm>
              <a:off x="48900" y="2473142"/>
              <a:ext cx="1408048" cy="491913"/>
            </a:xfrm>
            <a:custGeom>
              <a:avLst/>
              <a:gdLst>
                <a:gd name="connsiteX0" fmla="*/ 0 w 1229783"/>
                <a:gd name="connsiteY0" fmla="*/ 0 h 491913"/>
                <a:gd name="connsiteX1" fmla="*/ 983827 w 1229783"/>
                <a:gd name="connsiteY1" fmla="*/ 0 h 491913"/>
                <a:gd name="connsiteX2" fmla="*/ 1229783 w 1229783"/>
                <a:gd name="connsiteY2" fmla="*/ 245957 h 491913"/>
                <a:gd name="connsiteX3" fmla="*/ 983827 w 1229783"/>
                <a:gd name="connsiteY3" fmla="*/ 491913 h 491913"/>
                <a:gd name="connsiteX4" fmla="*/ 0 w 1229783"/>
                <a:gd name="connsiteY4" fmla="*/ 491913 h 491913"/>
                <a:gd name="connsiteX5" fmla="*/ 245957 w 1229783"/>
                <a:gd name="connsiteY5" fmla="*/ 245957 h 491913"/>
                <a:gd name="connsiteX6" fmla="*/ 0 w 1229783"/>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783" h="491913">
                  <a:moveTo>
                    <a:pt x="0" y="0"/>
                  </a:moveTo>
                  <a:lnTo>
                    <a:pt x="983827" y="0"/>
                  </a:lnTo>
                  <a:lnTo>
                    <a:pt x="1229783" y="245957"/>
                  </a:lnTo>
                  <a:lnTo>
                    <a:pt x="983827" y="491913"/>
                  </a:lnTo>
                  <a:lnTo>
                    <a:pt x="0" y="491913"/>
                  </a:lnTo>
                  <a:lnTo>
                    <a:pt x="245957" y="245957"/>
                  </a:lnTo>
                  <a:lnTo>
                    <a:pt x="0" y="0"/>
                  </a:lnTo>
                  <a:close/>
                </a:path>
              </a:pathLst>
            </a:custGeom>
          </p:spPr>
          <p:style>
            <a:lnRef idx="2">
              <a:schemeClr val="lt1">
                <a:hueOff val="0"/>
                <a:satOff val="0"/>
                <a:lumOff val="0"/>
                <a:alphaOff val="0"/>
              </a:schemeClr>
            </a:lnRef>
            <a:fillRef idx="1">
              <a:schemeClr val="accent3">
                <a:hueOff val="1607181"/>
                <a:satOff val="-2411"/>
                <a:lumOff val="-392"/>
                <a:alphaOff val="0"/>
              </a:schemeClr>
            </a:fillRef>
            <a:effectRef idx="0">
              <a:schemeClr val="accent3">
                <a:hueOff val="1607181"/>
                <a:satOff val="-2411"/>
                <a:lumOff val="-392"/>
                <a:alphaOff val="0"/>
              </a:schemeClr>
            </a:effectRef>
            <a:fontRef idx="minor">
              <a:schemeClr val="lt1"/>
            </a:fontRef>
          </p:style>
          <p:txBody>
            <a:bodyPr spcFirstLastPara="0" vert="horz" wrap="square" lIns="207328" tIns="11430" rIns="184467" bIns="11430" numCol="1" spcCol="1270" anchor="ctr" anchorCtr="0">
              <a:noAutofit/>
            </a:bodyPr>
            <a:lstStyle/>
            <a:p>
              <a:pPr algn="ctr" defTabSz="800100">
                <a:spcBef>
                  <a:spcPct val="0"/>
                </a:spcBef>
                <a:spcAft>
                  <a:spcPct val="35000"/>
                </a:spcAft>
              </a:pPr>
              <a:r>
                <a:rPr lang="en-US" dirty="0">
                  <a:solidFill>
                    <a:prstClr val="white"/>
                  </a:solidFill>
                </a:rPr>
                <a:t>2015-16</a:t>
              </a:r>
            </a:p>
          </p:txBody>
        </p:sp>
        <p:sp>
          <p:nvSpPr>
            <p:cNvPr id="12" name="Freeform 11"/>
            <p:cNvSpPr/>
            <p:nvPr/>
          </p:nvSpPr>
          <p:spPr>
            <a:xfrm>
              <a:off x="1297077" y="2514955"/>
              <a:ext cx="1969210" cy="408288"/>
            </a:xfrm>
            <a:custGeom>
              <a:avLst/>
              <a:gdLst>
                <a:gd name="connsiteX0" fmla="*/ 0 w 2171949"/>
                <a:gd name="connsiteY0" fmla="*/ 0 h 408288"/>
                <a:gd name="connsiteX1" fmla="*/ 1967805 w 2171949"/>
                <a:gd name="connsiteY1" fmla="*/ 0 h 408288"/>
                <a:gd name="connsiteX2" fmla="*/ 2171949 w 2171949"/>
                <a:gd name="connsiteY2" fmla="*/ 204144 h 408288"/>
                <a:gd name="connsiteX3" fmla="*/ 1967805 w 2171949"/>
                <a:gd name="connsiteY3" fmla="*/ 408288 h 408288"/>
                <a:gd name="connsiteX4" fmla="*/ 0 w 2171949"/>
                <a:gd name="connsiteY4" fmla="*/ 408288 h 408288"/>
                <a:gd name="connsiteX5" fmla="*/ 204144 w 2171949"/>
                <a:gd name="connsiteY5" fmla="*/ 204144 h 408288"/>
                <a:gd name="connsiteX6" fmla="*/ 0 w 21719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949" h="408288">
                  <a:moveTo>
                    <a:pt x="0" y="0"/>
                  </a:moveTo>
                  <a:lnTo>
                    <a:pt x="1967805" y="0"/>
                  </a:lnTo>
                  <a:lnTo>
                    <a:pt x="2171949" y="204144"/>
                  </a:lnTo>
                  <a:lnTo>
                    <a:pt x="1967805" y="408288"/>
                  </a:lnTo>
                  <a:lnTo>
                    <a:pt x="0" y="408288"/>
                  </a:lnTo>
                  <a:lnTo>
                    <a:pt x="204144" y="204144"/>
                  </a:lnTo>
                  <a:lnTo>
                    <a:pt x="0" y="0"/>
                  </a:lnTo>
                  <a:close/>
                </a:path>
              </a:pathLst>
            </a:custGeom>
          </p:spPr>
          <p:style>
            <a:lnRef idx="2">
              <a:schemeClr val="accent3">
                <a:tint val="40000"/>
                <a:alpha val="90000"/>
                <a:hueOff val="2922778"/>
                <a:satOff val="-3762"/>
                <a:lumOff val="-293"/>
                <a:alphaOff val="0"/>
              </a:schemeClr>
            </a:lnRef>
            <a:fillRef idx="1">
              <a:schemeClr val="accent3">
                <a:tint val="40000"/>
                <a:alpha val="90000"/>
                <a:hueOff val="2922778"/>
                <a:satOff val="-3762"/>
                <a:lumOff val="-293"/>
                <a:alphaOff val="0"/>
              </a:schemeClr>
            </a:fillRef>
            <a:effectRef idx="0">
              <a:schemeClr val="accent3">
                <a:tint val="40000"/>
                <a:alpha val="90000"/>
                <a:hueOff val="2922778"/>
                <a:satOff val="-3762"/>
                <a:lumOff val="-293"/>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CAPACITY-BUILDING</a:t>
              </a:r>
            </a:p>
          </p:txBody>
        </p:sp>
        <p:sp>
          <p:nvSpPr>
            <p:cNvPr id="13" name="Freeform 12"/>
            <p:cNvSpPr/>
            <p:nvPr/>
          </p:nvSpPr>
          <p:spPr>
            <a:xfrm>
              <a:off x="3242711" y="2514955"/>
              <a:ext cx="1952239" cy="408288"/>
            </a:xfrm>
            <a:custGeom>
              <a:avLst/>
              <a:gdLst>
                <a:gd name="connsiteX0" fmla="*/ 0 w 1952239"/>
                <a:gd name="connsiteY0" fmla="*/ 0 h 408288"/>
                <a:gd name="connsiteX1" fmla="*/ 1748095 w 1952239"/>
                <a:gd name="connsiteY1" fmla="*/ 0 h 408288"/>
                <a:gd name="connsiteX2" fmla="*/ 1952239 w 1952239"/>
                <a:gd name="connsiteY2" fmla="*/ 204144 h 408288"/>
                <a:gd name="connsiteX3" fmla="*/ 1748095 w 1952239"/>
                <a:gd name="connsiteY3" fmla="*/ 408288 h 408288"/>
                <a:gd name="connsiteX4" fmla="*/ 0 w 1952239"/>
                <a:gd name="connsiteY4" fmla="*/ 408288 h 408288"/>
                <a:gd name="connsiteX5" fmla="*/ 204144 w 1952239"/>
                <a:gd name="connsiteY5" fmla="*/ 204144 h 408288"/>
                <a:gd name="connsiteX6" fmla="*/ 0 w 195223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239" h="408288">
                  <a:moveTo>
                    <a:pt x="0" y="0"/>
                  </a:moveTo>
                  <a:lnTo>
                    <a:pt x="1748095" y="0"/>
                  </a:lnTo>
                  <a:lnTo>
                    <a:pt x="1952239" y="204144"/>
                  </a:lnTo>
                  <a:lnTo>
                    <a:pt x="1748095" y="408288"/>
                  </a:lnTo>
                  <a:lnTo>
                    <a:pt x="0" y="408288"/>
                  </a:lnTo>
                  <a:lnTo>
                    <a:pt x="204144" y="204144"/>
                  </a:lnTo>
                  <a:lnTo>
                    <a:pt x="0" y="0"/>
                  </a:lnTo>
                  <a:close/>
                </a:path>
              </a:pathLst>
            </a:custGeom>
          </p:spPr>
          <p:style>
            <a:lnRef idx="2">
              <a:schemeClr val="accent3">
                <a:tint val="40000"/>
                <a:alpha val="90000"/>
                <a:hueOff val="3897038"/>
                <a:satOff val="-5016"/>
                <a:lumOff val="-391"/>
                <a:alphaOff val="0"/>
              </a:schemeClr>
            </a:lnRef>
            <a:fillRef idx="1">
              <a:schemeClr val="accent3">
                <a:tint val="40000"/>
                <a:alpha val="90000"/>
                <a:hueOff val="3897038"/>
                <a:satOff val="-5016"/>
                <a:lumOff val="-391"/>
                <a:alphaOff val="0"/>
              </a:schemeClr>
            </a:fillRef>
            <a:effectRef idx="0">
              <a:schemeClr val="accent3">
                <a:tint val="40000"/>
                <a:alpha val="90000"/>
                <a:hueOff val="3897038"/>
                <a:satOff val="-5016"/>
                <a:lumOff val="-391"/>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Recruit and train expert PD facilitator cohort</a:t>
              </a:r>
            </a:p>
          </p:txBody>
        </p:sp>
        <p:sp>
          <p:nvSpPr>
            <p:cNvPr id="14" name="Freeform 13"/>
            <p:cNvSpPr/>
            <p:nvPr/>
          </p:nvSpPr>
          <p:spPr>
            <a:xfrm>
              <a:off x="5135464" y="2514955"/>
              <a:ext cx="2016401" cy="408288"/>
            </a:xfrm>
            <a:custGeom>
              <a:avLst/>
              <a:gdLst>
                <a:gd name="connsiteX0" fmla="*/ 0 w 2016401"/>
                <a:gd name="connsiteY0" fmla="*/ 0 h 408288"/>
                <a:gd name="connsiteX1" fmla="*/ 1812257 w 2016401"/>
                <a:gd name="connsiteY1" fmla="*/ 0 h 408288"/>
                <a:gd name="connsiteX2" fmla="*/ 2016401 w 2016401"/>
                <a:gd name="connsiteY2" fmla="*/ 204144 h 408288"/>
                <a:gd name="connsiteX3" fmla="*/ 1812257 w 2016401"/>
                <a:gd name="connsiteY3" fmla="*/ 408288 h 408288"/>
                <a:gd name="connsiteX4" fmla="*/ 0 w 2016401"/>
                <a:gd name="connsiteY4" fmla="*/ 408288 h 408288"/>
                <a:gd name="connsiteX5" fmla="*/ 204144 w 2016401"/>
                <a:gd name="connsiteY5" fmla="*/ 204144 h 408288"/>
                <a:gd name="connsiteX6" fmla="*/ 0 w 2016401"/>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01" h="408288">
                  <a:moveTo>
                    <a:pt x="0" y="0"/>
                  </a:moveTo>
                  <a:lnTo>
                    <a:pt x="1812257" y="0"/>
                  </a:lnTo>
                  <a:lnTo>
                    <a:pt x="2016401" y="204144"/>
                  </a:lnTo>
                  <a:lnTo>
                    <a:pt x="1812257" y="408288"/>
                  </a:lnTo>
                  <a:lnTo>
                    <a:pt x="0" y="408288"/>
                  </a:lnTo>
                  <a:lnTo>
                    <a:pt x="204144" y="204144"/>
                  </a:lnTo>
                  <a:lnTo>
                    <a:pt x="0" y="0"/>
                  </a:lnTo>
                  <a:close/>
                </a:path>
              </a:pathLst>
            </a:custGeom>
          </p:spPr>
          <p:style>
            <a:lnRef idx="2">
              <a:schemeClr val="accent3">
                <a:tint val="40000"/>
                <a:alpha val="90000"/>
                <a:hueOff val="4871297"/>
                <a:satOff val="-6270"/>
                <a:lumOff val="-489"/>
                <a:alphaOff val="0"/>
              </a:schemeClr>
            </a:lnRef>
            <a:fillRef idx="1">
              <a:schemeClr val="accent3">
                <a:tint val="40000"/>
                <a:alpha val="90000"/>
                <a:hueOff val="4871297"/>
                <a:satOff val="-6270"/>
                <a:lumOff val="-489"/>
                <a:alphaOff val="0"/>
              </a:schemeClr>
            </a:fillRef>
            <a:effectRef idx="0">
              <a:schemeClr val="accent3">
                <a:tint val="40000"/>
                <a:alpha val="90000"/>
                <a:hueOff val="4871297"/>
                <a:satOff val="-6270"/>
                <a:lumOff val="-489"/>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Launch new system of professional learning</a:t>
              </a:r>
            </a:p>
          </p:txBody>
        </p:sp>
        <p:sp>
          <p:nvSpPr>
            <p:cNvPr id="15" name="Freeform 14"/>
            <p:cNvSpPr/>
            <p:nvPr/>
          </p:nvSpPr>
          <p:spPr>
            <a:xfrm>
              <a:off x="48900" y="3034981"/>
              <a:ext cx="1408049" cy="491913"/>
            </a:xfrm>
            <a:custGeom>
              <a:avLst/>
              <a:gdLst>
                <a:gd name="connsiteX0" fmla="*/ 0 w 1229783"/>
                <a:gd name="connsiteY0" fmla="*/ 0 h 491913"/>
                <a:gd name="connsiteX1" fmla="*/ 983827 w 1229783"/>
                <a:gd name="connsiteY1" fmla="*/ 0 h 491913"/>
                <a:gd name="connsiteX2" fmla="*/ 1229783 w 1229783"/>
                <a:gd name="connsiteY2" fmla="*/ 245957 h 491913"/>
                <a:gd name="connsiteX3" fmla="*/ 983827 w 1229783"/>
                <a:gd name="connsiteY3" fmla="*/ 491913 h 491913"/>
                <a:gd name="connsiteX4" fmla="*/ 0 w 1229783"/>
                <a:gd name="connsiteY4" fmla="*/ 491913 h 491913"/>
                <a:gd name="connsiteX5" fmla="*/ 245957 w 1229783"/>
                <a:gd name="connsiteY5" fmla="*/ 245957 h 491913"/>
                <a:gd name="connsiteX6" fmla="*/ 0 w 1229783"/>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783" h="491913">
                  <a:moveTo>
                    <a:pt x="0" y="0"/>
                  </a:moveTo>
                  <a:lnTo>
                    <a:pt x="983827" y="0"/>
                  </a:lnTo>
                  <a:lnTo>
                    <a:pt x="1229783" y="245957"/>
                  </a:lnTo>
                  <a:lnTo>
                    <a:pt x="983827" y="491913"/>
                  </a:lnTo>
                  <a:lnTo>
                    <a:pt x="0" y="491913"/>
                  </a:lnTo>
                  <a:lnTo>
                    <a:pt x="245957" y="245957"/>
                  </a:lnTo>
                  <a:lnTo>
                    <a:pt x="0" y="0"/>
                  </a:lnTo>
                  <a:close/>
                </a:path>
              </a:pathLst>
            </a:custGeom>
          </p:spPr>
          <p:style>
            <a:lnRef idx="2">
              <a:schemeClr val="lt1">
                <a:hueOff val="0"/>
                <a:satOff val="0"/>
                <a:lumOff val="0"/>
                <a:alphaOff val="0"/>
              </a:schemeClr>
            </a:lnRef>
            <a:fillRef idx="1">
              <a:schemeClr val="accent3">
                <a:hueOff val="3214361"/>
                <a:satOff val="-4823"/>
                <a:lumOff val="-784"/>
                <a:alphaOff val="0"/>
              </a:schemeClr>
            </a:fillRef>
            <a:effectRef idx="0">
              <a:schemeClr val="accent3">
                <a:hueOff val="3214361"/>
                <a:satOff val="-4823"/>
                <a:lumOff val="-784"/>
                <a:alphaOff val="0"/>
              </a:schemeClr>
            </a:effectRef>
            <a:fontRef idx="minor">
              <a:schemeClr val="lt1"/>
            </a:fontRef>
          </p:style>
          <p:txBody>
            <a:bodyPr spcFirstLastPara="0" vert="horz" wrap="square" lIns="207328" tIns="11430" rIns="184467" bIns="11430" numCol="1" spcCol="1270" anchor="ctr" anchorCtr="0">
              <a:noAutofit/>
            </a:bodyPr>
            <a:lstStyle/>
            <a:p>
              <a:pPr algn="ctr" defTabSz="800100">
                <a:spcBef>
                  <a:spcPct val="0"/>
                </a:spcBef>
                <a:spcAft>
                  <a:spcPct val="35000"/>
                </a:spcAft>
              </a:pPr>
              <a:r>
                <a:rPr lang="en-US" dirty="0">
                  <a:solidFill>
                    <a:prstClr val="white"/>
                  </a:solidFill>
                </a:rPr>
                <a:t>2016-17</a:t>
              </a:r>
            </a:p>
          </p:txBody>
        </p:sp>
        <p:sp>
          <p:nvSpPr>
            <p:cNvPr id="16" name="Freeform 15"/>
            <p:cNvSpPr/>
            <p:nvPr/>
          </p:nvSpPr>
          <p:spPr>
            <a:xfrm>
              <a:off x="3291233" y="3072547"/>
              <a:ext cx="1916749" cy="408288"/>
            </a:xfrm>
            <a:custGeom>
              <a:avLst/>
              <a:gdLst>
                <a:gd name="connsiteX0" fmla="*/ 0 w 1916749"/>
                <a:gd name="connsiteY0" fmla="*/ 0 h 408288"/>
                <a:gd name="connsiteX1" fmla="*/ 1712605 w 1916749"/>
                <a:gd name="connsiteY1" fmla="*/ 0 h 408288"/>
                <a:gd name="connsiteX2" fmla="*/ 1916749 w 1916749"/>
                <a:gd name="connsiteY2" fmla="*/ 204144 h 408288"/>
                <a:gd name="connsiteX3" fmla="*/ 1712605 w 1916749"/>
                <a:gd name="connsiteY3" fmla="*/ 408288 h 408288"/>
                <a:gd name="connsiteX4" fmla="*/ 0 w 1916749"/>
                <a:gd name="connsiteY4" fmla="*/ 408288 h 408288"/>
                <a:gd name="connsiteX5" fmla="*/ 204144 w 1916749"/>
                <a:gd name="connsiteY5" fmla="*/ 204144 h 408288"/>
                <a:gd name="connsiteX6" fmla="*/ 0 w 19167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749" h="408288">
                  <a:moveTo>
                    <a:pt x="0" y="0"/>
                  </a:moveTo>
                  <a:lnTo>
                    <a:pt x="1712605" y="0"/>
                  </a:lnTo>
                  <a:lnTo>
                    <a:pt x="1916749" y="204144"/>
                  </a:lnTo>
                  <a:lnTo>
                    <a:pt x="1712605" y="408288"/>
                  </a:lnTo>
                  <a:lnTo>
                    <a:pt x="0" y="408288"/>
                  </a:lnTo>
                  <a:lnTo>
                    <a:pt x="204144" y="204144"/>
                  </a:lnTo>
                  <a:lnTo>
                    <a:pt x="0" y="0"/>
                  </a:lnTo>
                  <a:close/>
                </a:path>
              </a:pathLst>
            </a:custGeom>
          </p:spPr>
          <p:style>
            <a:lnRef idx="2">
              <a:schemeClr val="accent3">
                <a:tint val="40000"/>
                <a:alpha val="90000"/>
                <a:hueOff val="5845556"/>
                <a:satOff val="-7523"/>
                <a:lumOff val="-586"/>
                <a:alphaOff val="0"/>
              </a:schemeClr>
            </a:lnRef>
            <a:fillRef idx="1">
              <a:schemeClr val="accent3">
                <a:tint val="40000"/>
                <a:alpha val="90000"/>
                <a:hueOff val="5845556"/>
                <a:satOff val="-7523"/>
                <a:lumOff val="-586"/>
                <a:alphaOff val="0"/>
              </a:schemeClr>
            </a:fillRef>
            <a:effectRef idx="0">
              <a:schemeClr val="accent3">
                <a:tint val="40000"/>
                <a:alpha val="90000"/>
                <a:hueOff val="5845556"/>
                <a:satOff val="-7523"/>
                <a:lumOff val="-586"/>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District curriculum upgrades begin</a:t>
              </a:r>
            </a:p>
          </p:txBody>
        </p:sp>
        <p:sp>
          <p:nvSpPr>
            <p:cNvPr id="17" name="Freeform 16"/>
            <p:cNvSpPr/>
            <p:nvPr/>
          </p:nvSpPr>
          <p:spPr>
            <a:xfrm>
              <a:off x="1319528" y="3067366"/>
              <a:ext cx="1844995" cy="408288"/>
            </a:xfrm>
            <a:custGeom>
              <a:avLst/>
              <a:gdLst>
                <a:gd name="connsiteX0" fmla="*/ 0 w 1653474"/>
                <a:gd name="connsiteY0" fmla="*/ 0 h 408288"/>
                <a:gd name="connsiteX1" fmla="*/ 1449330 w 1653474"/>
                <a:gd name="connsiteY1" fmla="*/ 0 h 408288"/>
                <a:gd name="connsiteX2" fmla="*/ 1653474 w 1653474"/>
                <a:gd name="connsiteY2" fmla="*/ 204144 h 408288"/>
                <a:gd name="connsiteX3" fmla="*/ 1449330 w 1653474"/>
                <a:gd name="connsiteY3" fmla="*/ 408288 h 408288"/>
                <a:gd name="connsiteX4" fmla="*/ 0 w 1653474"/>
                <a:gd name="connsiteY4" fmla="*/ 408288 h 408288"/>
                <a:gd name="connsiteX5" fmla="*/ 204144 w 1653474"/>
                <a:gd name="connsiteY5" fmla="*/ 204144 h 408288"/>
                <a:gd name="connsiteX6" fmla="*/ 0 w 1653474"/>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474" h="408288">
                  <a:moveTo>
                    <a:pt x="0" y="0"/>
                  </a:moveTo>
                  <a:lnTo>
                    <a:pt x="1449330" y="0"/>
                  </a:lnTo>
                  <a:lnTo>
                    <a:pt x="1653474" y="204144"/>
                  </a:lnTo>
                  <a:lnTo>
                    <a:pt x="1449330" y="408288"/>
                  </a:lnTo>
                  <a:lnTo>
                    <a:pt x="0" y="408288"/>
                  </a:lnTo>
                  <a:lnTo>
                    <a:pt x="204144" y="204144"/>
                  </a:lnTo>
                  <a:lnTo>
                    <a:pt x="0" y="0"/>
                  </a:lnTo>
                  <a:close/>
                </a:path>
              </a:pathLst>
            </a:custGeom>
          </p:spPr>
          <p:style>
            <a:lnRef idx="2">
              <a:schemeClr val="accent3">
                <a:tint val="40000"/>
                <a:alpha val="90000"/>
                <a:hueOff val="6819816"/>
                <a:satOff val="-8777"/>
                <a:lumOff val="-684"/>
                <a:alphaOff val="0"/>
              </a:schemeClr>
            </a:lnRef>
            <a:fillRef idx="1">
              <a:schemeClr val="accent3">
                <a:tint val="40000"/>
                <a:alpha val="90000"/>
                <a:hueOff val="6819816"/>
                <a:satOff val="-8777"/>
                <a:lumOff val="-684"/>
                <a:alphaOff val="0"/>
              </a:schemeClr>
            </a:fillRef>
            <a:effectRef idx="0">
              <a:schemeClr val="accent3">
                <a:tint val="40000"/>
                <a:alpha val="90000"/>
                <a:hueOff val="6819816"/>
                <a:satOff val="-8777"/>
                <a:lumOff val="-684"/>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PROFESSIONAL DEVELOPMENT</a:t>
              </a:r>
            </a:p>
          </p:txBody>
        </p:sp>
        <p:sp>
          <p:nvSpPr>
            <p:cNvPr id="18" name="Freeform 17"/>
            <p:cNvSpPr/>
            <p:nvPr/>
          </p:nvSpPr>
          <p:spPr>
            <a:xfrm>
              <a:off x="3049892" y="3675607"/>
              <a:ext cx="1528075" cy="386277"/>
            </a:xfrm>
            <a:custGeom>
              <a:avLst/>
              <a:gdLst>
                <a:gd name="connsiteX0" fmla="*/ 0 w 1235071"/>
                <a:gd name="connsiteY0" fmla="*/ 0 h 494028"/>
                <a:gd name="connsiteX1" fmla="*/ 988057 w 1235071"/>
                <a:gd name="connsiteY1" fmla="*/ 0 h 494028"/>
                <a:gd name="connsiteX2" fmla="*/ 1235071 w 1235071"/>
                <a:gd name="connsiteY2" fmla="*/ 247014 h 494028"/>
                <a:gd name="connsiteX3" fmla="*/ 988057 w 1235071"/>
                <a:gd name="connsiteY3" fmla="*/ 494028 h 494028"/>
                <a:gd name="connsiteX4" fmla="*/ 0 w 1235071"/>
                <a:gd name="connsiteY4" fmla="*/ 494028 h 494028"/>
                <a:gd name="connsiteX5" fmla="*/ 247014 w 1235071"/>
                <a:gd name="connsiteY5" fmla="*/ 247014 h 494028"/>
                <a:gd name="connsiteX6" fmla="*/ 0 w 1235071"/>
                <a:gd name="connsiteY6" fmla="*/ 0 h 49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071" h="494028">
                  <a:moveTo>
                    <a:pt x="0" y="0"/>
                  </a:moveTo>
                  <a:lnTo>
                    <a:pt x="988057" y="0"/>
                  </a:lnTo>
                  <a:lnTo>
                    <a:pt x="1235071" y="247014"/>
                  </a:lnTo>
                  <a:lnTo>
                    <a:pt x="988057" y="494028"/>
                  </a:lnTo>
                  <a:lnTo>
                    <a:pt x="0" y="494028"/>
                  </a:lnTo>
                  <a:lnTo>
                    <a:pt x="247014" y="247014"/>
                  </a:lnTo>
                  <a:lnTo>
                    <a:pt x="0" y="0"/>
                  </a:lnTo>
                  <a:close/>
                </a:path>
              </a:pathLst>
            </a:custGeom>
          </p:spPr>
          <p:style>
            <a:lnRef idx="2">
              <a:schemeClr val="accent3">
                <a:tint val="40000"/>
                <a:alpha val="90000"/>
                <a:hueOff val="7794076"/>
                <a:satOff val="-10031"/>
                <a:lumOff val="-782"/>
                <a:alphaOff val="0"/>
              </a:schemeClr>
            </a:lnRef>
            <a:fillRef idx="1">
              <a:schemeClr val="accent3">
                <a:tint val="40000"/>
                <a:alpha val="90000"/>
                <a:hueOff val="7794076"/>
                <a:satOff val="-10031"/>
                <a:lumOff val="-782"/>
                <a:alphaOff val="0"/>
              </a:schemeClr>
            </a:fillRef>
            <a:effectRef idx="0">
              <a:schemeClr val="accent3">
                <a:tint val="40000"/>
                <a:alpha val="90000"/>
                <a:hueOff val="7794076"/>
                <a:satOff val="-10031"/>
                <a:lumOff val="-782"/>
                <a:alphaOff val="0"/>
              </a:schemeClr>
            </a:effectRef>
            <a:fontRef idx="minor">
              <a:schemeClr val="dk1">
                <a:hueOff val="0"/>
                <a:satOff val="0"/>
                <a:lumOff val="0"/>
                <a:alphaOff val="0"/>
              </a:schemeClr>
            </a:fontRef>
          </p:style>
          <p:txBody>
            <a:bodyPr spcFirstLastPara="0" vert="horz" wrap="square" lIns="198596" tIns="6668" rIns="185261"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On-going PD</a:t>
              </a:r>
            </a:p>
          </p:txBody>
        </p:sp>
        <p:sp>
          <p:nvSpPr>
            <p:cNvPr id="19" name="Freeform 18"/>
            <p:cNvSpPr/>
            <p:nvPr/>
          </p:nvSpPr>
          <p:spPr>
            <a:xfrm>
              <a:off x="3044775" y="4242796"/>
              <a:ext cx="1463251" cy="384295"/>
            </a:xfrm>
            <a:custGeom>
              <a:avLst/>
              <a:gdLst>
                <a:gd name="connsiteX0" fmla="*/ 0 w 1158517"/>
                <a:gd name="connsiteY0" fmla="*/ 0 h 408288"/>
                <a:gd name="connsiteX1" fmla="*/ 954373 w 1158517"/>
                <a:gd name="connsiteY1" fmla="*/ 0 h 408288"/>
                <a:gd name="connsiteX2" fmla="*/ 1158517 w 1158517"/>
                <a:gd name="connsiteY2" fmla="*/ 204144 h 408288"/>
                <a:gd name="connsiteX3" fmla="*/ 954373 w 1158517"/>
                <a:gd name="connsiteY3" fmla="*/ 408288 h 408288"/>
                <a:gd name="connsiteX4" fmla="*/ 0 w 1158517"/>
                <a:gd name="connsiteY4" fmla="*/ 408288 h 408288"/>
                <a:gd name="connsiteX5" fmla="*/ 204144 w 1158517"/>
                <a:gd name="connsiteY5" fmla="*/ 204144 h 408288"/>
                <a:gd name="connsiteX6" fmla="*/ 0 w 1158517"/>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517" h="408288">
                  <a:moveTo>
                    <a:pt x="0" y="0"/>
                  </a:moveTo>
                  <a:lnTo>
                    <a:pt x="954373" y="0"/>
                  </a:lnTo>
                  <a:lnTo>
                    <a:pt x="1158517" y="204144"/>
                  </a:lnTo>
                  <a:lnTo>
                    <a:pt x="954373" y="408288"/>
                  </a:lnTo>
                  <a:lnTo>
                    <a:pt x="0" y="408288"/>
                  </a:lnTo>
                  <a:lnTo>
                    <a:pt x="204144" y="204144"/>
                  </a:lnTo>
                  <a:lnTo>
                    <a:pt x="0" y="0"/>
                  </a:lnTo>
                  <a:close/>
                </a:path>
              </a:pathLst>
            </a:custGeom>
          </p:spPr>
          <p:style>
            <a:lnRef idx="2">
              <a:schemeClr val="accent3">
                <a:tint val="40000"/>
                <a:alpha val="90000"/>
                <a:hueOff val="8768335"/>
                <a:satOff val="-11285"/>
                <a:lumOff val="-880"/>
                <a:alphaOff val="0"/>
              </a:schemeClr>
            </a:lnRef>
            <a:fillRef idx="1">
              <a:schemeClr val="accent3">
                <a:tint val="40000"/>
                <a:alpha val="90000"/>
                <a:hueOff val="8768335"/>
                <a:satOff val="-11285"/>
                <a:lumOff val="-880"/>
                <a:alphaOff val="0"/>
              </a:schemeClr>
            </a:fillRef>
            <a:effectRef idx="0">
              <a:schemeClr val="accent3">
                <a:tint val="40000"/>
                <a:alpha val="90000"/>
                <a:hueOff val="8768335"/>
                <a:satOff val="-11285"/>
                <a:lumOff val="-880"/>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On-going PD</a:t>
              </a:r>
            </a:p>
          </p:txBody>
        </p:sp>
        <p:sp>
          <p:nvSpPr>
            <p:cNvPr id="21" name="Freeform 20"/>
            <p:cNvSpPr/>
            <p:nvPr/>
          </p:nvSpPr>
          <p:spPr>
            <a:xfrm>
              <a:off x="48900" y="3611022"/>
              <a:ext cx="1408048" cy="491913"/>
            </a:xfrm>
            <a:custGeom>
              <a:avLst/>
              <a:gdLst>
                <a:gd name="connsiteX0" fmla="*/ 0 w 1229783"/>
                <a:gd name="connsiteY0" fmla="*/ 0 h 491913"/>
                <a:gd name="connsiteX1" fmla="*/ 983827 w 1229783"/>
                <a:gd name="connsiteY1" fmla="*/ 0 h 491913"/>
                <a:gd name="connsiteX2" fmla="*/ 1229783 w 1229783"/>
                <a:gd name="connsiteY2" fmla="*/ 245957 h 491913"/>
                <a:gd name="connsiteX3" fmla="*/ 983827 w 1229783"/>
                <a:gd name="connsiteY3" fmla="*/ 491913 h 491913"/>
                <a:gd name="connsiteX4" fmla="*/ 0 w 1229783"/>
                <a:gd name="connsiteY4" fmla="*/ 491913 h 491913"/>
                <a:gd name="connsiteX5" fmla="*/ 245957 w 1229783"/>
                <a:gd name="connsiteY5" fmla="*/ 245957 h 491913"/>
                <a:gd name="connsiteX6" fmla="*/ 0 w 1229783"/>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783" h="491913">
                  <a:moveTo>
                    <a:pt x="0" y="0"/>
                  </a:moveTo>
                  <a:lnTo>
                    <a:pt x="983827" y="0"/>
                  </a:lnTo>
                  <a:lnTo>
                    <a:pt x="1229783" y="245957"/>
                  </a:lnTo>
                  <a:lnTo>
                    <a:pt x="983827" y="491913"/>
                  </a:lnTo>
                  <a:lnTo>
                    <a:pt x="0" y="491913"/>
                  </a:lnTo>
                  <a:lnTo>
                    <a:pt x="245957" y="245957"/>
                  </a:lnTo>
                  <a:lnTo>
                    <a:pt x="0" y="0"/>
                  </a:lnTo>
                  <a:close/>
                </a:path>
              </a:pathLst>
            </a:custGeom>
          </p:spPr>
          <p:style>
            <a:lnRef idx="2">
              <a:schemeClr val="lt1">
                <a:hueOff val="0"/>
                <a:satOff val="0"/>
                <a:lumOff val="0"/>
                <a:alphaOff val="0"/>
              </a:schemeClr>
            </a:lnRef>
            <a:fillRef idx="1">
              <a:schemeClr val="accent3">
                <a:hueOff val="4821541"/>
                <a:satOff val="-7234"/>
                <a:lumOff val="-1176"/>
                <a:alphaOff val="0"/>
              </a:schemeClr>
            </a:fillRef>
            <a:effectRef idx="0">
              <a:schemeClr val="accent3">
                <a:hueOff val="4821541"/>
                <a:satOff val="-7234"/>
                <a:lumOff val="-1176"/>
                <a:alphaOff val="0"/>
              </a:schemeClr>
            </a:effectRef>
            <a:fontRef idx="minor">
              <a:schemeClr val="lt1"/>
            </a:fontRef>
          </p:style>
          <p:txBody>
            <a:bodyPr spcFirstLastPara="0" vert="horz" wrap="square" lIns="207328" tIns="11430" rIns="184467" bIns="11430" numCol="1" spcCol="1270" anchor="ctr" anchorCtr="0">
              <a:noAutofit/>
            </a:bodyPr>
            <a:lstStyle/>
            <a:p>
              <a:pPr algn="ctr" defTabSz="800100">
                <a:spcBef>
                  <a:spcPct val="0"/>
                </a:spcBef>
                <a:spcAft>
                  <a:spcPct val="35000"/>
                </a:spcAft>
              </a:pPr>
              <a:r>
                <a:rPr lang="en-US" dirty="0">
                  <a:solidFill>
                    <a:prstClr val="white"/>
                  </a:solidFill>
                </a:rPr>
                <a:t>2017-18</a:t>
              </a:r>
            </a:p>
          </p:txBody>
        </p:sp>
        <p:sp>
          <p:nvSpPr>
            <p:cNvPr id="22" name="Freeform 21"/>
            <p:cNvSpPr/>
            <p:nvPr/>
          </p:nvSpPr>
          <p:spPr>
            <a:xfrm>
              <a:off x="6495843" y="4716524"/>
              <a:ext cx="2258506" cy="520318"/>
            </a:xfrm>
            <a:custGeom>
              <a:avLst/>
              <a:gdLst>
                <a:gd name="connsiteX0" fmla="*/ 0 w 2258506"/>
                <a:gd name="connsiteY0" fmla="*/ 0 h 520318"/>
                <a:gd name="connsiteX1" fmla="*/ 1998347 w 2258506"/>
                <a:gd name="connsiteY1" fmla="*/ 0 h 520318"/>
                <a:gd name="connsiteX2" fmla="*/ 2258506 w 2258506"/>
                <a:gd name="connsiteY2" fmla="*/ 260159 h 520318"/>
                <a:gd name="connsiteX3" fmla="*/ 1998347 w 2258506"/>
                <a:gd name="connsiteY3" fmla="*/ 520318 h 520318"/>
                <a:gd name="connsiteX4" fmla="*/ 0 w 2258506"/>
                <a:gd name="connsiteY4" fmla="*/ 520318 h 520318"/>
                <a:gd name="connsiteX5" fmla="*/ 260159 w 2258506"/>
                <a:gd name="connsiteY5" fmla="*/ 260159 h 520318"/>
                <a:gd name="connsiteX6" fmla="*/ 0 w 2258506"/>
                <a:gd name="connsiteY6" fmla="*/ 0 h 52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506" h="520318">
                  <a:moveTo>
                    <a:pt x="0" y="0"/>
                  </a:moveTo>
                  <a:lnTo>
                    <a:pt x="1998347" y="0"/>
                  </a:lnTo>
                  <a:lnTo>
                    <a:pt x="2258506" y="260159"/>
                  </a:lnTo>
                  <a:lnTo>
                    <a:pt x="1998347" y="520318"/>
                  </a:lnTo>
                  <a:lnTo>
                    <a:pt x="0" y="520318"/>
                  </a:lnTo>
                  <a:lnTo>
                    <a:pt x="260159" y="26015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8454" tIns="6668" rIns="195119" bIns="6668" numCol="1" spcCol="1270" anchor="ctr" anchorCtr="0">
              <a:noAutofit/>
            </a:bodyPr>
            <a:lstStyle/>
            <a:p>
              <a:pPr algn="ctr" defTabSz="466725">
                <a:spcBef>
                  <a:spcPct val="0"/>
                </a:spcBef>
                <a:spcAft>
                  <a:spcPct val="35000"/>
                </a:spcAft>
              </a:pPr>
              <a:r>
                <a:rPr lang="en-US" sz="1050" dirty="0">
                  <a:ln>
                    <a:solidFill>
                      <a:srgbClr val="00B050"/>
                    </a:solidFill>
                  </a:ln>
                  <a:solidFill>
                    <a:prstClr val="black">
                      <a:hueOff val="0"/>
                      <a:satOff val="0"/>
                      <a:lumOff val="0"/>
                      <a:alphaOff val="0"/>
                    </a:prstClr>
                  </a:solidFill>
                </a:rPr>
                <a:t>NGSS state assessments</a:t>
              </a:r>
            </a:p>
          </p:txBody>
        </p:sp>
        <p:sp>
          <p:nvSpPr>
            <p:cNvPr id="23" name="Freeform 22"/>
            <p:cNvSpPr/>
            <p:nvPr/>
          </p:nvSpPr>
          <p:spPr>
            <a:xfrm>
              <a:off x="48900" y="4186006"/>
              <a:ext cx="1408048" cy="491913"/>
            </a:xfrm>
            <a:custGeom>
              <a:avLst/>
              <a:gdLst>
                <a:gd name="connsiteX0" fmla="*/ 0 w 1229783"/>
                <a:gd name="connsiteY0" fmla="*/ 0 h 491913"/>
                <a:gd name="connsiteX1" fmla="*/ 983827 w 1229783"/>
                <a:gd name="connsiteY1" fmla="*/ 0 h 491913"/>
                <a:gd name="connsiteX2" fmla="*/ 1229783 w 1229783"/>
                <a:gd name="connsiteY2" fmla="*/ 245957 h 491913"/>
                <a:gd name="connsiteX3" fmla="*/ 983827 w 1229783"/>
                <a:gd name="connsiteY3" fmla="*/ 491913 h 491913"/>
                <a:gd name="connsiteX4" fmla="*/ 0 w 1229783"/>
                <a:gd name="connsiteY4" fmla="*/ 491913 h 491913"/>
                <a:gd name="connsiteX5" fmla="*/ 245957 w 1229783"/>
                <a:gd name="connsiteY5" fmla="*/ 245957 h 491913"/>
                <a:gd name="connsiteX6" fmla="*/ 0 w 1229783"/>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783" h="491913">
                  <a:moveTo>
                    <a:pt x="0" y="0"/>
                  </a:moveTo>
                  <a:lnTo>
                    <a:pt x="983827" y="0"/>
                  </a:lnTo>
                  <a:lnTo>
                    <a:pt x="1229783" y="245957"/>
                  </a:lnTo>
                  <a:lnTo>
                    <a:pt x="983827" y="491913"/>
                  </a:lnTo>
                  <a:lnTo>
                    <a:pt x="0" y="491913"/>
                  </a:lnTo>
                  <a:lnTo>
                    <a:pt x="245957" y="245957"/>
                  </a:lnTo>
                  <a:lnTo>
                    <a:pt x="0" y="0"/>
                  </a:lnTo>
                  <a:close/>
                </a:path>
              </a:pathLst>
            </a:custGeom>
          </p:spPr>
          <p:style>
            <a:lnRef idx="2">
              <a:schemeClr val="lt1">
                <a:hueOff val="0"/>
                <a:satOff val="0"/>
                <a:lumOff val="0"/>
                <a:alphaOff val="0"/>
              </a:schemeClr>
            </a:lnRef>
            <a:fillRef idx="1">
              <a:schemeClr val="accent3">
                <a:hueOff val="6428722"/>
                <a:satOff val="-9646"/>
                <a:lumOff val="-1569"/>
                <a:alphaOff val="0"/>
              </a:schemeClr>
            </a:fillRef>
            <a:effectRef idx="0">
              <a:schemeClr val="accent3">
                <a:hueOff val="6428722"/>
                <a:satOff val="-9646"/>
                <a:lumOff val="-1569"/>
                <a:alphaOff val="0"/>
              </a:schemeClr>
            </a:effectRef>
            <a:fontRef idx="minor">
              <a:schemeClr val="lt1"/>
            </a:fontRef>
          </p:style>
          <p:txBody>
            <a:bodyPr spcFirstLastPara="0" vert="horz" wrap="square" lIns="207328" tIns="11430" rIns="184467" bIns="11430" numCol="1" spcCol="1270" anchor="ctr" anchorCtr="0">
              <a:noAutofit/>
            </a:bodyPr>
            <a:lstStyle/>
            <a:p>
              <a:pPr algn="ctr" defTabSz="800100">
                <a:lnSpc>
                  <a:spcPct val="90000"/>
                </a:lnSpc>
                <a:spcBef>
                  <a:spcPct val="0"/>
                </a:spcBef>
                <a:spcAft>
                  <a:spcPct val="35000"/>
                </a:spcAft>
              </a:pPr>
              <a:r>
                <a:rPr lang="en-US" dirty="0">
                  <a:solidFill>
                    <a:prstClr val="white"/>
                  </a:solidFill>
                </a:rPr>
                <a:t>2018-19</a:t>
              </a:r>
            </a:p>
          </p:txBody>
        </p:sp>
        <p:sp>
          <p:nvSpPr>
            <p:cNvPr id="24" name="Freeform 23"/>
            <p:cNvSpPr/>
            <p:nvPr/>
          </p:nvSpPr>
          <p:spPr>
            <a:xfrm>
              <a:off x="48900" y="4746787"/>
              <a:ext cx="1408048" cy="491913"/>
            </a:xfrm>
            <a:custGeom>
              <a:avLst/>
              <a:gdLst>
                <a:gd name="connsiteX0" fmla="*/ 0 w 1229783"/>
                <a:gd name="connsiteY0" fmla="*/ 0 h 491913"/>
                <a:gd name="connsiteX1" fmla="*/ 983827 w 1229783"/>
                <a:gd name="connsiteY1" fmla="*/ 0 h 491913"/>
                <a:gd name="connsiteX2" fmla="*/ 1229783 w 1229783"/>
                <a:gd name="connsiteY2" fmla="*/ 245957 h 491913"/>
                <a:gd name="connsiteX3" fmla="*/ 983827 w 1229783"/>
                <a:gd name="connsiteY3" fmla="*/ 491913 h 491913"/>
                <a:gd name="connsiteX4" fmla="*/ 0 w 1229783"/>
                <a:gd name="connsiteY4" fmla="*/ 491913 h 491913"/>
                <a:gd name="connsiteX5" fmla="*/ 245957 w 1229783"/>
                <a:gd name="connsiteY5" fmla="*/ 245957 h 491913"/>
                <a:gd name="connsiteX6" fmla="*/ 0 w 1229783"/>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783" h="491913">
                  <a:moveTo>
                    <a:pt x="0" y="0"/>
                  </a:moveTo>
                  <a:lnTo>
                    <a:pt x="983827" y="0"/>
                  </a:lnTo>
                  <a:lnTo>
                    <a:pt x="1229783" y="245957"/>
                  </a:lnTo>
                  <a:lnTo>
                    <a:pt x="983827" y="491913"/>
                  </a:lnTo>
                  <a:lnTo>
                    <a:pt x="0" y="491913"/>
                  </a:lnTo>
                  <a:lnTo>
                    <a:pt x="245957" y="245957"/>
                  </a:lnTo>
                  <a:lnTo>
                    <a:pt x="0" y="0"/>
                  </a:lnTo>
                  <a:close/>
                </a:path>
              </a:pathLst>
            </a:custGeom>
          </p:spPr>
          <p:style>
            <a:lnRef idx="2">
              <a:schemeClr val="lt1">
                <a:hueOff val="0"/>
                <a:satOff val="0"/>
                <a:lumOff val="0"/>
                <a:alphaOff val="0"/>
              </a:schemeClr>
            </a:lnRef>
            <a:fillRef idx="1">
              <a:schemeClr val="accent3">
                <a:hueOff val="8035903"/>
                <a:satOff val="-12057"/>
                <a:lumOff val="-1961"/>
                <a:alphaOff val="0"/>
              </a:schemeClr>
            </a:fillRef>
            <a:effectRef idx="0">
              <a:schemeClr val="accent3">
                <a:hueOff val="8035903"/>
                <a:satOff val="-12057"/>
                <a:lumOff val="-1961"/>
                <a:alphaOff val="0"/>
              </a:schemeClr>
            </a:effectRef>
            <a:fontRef idx="minor">
              <a:schemeClr val="lt1"/>
            </a:fontRef>
          </p:style>
          <p:txBody>
            <a:bodyPr spcFirstLastPara="0" vert="horz" wrap="square" lIns="207328" tIns="11430" rIns="184467" bIns="11430" numCol="1" spcCol="1270" anchor="ctr" anchorCtr="0">
              <a:noAutofit/>
            </a:bodyPr>
            <a:lstStyle/>
            <a:p>
              <a:pPr algn="ctr" defTabSz="800100">
                <a:spcBef>
                  <a:spcPct val="0"/>
                </a:spcBef>
                <a:spcAft>
                  <a:spcPct val="35000"/>
                </a:spcAft>
              </a:pPr>
              <a:r>
                <a:rPr lang="en-US" dirty="0">
                  <a:solidFill>
                    <a:prstClr val="white"/>
                  </a:solidFill>
                </a:rPr>
                <a:t>2019-20</a:t>
              </a:r>
            </a:p>
          </p:txBody>
        </p:sp>
        <p:sp>
          <p:nvSpPr>
            <p:cNvPr id="25" name="Freeform 24"/>
            <p:cNvSpPr/>
            <p:nvPr/>
          </p:nvSpPr>
          <p:spPr>
            <a:xfrm>
              <a:off x="1345090" y="3654407"/>
              <a:ext cx="1545747" cy="401076"/>
            </a:xfrm>
            <a:custGeom>
              <a:avLst/>
              <a:gdLst>
                <a:gd name="connsiteX0" fmla="*/ 0 w 2181241"/>
                <a:gd name="connsiteY0" fmla="*/ 0 h 445073"/>
                <a:gd name="connsiteX1" fmla="*/ 1958705 w 2181241"/>
                <a:gd name="connsiteY1" fmla="*/ 0 h 445073"/>
                <a:gd name="connsiteX2" fmla="*/ 2181241 w 2181241"/>
                <a:gd name="connsiteY2" fmla="*/ 222537 h 445073"/>
                <a:gd name="connsiteX3" fmla="*/ 1958705 w 2181241"/>
                <a:gd name="connsiteY3" fmla="*/ 445073 h 445073"/>
                <a:gd name="connsiteX4" fmla="*/ 0 w 2181241"/>
                <a:gd name="connsiteY4" fmla="*/ 445073 h 445073"/>
                <a:gd name="connsiteX5" fmla="*/ 222537 w 2181241"/>
                <a:gd name="connsiteY5" fmla="*/ 222537 h 445073"/>
                <a:gd name="connsiteX6" fmla="*/ 0 w 2181241"/>
                <a:gd name="connsiteY6" fmla="*/ 0 h 44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241" h="445073">
                  <a:moveTo>
                    <a:pt x="0" y="0"/>
                  </a:moveTo>
                  <a:lnTo>
                    <a:pt x="1958705" y="0"/>
                  </a:lnTo>
                  <a:lnTo>
                    <a:pt x="2181241" y="222537"/>
                  </a:lnTo>
                  <a:lnTo>
                    <a:pt x="1958705" y="445073"/>
                  </a:lnTo>
                  <a:lnTo>
                    <a:pt x="0" y="445073"/>
                  </a:lnTo>
                  <a:lnTo>
                    <a:pt x="222537" y="222537"/>
                  </a:lnTo>
                  <a:lnTo>
                    <a:pt x="0" y="0"/>
                  </a:lnTo>
                  <a:close/>
                </a:path>
              </a:pathLst>
            </a:custGeom>
            <a:solidFill>
              <a:schemeClr val="accent4">
                <a:lumMod val="40000"/>
                <a:lumOff val="60000"/>
              </a:schemeClr>
            </a:solidFill>
            <a:ln>
              <a:solidFill>
                <a:srgbClr val="FF0000">
                  <a:alpha val="90000"/>
                </a:srgbClr>
              </a:solidFill>
            </a:ln>
          </p:spPr>
          <p:style>
            <a:lnRef idx="2">
              <a:scrgbClr r="0" g="0" b="0"/>
            </a:lnRef>
            <a:fillRef idx="1">
              <a:scrgbClr r="0" g="0" b="0"/>
            </a:fillRef>
            <a:effectRef idx="0">
              <a:schemeClr val="accent3">
                <a:hueOff val="9643083"/>
                <a:satOff val="-14469"/>
                <a:lumOff val="-2353"/>
                <a:alphaOff val="0"/>
              </a:schemeClr>
            </a:effectRef>
            <a:fontRef idx="minor">
              <a:schemeClr val="lt1"/>
            </a:fontRef>
          </p:style>
          <p:txBody>
            <a:bodyPr spcFirstLastPara="0" vert="horz" wrap="square" lIns="180238" tIns="6668" rIns="166902" bIns="6668" numCol="1" spcCol="1270" anchor="ctr" anchorCtr="0">
              <a:noAutofit/>
            </a:bodyPr>
            <a:lstStyle/>
            <a:p>
              <a:pPr algn="ctr" defTabSz="466725">
                <a:lnSpc>
                  <a:spcPct val="90000"/>
                </a:lnSpc>
                <a:spcBef>
                  <a:spcPct val="0"/>
                </a:spcBef>
                <a:spcAft>
                  <a:spcPct val="35000"/>
                </a:spcAft>
              </a:pPr>
              <a:r>
                <a:rPr lang="en-US" sz="1050" dirty="0">
                  <a:solidFill>
                    <a:prstClr val="black"/>
                  </a:solidFill>
                </a:rPr>
                <a:t>IMPLEMENTATION in Gr. 3, 6, 9</a:t>
              </a:r>
            </a:p>
          </p:txBody>
        </p:sp>
        <p:sp>
          <p:nvSpPr>
            <p:cNvPr id="26" name="Freeform 25"/>
            <p:cNvSpPr/>
            <p:nvPr/>
          </p:nvSpPr>
          <p:spPr>
            <a:xfrm>
              <a:off x="1345091" y="4237669"/>
              <a:ext cx="1659796" cy="388605"/>
            </a:xfrm>
            <a:custGeom>
              <a:avLst/>
              <a:gdLst>
                <a:gd name="connsiteX0" fmla="*/ 0 w 2181241"/>
                <a:gd name="connsiteY0" fmla="*/ 0 h 491913"/>
                <a:gd name="connsiteX1" fmla="*/ 1935285 w 2181241"/>
                <a:gd name="connsiteY1" fmla="*/ 0 h 491913"/>
                <a:gd name="connsiteX2" fmla="*/ 2181241 w 2181241"/>
                <a:gd name="connsiteY2" fmla="*/ 245957 h 491913"/>
                <a:gd name="connsiteX3" fmla="*/ 1935285 w 2181241"/>
                <a:gd name="connsiteY3" fmla="*/ 491913 h 491913"/>
                <a:gd name="connsiteX4" fmla="*/ 0 w 2181241"/>
                <a:gd name="connsiteY4" fmla="*/ 491913 h 491913"/>
                <a:gd name="connsiteX5" fmla="*/ 245957 w 2181241"/>
                <a:gd name="connsiteY5" fmla="*/ 245957 h 491913"/>
                <a:gd name="connsiteX6" fmla="*/ 0 w 2181241"/>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241" h="491913">
                  <a:moveTo>
                    <a:pt x="0" y="0"/>
                  </a:moveTo>
                  <a:lnTo>
                    <a:pt x="1935285" y="0"/>
                  </a:lnTo>
                  <a:lnTo>
                    <a:pt x="2181241" y="245957"/>
                  </a:lnTo>
                  <a:lnTo>
                    <a:pt x="1935285" y="491913"/>
                  </a:lnTo>
                  <a:lnTo>
                    <a:pt x="0" y="491913"/>
                  </a:lnTo>
                  <a:lnTo>
                    <a:pt x="245957" y="245957"/>
                  </a:lnTo>
                  <a:lnTo>
                    <a:pt x="0" y="0"/>
                  </a:lnTo>
                  <a:close/>
                </a:path>
              </a:pathLst>
            </a:custGeom>
            <a:solidFill>
              <a:srgbClr val="E7E7FF"/>
            </a:solidFill>
            <a:ln>
              <a:solidFill>
                <a:srgbClr val="FF0000">
                  <a:alpha val="90000"/>
                </a:srgbClr>
              </a:solidFill>
            </a:ln>
          </p:spPr>
          <p:style>
            <a:lnRef idx="2">
              <a:scrgbClr r="0" g="0" b="0"/>
            </a:lnRef>
            <a:fillRef idx="1">
              <a:scrgbClr r="0" g="0" b="0"/>
            </a:fillRef>
            <a:effectRef idx="0">
              <a:schemeClr val="accent3">
                <a:hueOff val="11250264"/>
                <a:satOff val="-16880"/>
                <a:lumOff val="-2745"/>
                <a:alphaOff val="0"/>
              </a:schemeClr>
            </a:effectRef>
            <a:fontRef idx="minor">
              <a:schemeClr val="lt1"/>
            </a:fontRef>
          </p:style>
          <p:txBody>
            <a:bodyPr spcFirstLastPara="0" vert="horz" wrap="square" lIns="197803" tIns="6668" rIns="184467" bIns="6668" numCol="1" spcCol="1270" anchor="ctr" anchorCtr="0">
              <a:noAutofit/>
            </a:bodyPr>
            <a:lstStyle/>
            <a:p>
              <a:pPr algn="ctr" defTabSz="466725">
                <a:lnSpc>
                  <a:spcPct val="90000"/>
                </a:lnSpc>
                <a:spcBef>
                  <a:spcPct val="0"/>
                </a:spcBef>
                <a:spcAft>
                  <a:spcPct val="35000"/>
                </a:spcAft>
              </a:pPr>
              <a:r>
                <a:rPr lang="en-US" sz="1050" dirty="0">
                  <a:solidFill>
                    <a:prstClr val="black"/>
                  </a:solidFill>
                </a:rPr>
                <a:t>IMPLEMENTATION in Gr. 4, 7, 10</a:t>
              </a:r>
            </a:p>
          </p:txBody>
        </p:sp>
      </p:grpSp>
      <p:sp>
        <p:nvSpPr>
          <p:cNvPr id="27" name="Freeform 26"/>
          <p:cNvSpPr/>
          <p:nvPr/>
        </p:nvSpPr>
        <p:spPr>
          <a:xfrm>
            <a:off x="4215163" y="3558079"/>
            <a:ext cx="1575854" cy="415381"/>
          </a:xfrm>
          <a:custGeom>
            <a:avLst/>
            <a:gdLst>
              <a:gd name="connsiteX0" fmla="*/ 0 w 1916749"/>
              <a:gd name="connsiteY0" fmla="*/ 0 h 408288"/>
              <a:gd name="connsiteX1" fmla="*/ 1712605 w 1916749"/>
              <a:gd name="connsiteY1" fmla="*/ 0 h 408288"/>
              <a:gd name="connsiteX2" fmla="*/ 1916749 w 1916749"/>
              <a:gd name="connsiteY2" fmla="*/ 204144 h 408288"/>
              <a:gd name="connsiteX3" fmla="*/ 1712605 w 1916749"/>
              <a:gd name="connsiteY3" fmla="*/ 408288 h 408288"/>
              <a:gd name="connsiteX4" fmla="*/ 0 w 1916749"/>
              <a:gd name="connsiteY4" fmla="*/ 408288 h 408288"/>
              <a:gd name="connsiteX5" fmla="*/ 204144 w 1916749"/>
              <a:gd name="connsiteY5" fmla="*/ 204144 h 408288"/>
              <a:gd name="connsiteX6" fmla="*/ 0 w 19167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749" h="408288">
                <a:moveTo>
                  <a:pt x="0" y="0"/>
                </a:moveTo>
                <a:lnTo>
                  <a:pt x="1712605" y="0"/>
                </a:lnTo>
                <a:lnTo>
                  <a:pt x="1916749" y="204144"/>
                </a:lnTo>
                <a:lnTo>
                  <a:pt x="1712605" y="408288"/>
                </a:lnTo>
                <a:lnTo>
                  <a:pt x="0" y="408288"/>
                </a:lnTo>
                <a:lnTo>
                  <a:pt x="204144" y="204144"/>
                </a:lnTo>
                <a:lnTo>
                  <a:pt x="0" y="0"/>
                </a:lnTo>
                <a:close/>
              </a:path>
            </a:pathLst>
          </a:custGeom>
        </p:spPr>
        <p:style>
          <a:lnRef idx="2">
            <a:schemeClr val="accent3">
              <a:tint val="40000"/>
              <a:alpha val="90000"/>
              <a:hueOff val="5845556"/>
              <a:satOff val="-7523"/>
              <a:lumOff val="-586"/>
              <a:alphaOff val="0"/>
            </a:schemeClr>
          </a:lnRef>
          <a:fillRef idx="1">
            <a:schemeClr val="accent3">
              <a:tint val="40000"/>
              <a:alpha val="90000"/>
              <a:hueOff val="5845556"/>
              <a:satOff val="-7523"/>
              <a:lumOff val="-586"/>
              <a:alphaOff val="0"/>
            </a:schemeClr>
          </a:fillRef>
          <a:effectRef idx="0">
            <a:schemeClr val="accent3">
              <a:tint val="40000"/>
              <a:alpha val="90000"/>
              <a:hueOff val="5845556"/>
              <a:satOff val="-7523"/>
              <a:lumOff val="-586"/>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District curriculum upgrades continue</a:t>
            </a:r>
          </a:p>
        </p:txBody>
      </p:sp>
      <p:sp>
        <p:nvSpPr>
          <p:cNvPr id="28" name="Freeform 27"/>
          <p:cNvSpPr/>
          <p:nvPr/>
        </p:nvSpPr>
        <p:spPr>
          <a:xfrm>
            <a:off x="4359462" y="4176964"/>
            <a:ext cx="1575854" cy="415381"/>
          </a:xfrm>
          <a:custGeom>
            <a:avLst/>
            <a:gdLst>
              <a:gd name="connsiteX0" fmla="*/ 0 w 1916749"/>
              <a:gd name="connsiteY0" fmla="*/ 0 h 408288"/>
              <a:gd name="connsiteX1" fmla="*/ 1712605 w 1916749"/>
              <a:gd name="connsiteY1" fmla="*/ 0 h 408288"/>
              <a:gd name="connsiteX2" fmla="*/ 1916749 w 1916749"/>
              <a:gd name="connsiteY2" fmla="*/ 204144 h 408288"/>
              <a:gd name="connsiteX3" fmla="*/ 1712605 w 1916749"/>
              <a:gd name="connsiteY3" fmla="*/ 408288 h 408288"/>
              <a:gd name="connsiteX4" fmla="*/ 0 w 1916749"/>
              <a:gd name="connsiteY4" fmla="*/ 408288 h 408288"/>
              <a:gd name="connsiteX5" fmla="*/ 204144 w 1916749"/>
              <a:gd name="connsiteY5" fmla="*/ 204144 h 408288"/>
              <a:gd name="connsiteX6" fmla="*/ 0 w 19167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749" h="408288">
                <a:moveTo>
                  <a:pt x="0" y="0"/>
                </a:moveTo>
                <a:lnTo>
                  <a:pt x="1712605" y="0"/>
                </a:lnTo>
                <a:lnTo>
                  <a:pt x="1916749" y="204144"/>
                </a:lnTo>
                <a:lnTo>
                  <a:pt x="1712605" y="408288"/>
                </a:lnTo>
                <a:lnTo>
                  <a:pt x="0" y="408288"/>
                </a:lnTo>
                <a:lnTo>
                  <a:pt x="204144" y="204144"/>
                </a:lnTo>
                <a:lnTo>
                  <a:pt x="0" y="0"/>
                </a:lnTo>
                <a:close/>
              </a:path>
            </a:pathLst>
          </a:custGeom>
        </p:spPr>
        <p:style>
          <a:lnRef idx="2">
            <a:schemeClr val="accent3">
              <a:tint val="40000"/>
              <a:alpha val="90000"/>
              <a:hueOff val="5845556"/>
              <a:satOff val="-7523"/>
              <a:lumOff val="-586"/>
              <a:alphaOff val="0"/>
            </a:schemeClr>
          </a:lnRef>
          <a:fillRef idx="1">
            <a:schemeClr val="accent3">
              <a:tint val="40000"/>
              <a:alpha val="90000"/>
              <a:hueOff val="5845556"/>
              <a:satOff val="-7523"/>
              <a:lumOff val="-586"/>
              <a:alphaOff val="0"/>
            </a:schemeClr>
          </a:fillRef>
          <a:effectRef idx="0">
            <a:schemeClr val="accent3">
              <a:tint val="40000"/>
              <a:alpha val="90000"/>
              <a:hueOff val="5845556"/>
              <a:satOff val="-7523"/>
              <a:lumOff val="-586"/>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District curriculum upgrades continue</a:t>
            </a:r>
          </a:p>
        </p:txBody>
      </p:sp>
      <p:sp>
        <p:nvSpPr>
          <p:cNvPr id="29" name="Freeform 28"/>
          <p:cNvSpPr/>
          <p:nvPr/>
        </p:nvSpPr>
        <p:spPr>
          <a:xfrm>
            <a:off x="2961364" y="4741488"/>
            <a:ext cx="1217602" cy="498886"/>
          </a:xfrm>
          <a:custGeom>
            <a:avLst/>
            <a:gdLst>
              <a:gd name="connsiteX0" fmla="*/ 0 w 1158517"/>
              <a:gd name="connsiteY0" fmla="*/ 0 h 408288"/>
              <a:gd name="connsiteX1" fmla="*/ 954373 w 1158517"/>
              <a:gd name="connsiteY1" fmla="*/ 0 h 408288"/>
              <a:gd name="connsiteX2" fmla="*/ 1158517 w 1158517"/>
              <a:gd name="connsiteY2" fmla="*/ 204144 h 408288"/>
              <a:gd name="connsiteX3" fmla="*/ 954373 w 1158517"/>
              <a:gd name="connsiteY3" fmla="*/ 408288 h 408288"/>
              <a:gd name="connsiteX4" fmla="*/ 0 w 1158517"/>
              <a:gd name="connsiteY4" fmla="*/ 408288 h 408288"/>
              <a:gd name="connsiteX5" fmla="*/ 204144 w 1158517"/>
              <a:gd name="connsiteY5" fmla="*/ 204144 h 408288"/>
              <a:gd name="connsiteX6" fmla="*/ 0 w 1158517"/>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517" h="408288">
                <a:moveTo>
                  <a:pt x="0" y="0"/>
                </a:moveTo>
                <a:lnTo>
                  <a:pt x="954373" y="0"/>
                </a:lnTo>
                <a:lnTo>
                  <a:pt x="1158517" y="204144"/>
                </a:lnTo>
                <a:lnTo>
                  <a:pt x="954373" y="408288"/>
                </a:lnTo>
                <a:lnTo>
                  <a:pt x="0" y="408288"/>
                </a:lnTo>
                <a:lnTo>
                  <a:pt x="204144" y="204144"/>
                </a:lnTo>
                <a:lnTo>
                  <a:pt x="0" y="0"/>
                </a:lnTo>
                <a:close/>
              </a:path>
            </a:pathLst>
          </a:custGeom>
        </p:spPr>
        <p:style>
          <a:lnRef idx="2">
            <a:schemeClr val="accent3">
              <a:tint val="40000"/>
              <a:alpha val="90000"/>
              <a:hueOff val="8768335"/>
              <a:satOff val="-11285"/>
              <a:lumOff val="-880"/>
              <a:alphaOff val="0"/>
            </a:schemeClr>
          </a:lnRef>
          <a:fillRef idx="1">
            <a:schemeClr val="accent3">
              <a:tint val="40000"/>
              <a:alpha val="90000"/>
              <a:hueOff val="8768335"/>
              <a:satOff val="-11285"/>
              <a:lumOff val="-880"/>
              <a:alphaOff val="0"/>
            </a:schemeClr>
          </a:fillRef>
          <a:effectRef idx="0">
            <a:schemeClr val="accent3">
              <a:tint val="40000"/>
              <a:alpha val="90000"/>
              <a:hueOff val="8768335"/>
              <a:satOff val="-11285"/>
              <a:lumOff val="-880"/>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On-going PD</a:t>
            </a:r>
          </a:p>
        </p:txBody>
      </p:sp>
      <p:sp>
        <p:nvSpPr>
          <p:cNvPr id="4" name="Rectangle 3"/>
          <p:cNvSpPr/>
          <p:nvPr/>
        </p:nvSpPr>
        <p:spPr>
          <a:xfrm>
            <a:off x="1143000" y="946235"/>
            <a:ext cx="6858000" cy="507831"/>
          </a:xfrm>
          <a:prstGeom prst="rect">
            <a:avLst/>
          </a:prstGeom>
        </p:spPr>
        <p:txBody>
          <a:bodyPr wrap="square" anchor="ctr">
            <a:spAutoFit/>
          </a:bodyPr>
          <a:lstStyle/>
          <a:p>
            <a:pPr algn="ctr" defTabSz="342900"/>
            <a:r>
              <a:rPr lang="en-US" sz="2700" b="1" dirty="0">
                <a:ln w="22225">
                  <a:solidFill>
                    <a:schemeClr val="accent2"/>
                  </a:solidFill>
                  <a:prstDash val="solid"/>
                </a:ln>
                <a:solidFill>
                  <a:schemeClr val="accent2">
                    <a:lumMod val="40000"/>
                    <a:lumOff val="60000"/>
                  </a:schemeClr>
                </a:solidFill>
              </a:rPr>
              <a:t>DRAFT* </a:t>
            </a:r>
            <a:r>
              <a:rPr lang="en-US" sz="2700" b="1" dirty="0">
                <a:solidFill>
                  <a:srgbClr val="002D73"/>
                </a:solidFill>
              </a:rPr>
              <a:t>5-Year Implementation Timeline</a:t>
            </a:r>
            <a:endParaRPr lang="en-US" sz="1500" dirty="0">
              <a:solidFill>
                <a:prstClr val="black"/>
              </a:solidFill>
            </a:endParaRPr>
          </a:p>
        </p:txBody>
      </p:sp>
      <p:sp>
        <p:nvSpPr>
          <p:cNvPr id="30" name="Freeform 29"/>
          <p:cNvSpPr/>
          <p:nvPr/>
        </p:nvSpPr>
        <p:spPr>
          <a:xfrm>
            <a:off x="6436597" y="2301651"/>
            <a:ext cx="1679201" cy="446352"/>
          </a:xfrm>
          <a:custGeom>
            <a:avLst/>
            <a:gdLst>
              <a:gd name="connsiteX0" fmla="*/ 0 w 2016401"/>
              <a:gd name="connsiteY0" fmla="*/ 0 h 408288"/>
              <a:gd name="connsiteX1" fmla="*/ 1812257 w 2016401"/>
              <a:gd name="connsiteY1" fmla="*/ 0 h 408288"/>
              <a:gd name="connsiteX2" fmla="*/ 2016401 w 2016401"/>
              <a:gd name="connsiteY2" fmla="*/ 204144 h 408288"/>
              <a:gd name="connsiteX3" fmla="*/ 1812257 w 2016401"/>
              <a:gd name="connsiteY3" fmla="*/ 408288 h 408288"/>
              <a:gd name="connsiteX4" fmla="*/ 0 w 2016401"/>
              <a:gd name="connsiteY4" fmla="*/ 408288 h 408288"/>
              <a:gd name="connsiteX5" fmla="*/ 204144 w 2016401"/>
              <a:gd name="connsiteY5" fmla="*/ 204144 h 408288"/>
              <a:gd name="connsiteX6" fmla="*/ 0 w 2016401"/>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01" h="408288">
                <a:moveTo>
                  <a:pt x="0" y="0"/>
                </a:moveTo>
                <a:lnTo>
                  <a:pt x="1812257" y="0"/>
                </a:lnTo>
                <a:lnTo>
                  <a:pt x="2016401" y="204144"/>
                </a:lnTo>
                <a:lnTo>
                  <a:pt x="1812257" y="408288"/>
                </a:lnTo>
                <a:lnTo>
                  <a:pt x="0" y="408288"/>
                </a:lnTo>
                <a:lnTo>
                  <a:pt x="204144" y="204144"/>
                </a:lnTo>
                <a:lnTo>
                  <a:pt x="0" y="0"/>
                </a:lnTo>
                <a:close/>
              </a:path>
            </a:pathLst>
          </a:custGeom>
          <a:ln>
            <a:solidFill>
              <a:srgbClr val="FF0000">
                <a:alpha val="90000"/>
              </a:srgbClr>
            </a:solidFill>
          </a:ln>
        </p:spPr>
        <p:style>
          <a:lnRef idx="2">
            <a:schemeClr val="accent3">
              <a:tint val="40000"/>
              <a:alpha val="90000"/>
              <a:hueOff val="4871297"/>
              <a:satOff val="-6270"/>
              <a:lumOff val="-489"/>
              <a:alphaOff val="0"/>
            </a:schemeClr>
          </a:lnRef>
          <a:fillRef idx="1">
            <a:schemeClr val="accent3">
              <a:tint val="40000"/>
              <a:alpha val="90000"/>
              <a:hueOff val="4871297"/>
              <a:satOff val="-6270"/>
              <a:lumOff val="-489"/>
              <a:alphaOff val="0"/>
            </a:schemeClr>
          </a:fillRef>
          <a:effectRef idx="0">
            <a:schemeClr val="accent3">
              <a:tint val="40000"/>
              <a:alpha val="90000"/>
              <a:hueOff val="4871297"/>
              <a:satOff val="-6270"/>
              <a:lumOff val="-489"/>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spcBef>
                <a:spcPct val="0"/>
              </a:spcBef>
              <a:spcAft>
                <a:spcPct val="35000"/>
              </a:spcAft>
            </a:pPr>
            <a:r>
              <a:rPr lang="en-US" sz="1050" dirty="0">
                <a:solidFill>
                  <a:prstClr val="black">
                    <a:hueOff val="0"/>
                    <a:satOff val="0"/>
                    <a:lumOff val="0"/>
                    <a:alphaOff val="0"/>
                  </a:prstClr>
                </a:solidFill>
              </a:rPr>
              <a:t>State Board of Education NGSS Adoption</a:t>
            </a:r>
          </a:p>
        </p:txBody>
      </p:sp>
      <p:sp>
        <p:nvSpPr>
          <p:cNvPr id="31" name="Freeform 30"/>
          <p:cNvSpPr/>
          <p:nvPr/>
        </p:nvSpPr>
        <p:spPr>
          <a:xfrm>
            <a:off x="1326093" y="4769604"/>
            <a:ext cx="1464476" cy="455251"/>
          </a:xfrm>
          <a:custGeom>
            <a:avLst/>
            <a:gdLst>
              <a:gd name="connsiteX0" fmla="*/ 0 w 2181241"/>
              <a:gd name="connsiteY0" fmla="*/ 0 h 491913"/>
              <a:gd name="connsiteX1" fmla="*/ 1935285 w 2181241"/>
              <a:gd name="connsiteY1" fmla="*/ 0 h 491913"/>
              <a:gd name="connsiteX2" fmla="*/ 2181241 w 2181241"/>
              <a:gd name="connsiteY2" fmla="*/ 245957 h 491913"/>
              <a:gd name="connsiteX3" fmla="*/ 1935285 w 2181241"/>
              <a:gd name="connsiteY3" fmla="*/ 491913 h 491913"/>
              <a:gd name="connsiteX4" fmla="*/ 0 w 2181241"/>
              <a:gd name="connsiteY4" fmla="*/ 491913 h 491913"/>
              <a:gd name="connsiteX5" fmla="*/ 245957 w 2181241"/>
              <a:gd name="connsiteY5" fmla="*/ 245957 h 491913"/>
              <a:gd name="connsiteX6" fmla="*/ 0 w 2181241"/>
              <a:gd name="connsiteY6" fmla="*/ 0 h 49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241" h="491913">
                <a:moveTo>
                  <a:pt x="0" y="0"/>
                </a:moveTo>
                <a:lnTo>
                  <a:pt x="1935285" y="0"/>
                </a:lnTo>
                <a:lnTo>
                  <a:pt x="2181241" y="245957"/>
                </a:lnTo>
                <a:lnTo>
                  <a:pt x="1935285" y="491913"/>
                </a:lnTo>
                <a:lnTo>
                  <a:pt x="0" y="491913"/>
                </a:lnTo>
                <a:lnTo>
                  <a:pt x="245957" y="245957"/>
                </a:lnTo>
                <a:lnTo>
                  <a:pt x="0" y="0"/>
                </a:lnTo>
                <a:close/>
              </a:path>
            </a:pathLst>
          </a:custGeom>
          <a:solidFill>
            <a:srgbClr val="E7E7FF"/>
          </a:solidFill>
          <a:ln>
            <a:solidFill>
              <a:srgbClr val="FF0000">
                <a:alpha val="90000"/>
              </a:srgbClr>
            </a:solidFill>
          </a:ln>
        </p:spPr>
        <p:style>
          <a:lnRef idx="2">
            <a:scrgbClr r="0" g="0" b="0"/>
          </a:lnRef>
          <a:fillRef idx="1">
            <a:scrgbClr r="0" g="0" b="0"/>
          </a:fillRef>
          <a:effectRef idx="0">
            <a:schemeClr val="accent3">
              <a:hueOff val="11250264"/>
              <a:satOff val="-16880"/>
              <a:lumOff val="-2745"/>
              <a:alphaOff val="0"/>
            </a:schemeClr>
          </a:effectRef>
          <a:fontRef idx="minor">
            <a:schemeClr val="lt1"/>
          </a:fontRef>
        </p:style>
        <p:txBody>
          <a:bodyPr spcFirstLastPara="0" vert="horz" wrap="square" lIns="197803" tIns="6668" rIns="184467" bIns="6668" numCol="1" spcCol="1270" anchor="ctr" anchorCtr="0">
            <a:noAutofit/>
          </a:bodyPr>
          <a:lstStyle/>
          <a:p>
            <a:pPr algn="ctr" defTabSz="466725">
              <a:lnSpc>
                <a:spcPct val="90000"/>
              </a:lnSpc>
              <a:spcBef>
                <a:spcPct val="0"/>
              </a:spcBef>
              <a:spcAft>
                <a:spcPct val="35000"/>
              </a:spcAft>
            </a:pPr>
            <a:r>
              <a:rPr lang="en-US" sz="1050" dirty="0">
                <a:solidFill>
                  <a:prstClr val="black"/>
                </a:solidFill>
              </a:rPr>
              <a:t>IMPLEMENTATION in Gr. 5, 8, 11</a:t>
            </a:r>
          </a:p>
        </p:txBody>
      </p:sp>
      <p:sp>
        <p:nvSpPr>
          <p:cNvPr id="32" name="Freeform 31"/>
          <p:cNvSpPr/>
          <p:nvPr/>
        </p:nvSpPr>
        <p:spPr>
          <a:xfrm>
            <a:off x="4855064" y="2907028"/>
            <a:ext cx="2122206" cy="446352"/>
          </a:xfrm>
          <a:custGeom>
            <a:avLst/>
            <a:gdLst>
              <a:gd name="connsiteX0" fmla="*/ 0 w 1916749"/>
              <a:gd name="connsiteY0" fmla="*/ 0 h 408288"/>
              <a:gd name="connsiteX1" fmla="*/ 1712605 w 1916749"/>
              <a:gd name="connsiteY1" fmla="*/ 0 h 408288"/>
              <a:gd name="connsiteX2" fmla="*/ 1916749 w 1916749"/>
              <a:gd name="connsiteY2" fmla="*/ 204144 h 408288"/>
              <a:gd name="connsiteX3" fmla="*/ 1712605 w 1916749"/>
              <a:gd name="connsiteY3" fmla="*/ 408288 h 408288"/>
              <a:gd name="connsiteX4" fmla="*/ 0 w 1916749"/>
              <a:gd name="connsiteY4" fmla="*/ 408288 h 408288"/>
              <a:gd name="connsiteX5" fmla="*/ 204144 w 1916749"/>
              <a:gd name="connsiteY5" fmla="*/ 204144 h 408288"/>
              <a:gd name="connsiteX6" fmla="*/ 0 w 19167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749" h="408288">
                <a:moveTo>
                  <a:pt x="0" y="0"/>
                </a:moveTo>
                <a:lnTo>
                  <a:pt x="1712605" y="0"/>
                </a:lnTo>
                <a:lnTo>
                  <a:pt x="1916749" y="204144"/>
                </a:lnTo>
                <a:lnTo>
                  <a:pt x="1712605" y="408288"/>
                </a:lnTo>
                <a:lnTo>
                  <a:pt x="0" y="408288"/>
                </a:lnTo>
                <a:lnTo>
                  <a:pt x="204144" y="204144"/>
                </a:lnTo>
                <a:lnTo>
                  <a:pt x="0" y="0"/>
                </a:lnTo>
                <a:close/>
              </a:path>
            </a:pathLst>
          </a:custGeom>
          <a:solidFill>
            <a:schemeClr val="accent5">
              <a:lumMod val="40000"/>
              <a:lumOff val="60000"/>
              <a:alpha val="90000"/>
            </a:schemeClr>
          </a:solidFill>
        </p:spPr>
        <p:style>
          <a:lnRef idx="2">
            <a:schemeClr val="accent3">
              <a:tint val="40000"/>
              <a:alpha val="90000"/>
              <a:hueOff val="5845556"/>
              <a:satOff val="-7523"/>
              <a:lumOff val="-586"/>
              <a:alphaOff val="0"/>
            </a:schemeClr>
          </a:lnRef>
          <a:fillRef idx="1">
            <a:schemeClr val="accent3">
              <a:tint val="40000"/>
              <a:alpha val="90000"/>
              <a:hueOff val="5845556"/>
              <a:satOff val="-7523"/>
              <a:lumOff val="-586"/>
              <a:alphaOff val="0"/>
            </a:schemeClr>
          </a:fillRef>
          <a:effectRef idx="0">
            <a:schemeClr val="accent3">
              <a:tint val="40000"/>
              <a:alpha val="90000"/>
              <a:hueOff val="5845556"/>
              <a:satOff val="-7523"/>
              <a:lumOff val="-586"/>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NGSS Local Assessment Resources developed</a:t>
            </a:r>
          </a:p>
        </p:txBody>
      </p:sp>
      <p:sp>
        <p:nvSpPr>
          <p:cNvPr id="33" name="Freeform 32"/>
          <p:cNvSpPr/>
          <p:nvPr/>
        </p:nvSpPr>
        <p:spPr>
          <a:xfrm>
            <a:off x="5791218" y="3538969"/>
            <a:ext cx="1710838" cy="446352"/>
          </a:xfrm>
          <a:custGeom>
            <a:avLst/>
            <a:gdLst>
              <a:gd name="connsiteX0" fmla="*/ 0 w 1916749"/>
              <a:gd name="connsiteY0" fmla="*/ 0 h 408288"/>
              <a:gd name="connsiteX1" fmla="*/ 1712605 w 1916749"/>
              <a:gd name="connsiteY1" fmla="*/ 0 h 408288"/>
              <a:gd name="connsiteX2" fmla="*/ 1916749 w 1916749"/>
              <a:gd name="connsiteY2" fmla="*/ 204144 h 408288"/>
              <a:gd name="connsiteX3" fmla="*/ 1712605 w 1916749"/>
              <a:gd name="connsiteY3" fmla="*/ 408288 h 408288"/>
              <a:gd name="connsiteX4" fmla="*/ 0 w 1916749"/>
              <a:gd name="connsiteY4" fmla="*/ 408288 h 408288"/>
              <a:gd name="connsiteX5" fmla="*/ 204144 w 1916749"/>
              <a:gd name="connsiteY5" fmla="*/ 204144 h 408288"/>
              <a:gd name="connsiteX6" fmla="*/ 0 w 19167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749" h="408288">
                <a:moveTo>
                  <a:pt x="0" y="0"/>
                </a:moveTo>
                <a:lnTo>
                  <a:pt x="1712605" y="0"/>
                </a:lnTo>
                <a:lnTo>
                  <a:pt x="1916749" y="204144"/>
                </a:lnTo>
                <a:lnTo>
                  <a:pt x="1712605" y="408288"/>
                </a:lnTo>
                <a:lnTo>
                  <a:pt x="0" y="408288"/>
                </a:lnTo>
                <a:lnTo>
                  <a:pt x="204144" y="204144"/>
                </a:lnTo>
                <a:lnTo>
                  <a:pt x="0" y="0"/>
                </a:lnTo>
                <a:close/>
              </a:path>
            </a:pathLst>
          </a:custGeom>
          <a:solidFill>
            <a:schemeClr val="accent5">
              <a:lumMod val="40000"/>
              <a:lumOff val="60000"/>
              <a:alpha val="90000"/>
            </a:schemeClr>
          </a:solidFill>
          <a:ln>
            <a:solidFill>
              <a:srgbClr val="00B050">
                <a:alpha val="90000"/>
              </a:srgbClr>
            </a:solidFill>
          </a:ln>
        </p:spPr>
        <p:style>
          <a:lnRef idx="2">
            <a:schemeClr val="accent3">
              <a:tint val="40000"/>
              <a:alpha val="90000"/>
              <a:hueOff val="5845556"/>
              <a:satOff val="-7523"/>
              <a:lumOff val="-586"/>
              <a:alphaOff val="0"/>
            </a:schemeClr>
          </a:lnRef>
          <a:fillRef idx="1">
            <a:schemeClr val="accent3">
              <a:tint val="40000"/>
              <a:alpha val="90000"/>
              <a:hueOff val="5845556"/>
              <a:satOff val="-7523"/>
              <a:lumOff val="-586"/>
              <a:alphaOff val="0"/>
            </a:schemeClr>
          </a:fillRef>
          <a:effectRef idx="0">
            <a:schemeClr val="accent3">
              <a:tint val="40000"/>
              <a:alpha val="90000"/>
              <a:hueOff val="5845556"/>
              <a:satOff val="-7523"/>
              <a:lumOff val="-586"/>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NGSS Local Assessment Resources </a:t>
            </a:r>
            <a:r>
              <a:rPr lang="en-US" sz="1050" dirty="0" smtClean="0">
                <a:solidFill>
                  <a:prstClr val="black">
                    <a:hueOff val="0"/>
                    <a:satOff val="0"/>
                    <a:lumOff val="0"/>
                    <a:alphaOff val="0"/>
                  </a:prstClr>
                </a:solidFill>
              </a:rPr>
              <a:t>Available (voluntary)</a:t>
            </a:r>
            <a:endParaRPr lang="en-US" sz="1050" dirty="0">
              <a:solidFill>
                <a:prstClr val="black">
                  <a:hueOff val="0"/>
                  <a:satOff val="0"/>
                  <a:lumOff val="0"/>
                  <a:alphaOff val="0"/>
                </a:prstClr>
              </a:solidFill>
            </a:endParaRPr>
          </a:p>
        </p:txBody>
      </p:sp>
      <p:sp>
        <p:nvSpPr>
          <p:cNvPr id="2" name="TextBox 1"/>
          <p:cNvSpPr txBox="1"/>
          <p:nvPr/>
        </p:nvSpPr>
        <p:spPr>
          <a:xfrm>
            <a:off x="1516356" y="5356602"/>
            <a:ext cx="5085215" cy="300082"/>
          </a:xfrm>
          <a:prstGeom prst="rect">
            <a:avLst/>
          </a:prstGeom>
          <a:noFill/>
        </p:spPr>
        <p:txBody>
          <a:bodyPr wrap="square" rtlCol="0">
            <a:spAutoFit/>
          </a:bodyPr>
          <a:lstStyle/>
          <a:p>
            <a:r>
              <a:rPr lang="en-US" sz="1350" dirty="0">
                <a:solidFill>
                  <a:srgbClr val="FF0000"/>
                </a:solidFill>
              </a:rPr>
              <a:t>* </a:t>
            </a:r>
            <a:r>
              <a:rPr lang="en-US" sz="1350" dirty="0"/>
              <a:t>Subject to change pending changes to federal law and state policies</a:t>
            </a:r>
          </a:p>
        </p:txBody>
      </p:sp>
      <p:sp>
        <p:nvSpPr>
          <p:cNvPr id="36" name="Freeform 35"/>
          <p:cNvSpPr/>
          <p:nvPr/>
        </p:nvSpPr>
        <p:spPr>
          <a:xfrm>
            <a:off x="7614246" y="4140224"/>
            <a:ext cx="1294307" cy="450131"/>
          </a:xfrm>
          <a:custGeom>
            <a:avLst/>
            <a:gdLst>
              <a:gd name="connsiteX0" fmla="*/ 0 w 1158517"/>
              <a:gd name="connsiteY0" fmla="*/ 0 h 408288"/>
              <a:gd name="connsiteX1" fmla="*/ 954373 w 1158517"/>
              <a:gd name="connsiteY1" fmla="*/ 0 h 408288"/>
              <a:gd name="connsiteX2" fmla="*/ 1158517 w 1158517"/>
              <a:gd name="connsiteY2" fmla="*/ 204144 h 408288"/>
              <a:gd name="connsiteX3" fmla="*/ 954373 w 1158517"/>
              <a:gd name="connsiteY3" fmla="*/ 408288 h 408288"/>
              <a:gd name="connsiteX4" fmla="*/ 0 w 1158517"/>
              <a:gd name="connsiteY4" fmla="*/ 408288 h 408288"/>
              <a:gd name="connsiteX5" fmla="*/ 204144 w 1158517"/>
              <a:gd name="connsiteY5" fmla="*/ 204144 h 408288"/>
              <a:gd name="connsiteX6" fmla="*/ 0 w 1158517"/>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517" h="408288">
                <a:moveTo>
                  <a:pt x="0" y="0"/>
                </a:moveTo>
                <a:lnTo>
                  <a:pt x="954373" y="0"/>
                </a:lnTo>
                <a:lnTo>
                  <a:pt x="1158517" y="204144"/>
                </a:lnTo>
                <a:lnTo>
                  <a:pt x="954373" y="408288"/>
                </a:lnTo>
                <a:lnTo>
                  <a:pt x="0" y="408288"/>
                </a:lnTo>
                <a:lnTo>
                  <a:pt x="204144" y="204144"/>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State NGSS L</a:t>
            </a:r>
            <a:r>
              <a:rPr lang="en-US" sz="1050" dirty="0" smtClean="0">
                <a:solidFill>
                  <a:prstClr val="black">
                    <a:hueOff val="0"/>
                    <a:satOff val="0"/>
                    <a:lumOff val="0"/>
                    <a:alphaOff val="0"/>
                  </a:prstClr>
                </a:solidFill>
              </a:rPr>
              <a:t>ow Stakes </a:t>
            </a:r>
            <a:r>
              <a:rPr lang="en-US" sz="1050" dirty="0">
                <a:solidFill>
                  <a:prstClr val="black">
                    <a:hueOff val="0"/>
                    <a:satOff val="0"/>
                    <a:lumOff val="0"/>
                    <a:alphaOff val="0"/>
                  </a:prstClr>
                </a:solidFill>
              </a:rPr>
              <a:t>Test?</a:t>
            </a:r>
          </a:p>
        </p:txBody>
      </p:sp>
      <p:sp>
        <p:nvSpPr>
          <p:cNvPr id="37" name="Freeform 36"/>
          <p:cNvSpPr/>
          <p:nvPr/>
        </p:nvSpPr>
        <p:spPr>
          <a:xfrm>
            <a:off x="5935316" y="4137728"/>
            <a:ext cx="1710838" cy="446352"/>
          </a:xfrm>
          <a:custGeom>
            <a:avLst/>
            <a:gdLst>
              <a:gd name="connsiteX0" fmla="*/ 0 w 1916749"/>
              <a:gd name="connsiteY0" fmla="*/ 0 h 408288"/>
              <a:gd name="connsiteX1" fmla="*/ 1712605 w 1916749"/>
              <a:gd name="connsiteY1" fmla="*/ 0 h 408288"/>
              <a:gd name="connsiteX2" fmla="*/ 1916749 w 1916749"/>
              <a:gd name="connsiteY2" fmla="*/ 204144 h 408288"/>
              <a:gd name="connsiteX3" fmla="*/ 1712605 w 1916749"/>
              <a:gd name="connsiteY3" fmla="*/ 408288 h 408288"/>
              <a:gd name="connsiteX4" fmla="*/ 0 w 1916749"/>
              <a:gd name="connsiteY4" fmla="*/ 408288 h 408288"/>
              <a:gd name="connsiteX5" fmla="*/ 204144 w 1916749"/>
              <a:gd name="connsiteY5" fmla="*/ 204144 h 408288"/>
              <a:gd name="connsiteX6" fmla="*/ 0 w 19167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749" h="408288">
                <a:moveTo>
                  <a:pt x="0" y="0"/>
                </a:moveTo>
                <a:lnTo>
                  <a:pt x="1712605" y="0"/>
                </a:lnTo>
                <a:lnTo>
                  <a:pt x="1916749" y="204144"/>
                </a:lnTo>
                <a:lnTo>
                  <a:pt x="1712605" y="408288"/>
                </a:lnTo>
                <a:lnTo>
                  <a:pt x="0" y="408288"/>
                </a:lnTo>
                <a:lnTo>
                  <a:pt x="204144" y="204144"/>
                </a:lnTo>
                <a:lnTo>
                  <a:pt x="0" y="0"/>
                </a:lnTo>
                <a:close/>
              </a:path>
            </a:pathLst>
          </a:custGeom>
          <a:solidFill>
            <a:schemeClr val="accent5">
              <a:lumMod val="40000"/>
              <a:lumOff val="60000"/>
              <a:alpha val="90000"/>
            </a:schemeClr>
          </a:solidFill>
          <a:ln>
            <a:solidFill>
              <a:srgbClr val="00B050">
                <a:alpha val="90000"/>
              </a:srgbClr>
            </a:solidFill>
          </a:ln>
        </p:spPr>
        <p:style>
          <a:lnRef idx="2">
            <a:schemeClr val="accent3">
              <a:tint val="40000"/>
              <a:alpha val="90000"/>
              <a:hueOff val="5845556"/>
              <a:satOff val="-7523"/>
              <a:lumOff val="-586"/>
              <a:alphaOff val="0"/>
            </a:schemeClr>
          </a:lnRef>
          <a:fillRef idx="1">
            <a:schemeClr val="accent3">
              <a:tint val="40000"/>
              <a:alpha val="90000"/>
              <a:hueOff val="5845556"/>
              <a:satOff val="-7523"/>
              <a:lumOff val="-586"/>
              <a:alphaOff val="0"/>
            </a:schemeClr>
          </a:fillRef>
          <a:effectRef idx="0">
            <a:schemeClr val="accent3">
              <a:tint val="40000"/>
              <a:alpha val="90000"/>
              <a:hueOff val="5845556"/>
              <a:satOff val="-7523"/>
              <a:lumOff val="-586"/>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NGSS Local Assessment Resources </a:t>
            </a:r>
            <a:r>
              <a:rPr lang="en-US" sz="1050" dirty="0" smtClean="0">
                <a:solidFill>
                  <a:prstClr val="black">
                    <a:hueOff val="0"/>
                    <a:satOff val="0"/>
                    <a:lumOff val="0"/>
                    <a:alphaOff val="0"/>
                  </a:prstClr>
                </a:solidFill>
              </a:rPr>
              <a:t>Available (voluntary)</a:t>
            </a:r>
            <a:endParaRPr lang="en-US" sz="1050" dirty="0">
              <a:solidFill>
                <a:prstClr val="black">
                  <a:hueOff val="0"/>
                  <a:satOff val="0"/>
                  <a:lumOff val="0"/>
                  <a:alphaOff val="0"/>
                </a:prstClr>
              </a:solidFill>
            </a:endParaRPr>
          </a:p>
        </p:txBody>
      </p:sp>
      <p:sp>
        <p:nvSpPr>
          <p:cNvPr id="38" name="Freeform 37"/>
          <p:cNvSpPr/>
          <p:nvPr/>
        </p:nvSpPr>
        <p:spPr>
          <a:xfrm>
            <a:off x="4188231" y="4778503"/>
            <a:ext cx="1710838" cy="446352"/>
          </a:xfrm>
          <a:custGeom>
            <a:avLst/>
            <a:gdLst>
              <a:gd name="connsiteX0" fmla="*/ 0 w 1916749"/>
              <a:gd name="connsiteY0" fmla="*/ 0 h 408288"/>
              <a:gd name="connsiteX1" fmla="*/ 1712605 w 1916749"/>
              <a:gd name="connsiteY1" fmla="*/ 0 h 408288"/>
              <a:gd name="connsiteX2" fmla="*/ 1916749 w 1916749"/>
              <a:gd name="connsiteY2" fmla="*/ 204144 h 408288"/>
              <a:gd name="connsiteX3" fmla="*/ 1712605 w 1916749"/>
              <a:gd name="connsiteY3" fmla="*/ 408288 h 408288"/>
              <a:gd name="connsiteX4" fmla="*/ 0 w 1916749"/>
              <a:gd name="connsiteY4" fmla="*/ 408288 h 408288"/>
              <a:gd name="connsiteX5" fmla="*/ 204144 w 1916749"/>
              <a:gd name="connsiteY5" fmla="*/ 204144 h 408288"/>
              <a:gd name="connsiteX6" fmla="*/ 0 w 1916749"/>
              <a:gd name="connsiteY6" fmla="*/ 0 h 4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6749" h="408288">
                <a:moveTo>
                  <a:pt x="0" y="0"/>
                </a:moveTo>
                <a:lnTo>
                  <a:pt x="1712605" y="0"/>
                </a:lnTo>
                <a:lnTo>
                  <a:pt x="1916749" y="204144"/>
                </a:lnTo>
                <a:lnTo>
                  <a:pt x="1712605" y="408288"/>
                </a:lnTo>
                <a:lnTo>
                  <a:pt x="0" y="408288"/>
                </a:lnTo>
                <a:lnTo>
                  <a:pt x="204144" y="204144"/>
                </a:lnTo>
                <a:lnTo>
                  <a:pt x="0" y="0"/>
                </a:lnTo>
                <a:close/>
              </a:path>
            </a:pathLst>
          </a:custGeom>
          <a:solidFill>
            <a:schemeClr val="accent5">
              <a:lumMod val="40000"/>
              <a:lumOff val="60000"/>
              <a:alpha val="90000"/>
            </a:schemeClr>
          </a:solidFill>
          <a:ln>
            <a:solidFill>
              <a:srgbClr val="00B050">
                <a:alpha val="90000"/>
              </a:srgbClr>
            </a:solidFill>
          </a:ln>
        </p:spPr>
        <p:style>
          <a:lnRef idx="2">
            <a:schemeClr val="accent3">
              <a:tint val="40000"/>
              <a:alpha val="90000"/>
              <a:hueOff val="5845556"/>
              <a:satOff val="-7523"/>
              <a:lumOff val="-586"/>
              <a:alphaOff val="0"/>
            </a:schemeClr>
          </a:lnRef>
          <a:fillRef idx="1">
            <a:schemeClr val="accent3">
              <a:tint val="40000"/>
              <a:alpha val="90000"/>
              <a:hueOff val="5845556"/>
              <a:satOff val="-7523"/>
              <a:lumOff val="-586"/>
              <a:alphaOff val="0"/>
            </a:schemeClr>
          </a:fillRef>
          <a:effectRef idx="0">
            <a:schemeClr val="accent3">
              <a:tint val="40000"/>
              <a:alpha val="90000"/>
              <a:hueOff val="5845556"/>
              <a:satOff val="-7523"/>
              <a:lumOff val="-586"/>
              <a:alphaOff val="0"/>
            </a:schemeClr>
          </a:effectRef>
          <a:fontRef idx="minor">
            <a:schemeClr val="dk1">
              <a:hueOff val="0"/>
              <a:satOff val="0"/>
              <a:lumOff val="0"/>
              <a:alphaOff val="0"/>
            </a:schemeClr>
          </a:fontRef>
        </p:style>
        <p:txBody>
          <a:bodyPr spcFirstLastPara="0" vert="horz" wrap="square" lIns="166443" tIns="6668" rIns="153108" bIns="6668" numCol="1" spcCol="1270" anchor="ctr" anchorCtr="0">
            <a:noAutofit/>
          </a:bodyPr>
          <a:lstStyle/>
          <a:p>
            <a:pPr algn="ctr" defTabSz="466725">
              <a:lnSpc>
                <a:spcPct val="90000"/>
              </a:lnSpc>
              <a:spcBef>
                <a:spcPct val="0"/>
              </a:spcBef>
              <a:spcAft>
                <a:spcPct val="35000"/>
              </a:spcAft>
            </a:pPr>
            <a:r>
              <a:rPr lang="en-US" sz="1050" dirty="0">
                <a:solidFill>
                  <a:prstClr val="black">
                    <a:hueOff val="0"/>
                    <a:satOff val="0"/>
                    <a:lumOff val="0"/>
                    <a:alphaOff val="0"/>
                  </a:prstClr>
                </a:solidFill>
              </a:rPr>
              <a:t>NGSS Local Assessment Resources </a:t>
            </a:r>
            <a:r>
              <a:rPr lang="en-US" sz="1050" dirty="0" smtClean="0">
                <a:solidFill>
                  <a:prstClr val="black">
                    <a:hueOff val="0"/>
                    <a:satOff val="0"/>
                    <a:lumOff val="0"/>
                    <a:alphaOff val="0"/>
                  </a:prstClr>
                </a:solidFill>
              </a:rPr>
              <a:t>Available (voluntary)</a:t>
            </a:r>
            <a:endParaRPr lang="en-US" sz="1050" dirty="0">
              <a:solidFill>
                <a:prstClr val="black">
                  <a:hueOff val="0"/>
                  <a:satOff val="0"/>
                  <a:lumOff val="0"/>
                  <a:alphaOff val="0"/>
                </a:prstClr>
              </a:solidFill>
            </a:endParaRPr>
          </a:p>
        </p:txBody>
      </p:sp>
    </p:spTree>
    <p:extLst>
      <p:ext uri="{BB962C8B-B14F-4D97-AF65-F5344CB8AC3E}">
        <p14:creationId xmlns:p14="http://schemas.microsoft.com/office/powerpoint/2010/main" val="3292435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439" y="299124"/>
            <a:ext cx="5922567" cy="673253"/>
          </a:xfrm>
        </p:spPr>
        <p:style>
          <a:lnRef idx="1">
            <a:schemeClr val="accent1"/>
          </a:lnRef>
          <a:fillRef idx="2">
            <a:schemeClr val="accent1"/>
          </a:fillRef>
          <a:effectRef idx="1">
            <a:schemeClr val="accent1"/>
          </a:effectRef>
          <a:fontRef idx="minor">
            <a:schemeClr val="dk1"/>
          </a:fontRef>
        </p:style>
        <p:txBody>
          <a:bodyPr>
            <a:normAutofit/>
          </a:bodyPr>
          <a:lstStyle/>
          <a:p>
            <a:r>
              <a:rPr lang="en-US" sz="2251" dirty="0"/>
              <a:t>Building a New </a:t>
            </a:r>
            <a:r>
              <a:rPr lang="en-US" sz="2251" u="sng" dirty="0"/>
              <a:t>System</a:t>
            </a:r>
            <a:r>
              <a:rPr lang="en-US" sz="2251" dirty="0"/>
              <a:t> of Science Assessments</a:t>
            </a:r>
            <a:r>
              <a:rPr lang="en-US" sz="2251" dirty="0">
                <a:solidFill>
                  <a:srgbClr val="FF0000"/>
                </a:solidFill>
              </a:rPr>
              <a:t>*</a:t>
            </a:r>
          </a:p>
        </p:txBody>
      </p:sp>
      <p:sp>
        <p:nvSpPr>
          <p:cNvPr id="6" name="Horizontal Scroll 5"/>
          <p:cNvSpPr/>
          <p:nvPr/>
        </p:nvSpPr>
        <p:spPr>
          <a:xfrm>
            <a:off x="967897" y="1505797"/>
            <a:ext cx="1555331" cy="722696"/>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783"/>
            <a:r>
              <a:rPr lang="en-US" sz="1351" dirty="0">
                <a:solidFill>
                  <a:prstClr val="black"/>
                </a:solidFill>
              </a:rPr>
              <a:t>MORE TIMELY</a:t>
            </a:r>
          </a:p>
        </p:txBody>
      </p:sp>
      <p:sp>
        <p:nvSpPr>
          <p:cNvPr id="8" name="Horizontal Scroll 7"/>
          <p:cNvSpPr/>
          <p:nvPr/>
        </p:nvSpPr>
        <p:spPr>
          <a:xfrm>
            <a:off x="6901966" y="2276777"/>
            <a:ext cx="1553627" cy="1021669"/>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n-US" sz="1200" dirty="0">
                <a:solidFill>
                  <a:prstClr val="black"/>
                </a:solidFill>
              </a:rPr>
              <a:t>MORE COMPLETE PROFILE OF STUDENT LEARNING</a:t>
            </a:r>
          </a:p>
        </p:txBody>
      </p:sp>
      <p:sp>
        <p:nvSpPr>
          <p:cNvPr id="9" name="Horizontal Scroll 8"/>
          <p:cNvSpPr/>
          <p:nvPr/>
        </p:nvSpPr>
        <p:spPr>
          <a:xfrm>
            <a:off x="313315" y="3440274"/>
            <a:ext cx="1315124" cy="691619"/>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783"/>
            <a:r>
              <a:rPr lang="en-US" sz="1351" dirty="0">
                <a:solidFill>
                  <a:prstClr val="black"/>
                </a:solidFill>
              </a:rPr>
              <a:t>MORE INFORMATIVE</a:t>
            </a:r>
          </a:p>
        </p:txBody>
      </p:sp>
      <p:pic>
        <p:nvPicPr>
          <p:cNvPr id="10" name="Picture 9" descr="CSDElogo_informal_blu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5271" y="5356588"/>
            <a:ext cx="780580" cy="592335"/>
          </a:xfrm>
          <a:prstGeom prst="rect">
            <a:avLst/>
          </a:prstGeom>
        </p:spPr>
      </p:pic>
      <p:cxnSp>
        <p:nvCxnSpPr>
          <p:cNvPr id="12" name="Straight Connector 11"/>
          <p:cNvCxnSpPr/>
          <p:nvPr/>
        </p:nvCxnSpPr>
        <p:spPr>
          <a:xfrm flipV="1">
            <a:off x="2084049" y="5845328"/>
            <a:ext cx="5726059" cy="54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98345" y="5638121"/>
            <a:ext cx="3165005" cy="369332"/>
          </a:xfrm>
          <a:prstGeom prst="rect">
            <a:avLst/>
          </a:prstGeom>
          <a:noFill/>
        </p:spPr>
        <p:txBody>
          <a:bodyPr wrap="square" rtlCol="0">
            <a:spAutoFit/>
          </a:bodyPr>
          <a:lstStyle/>
          <a:p>
            <a:pPr algn="r" defTabSz="685783"/>
            <a:r>
              <a:rPr lang="en-US" sz="900" spc="37" dirty="0">
                <a:solidFill>
                  <a:srgbClr val="002D73"/>
                </a:solidFill>
                <a:latin typeface="Times New Roman"/>
                <a:cs typeface="Times New Roman"/>
              </a:rPr>
              <a:t>CONNECTICUT STATE DEPARTMENT OF EDUCATION</a:t>
            </a:r>
          </a:p>
        </p:txBody>
      </p:sp>
      <p:sp>
        <p:nvSpPr>
          <p:cNvPr id="4" name="TextBox 3"/>
          <p:cNvSpPr txBox="1"/>
          <p:nvPr/>
        </p:nvSpPr>
        <p:spPr>
          <a:xfrm>
            <a:off x="5879671" y="5123161"/>
            <a:ext cx="2858159" cy="415755"/>
          </a:xfrm>
          <a:prstGeom prst="rect">
            <a:avLst/>
          </a:prstGeom>
          <a:noFill/>
        </p:spPr>
        <p:txBody>
          <a:bodyPr wrap="square" rtlCol="0">
            <a:spAutoFit/>
          </a:bodyPr>
          <a:lstStyle/>
          <a:p>
            <a:pPr defTabSz="685783"/>
            <a:r>
              <a:rPr lang="en-US" sz="1051" dirty="0">
                <a:solidFill>
                  <a:srgbClr val="FF0000"/>
                </a:solidFill>
              </a:rPr>
              <a:t>* </a:t>
            </a:r>
            <a:r>
              <a:rPr lang="en-US" sz="1051" dirty="0">
                <a:solidFill>
                  <a:prstClr val="black"/>
                </a:solidFill>
              </a:rPr>
              <a:t>Not approved by the State Board of Education or the CT General Assembly; subject to change.</a:t>
            </a:r>
          </a:p>
        </p:txBody>
      </p:sp>
      <p:sp>
        <p:nvSpPr>
          <p:cNvPr id="14" name="Date Placeholder 13"/>
          <p:cNvSpPr>
            <a:spLocks noGrp="1"/>
          </p:cNvSpPr>
          <p:nvPr>
            <p:ph type="dt" sz="half" idx="4294967295"/>
          </p:nvPr>
        </p:nvSpPr>
        <p:spPr>
          <a:xfrm>
            <a:off x="1485900" y="5624515"/>
            <a:ext cx="1600200" cy="273844"/>
          </a:xfrm>
        </p:spPr>
        <p:txBody>
          <a:bodyPr/>
          <a:lstStyle/>
          <a:p>
            <a:r>
              <a:rPr lang="en-US" smtClean="0">
                <a:solidFill>
                  <a:prstClr val="black">
                    <a:tint val="75000"/>
                  </a:prstClr>
                </a:solidFill>
              </a:rPr>
              <a:t>8/11/2015</a:t>
            </a:r>
            <a:endParaRPr lang="en-US" dirty="0">
              <a:solidFill>
                <a:prstClr val="black">
                  <a:tint val="75000"/>
                </a:prstClr>
              </a:solidFill>
            </a:endParaRPr>
          </a:p>
        </p:txBody>
      </p:sp>
      <p:sp>
        <p:nvSpPr>
          <p:cNvPr id="15" name="Slide Number Placeholder 14"/>
          <p:cNvSpPr>
            <a:spLocks noGrp="1"/>
          </p:cNvSpPr>
          <p:nvPr>
            <p:ph type="sldNum" sz="quarter" idx="12"/>
          </p:nvPr>
        </p:nvSpPr>
        <p:spPr/>
        <p:txBody>
          <a:bodyPr/>
          <a:lstStyle/>
          <a:p>
            <a:fld id="{83C54D50-82A7-0649-97E5-4D703D65393F}" type="slidenum">
              <a:rPr lang="en-US" smtClean="0">
                <a:solidFill>
                  <a:prstClr val="black">
                    <a:tint val="75000"/>
                  </a:prstClr>
                </a:solidFill>
              </a:rPr>
              <a:pPr/>
              <a:t>16</a:t>
            </a:fld>
            <a:endParaRPr lang="en-US" dirty="0">
              <a:solidFill>
                <a:prstClr val="black">
                  <a:tint val="75000"/>
                </a:prstClr>
              </a:solidFill>
            </a:endParaRPr>
          </a:p>
        </p:txBody>
      </p:sp>
      <p:graphicFrame>
        <p:nvGraphicFramePr>
          <p:cNvPr id="5" name="Diagram 4"/>
          <p:cNvGraphicFramePr/>
          <p:nvPr>
            <p:extLst>
              <p:ext uri="{D42A27DB-BD31-4B8C-83A1-F6EECF244321}">
                <p14:modId xmlns:p14="http://schemas.microsoft.com/office/powerpoint/2010/main" val="3133707076"/>
              </p:ext>
            </p:extLst>
          </p:nvPr>
        </p:nvGraphicFramePr>
        <p:xfrm>
          <a:off x="201478" y="719668"/>
          <a:ext cx="875654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4098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79" y="0"/>
            <a:ext cx="8942522" cy="1140741"/>
          </a:xfrm>
        </p:spPr>
        <p:style>
          <a:lnRef idx="1">
            <a:schemeClr val="accent1"/>
          </a:lnRef>
          <a:fillRef idx="2">
            <a:schemeClr val="accent1"/>
          </a:fillRef>
          <a:effectRef idx="1">
            <a:schemeClr val="accent1"/>
          </a:effectRef>
          <a:fontRef idx="minor">
            <a:schemeClr val="dk1"/>
          </a:fontRef>
        </p:style>
        <p:txBody>
          <a:bodyPr>
            <a:noAutofit/>
          </a:bodyPr>
          <a:lstStyle/>
          <a:p>
            <a:r>
              <a:rPr lang="en-US" sz="3000" dirty="0" smtClean="0"/>
              <a:t>Contrast Traditional and NGSS Assessment Questions</a:t>
            </a:r>
            <a:br>
              <a:rPr lang="en-US" sz="3000" dirty="0" smtClean="0"/>
            </a:br>
            <a:r>
              <a:rPr lang="en-US" sz="1800" dirty="0"/>
              <a:t>Source: </a:t>
            </a:r>
            <a:r>
              <a:rPr lang="en-US" sz="1800" i="1" dirty="0" smtClean="0"/>
              <a:t>Developing Assessments for the Next Generation Science Standards (Pellegrino, et al) </a:t>
            </a:r>
            <a:br>
              <a:rPr lang="en-US" sz="1800" i="1" dirty="0" smtClean="0"/>
            </a:br>
            <a:r>
              <a:rPr lang="en-US" sz="1800" dirty="0" smtClean="0">
                <a:hlinkClick r:id="rId3"/>
              </a:rPr>
              <a:t>http</a:t>
            </a:r>
            <a:r>
              <a:rPr lang="en-US" sz="1800" dirty="0">
                <a:hlinkClick r:id="rId3"/>
              </a:rPr>
              <a:t>://</a:t>
            </a:r>
            <a:r>
              <a:rPr lang="en-US" sz="1800" dirty="0" smtClean="0">
                <a:hlinkClick r:id="rId3"/>
              </a:rPr>
              <a:t>tinyurl.com/qxsms89</a:t>
            </a:r>
            <a:r>
              <a:rPr lang="en-US" sz="1800" dirty="0" smtClean="0"/>
              <a:t> </a:t>
            </a:r>
            <a:endParaRPr lang="en-US" sz="1800" dirty="0"/>
          </a:p>
        </p:txBody>
      </p:sp>
      <p:sp>
        <p:nvSpPr>
          <p:cNvPr id="4" name="Rectangle 5"/>
          <p:cNvSpPr>
            <a:spLocks noChangeArrowheads="1"/>
          </p:cNvSpPr>
          <p:nvPr/>
        </p:nvSpPr>
        <p:spPr bwMode="auto">
          <a:xfrm>
            <a:off x="484221" y="1072989"/>
            <a:ext cx="325728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u="sng" dirty="0" smtClean="0">
                <a:solidFill>
                  <a:srgbClr val="3366FF"/>
                </a:solidFill>
                <a:latin typeface="Petrona-Regular" charset="0"/>
              </a:rPr>
              <a:t>Traditional</a:t>
            </a:r>
          </a:p>
          <a:p>
            <a:pPr algn="ctr"/>
            <a:endParaRPr lang="en-US" dirty="0" smtClean="0">
              <a:latin typeface="Petrona-Regular" charset="0"/>
            </a:endParaRPr>
          </a:p>
          <a:p>
            <a:endParaRPr lang="en-US" sz="2000" dirty="0" smtClean="0">
              <a:latin typeface="Petrona-Regular" charset="0"/>
            </a:endParaRPr>
          </a:p>
          <a:p>
            <a:r>
              <a:rPr lang="en-US" sz="2000" dirty="0" smtClean="0">
                <a:latin typeface="Petrona-Regular" charset="0"/>
              </a:rPr>
              <a:t>The </a:t>
            </a:r>
            <a:r>
              <a:rPr lang="en-US" sz="2000" dirty="0">
                <a:latin typeface="Petrona-Regular" charset="0"/>
              </a:rPr>
              <a:t>major movement of the plates and description of plate boundaries of the Earth are...</a:t>
            </a:r>
          </a:p>
          <a:p>
            <a:r>
              <a:rPr lang="en-US" sz="2000" dirty="0">
                <a:latin typeface="Petrona-Regular" charset="0"/>
              </a:rPr>
              <a:t> </a:t>
            </a:r>
          </a:p>
          <a:p>
            <a:pPr>
              <a:buFontTx/>
              <a:buAutoNum type="alphaUcPeriod"/>
            </a:pPr>
            <a:r>
              <a:rPr lang="en-US" sz="2000" dirty="0" smtClean="0">
                <a:latin typeface="Petrona-Regular" charset="0"/>
              </a:rPr>
              <a:t> Convergent</a:t>
            </a:r>
            <a:endParaRPr lang="en-US" sz="2000" dirty="0">
              <a:latin typeface="Petrona-Regular" charset="0"/>
            </a:endParaRPr>
          </a:p>
          <a:p>
            <a:pPr>
              <a:buFontTx/>
              <a:buAutoNum type="alphaUcPeriod"/>
            </a:pPr>
            <a:r>
              <a:rPr lang="en-US" sz="2000" dirty="0" smtClean="0">
                <a:latin typeface="Petrona-Regular" charset="0"/>
              </a:rPr>
              <a:t> Divergent</a:t>
            </a:r>
            <a:endParaRPr lang="en-US" sz="2000" dirty="0">
              <a:latin typeface="Petrona-Regular" charset="0"/>
            </a:endParaRPr>
          </a:p>
          <a:p>
            <a:pPr>
              <a:buFontTx/>
              <a:buAutoNum type="alphaUcPeriod"/>
            </a:pPr>
            <a:r>
              <a:rPr lang="en-US" sz="2000" dirty="0" smtClean="0">
                <a:latin typeface="Petrona-Regular" charset="0"/>
              </a:rPr>
              <a:t> Transform</a:t>
            </a:r>
            <a:endParaRPr lang="en-US" sz="2000" dirty="0">
              <a:latin typeface="Petrona-Regular" charset="0"/>
            </a:endParaRPr>
          </a:p>
          <a:p>
            <a:pPr>
              <a:buFontTx/>
              <a:buAutoNum type="alphaUcPeriod"/>
            </a:pPr>
            <a:r>
              <a:rPr lang="en-US" sz="2000" dirty="0" smtClean="0">
                <a:latin typeface="Petrona-Regular" charset="0"/>
              </a:rPr>
              <a:t> All </a:t>
            </a:r>
            <a:r>
              <a:rPr lang="en-US" sz="2000" dirty="0">
                <a:latin typeface="Petrona-Regular" charset="0"/>
              </a:rPr>
              <a:t>of the </a:t>
            </a:r>
            <a:r>
              <a:rPr lang="en-US" sz="2000" dirty="0" smtClean="0">
                <a:latin typeface="Petrona-Regular" charset="0"/>
              </a:rPr>
              <a:t>Above</a:t>
            </a:r>
          </a:p>
          <a:p>
            <a:pPr>
              <a:buFontTx/>
              <a:buAutoNum type="alphaUcPeriod"/>
            </a:pPr>
            <a:endParaRPr lang="en-US" dirty="0">
              <a:latin typeface="Petrona-Regular" charset="0"/>
            </a:endParaRPr>
          </a:p>
          <a:p>
            <a:endParaRPr lang="en-US" dirty="0" smtClean="0">
              <a:latin typeface="Petrona-Regular" charset="0"/>
            </a:endParaRPr>
          </a:p>
        </p:txBody>
      </p:sp>
      <p:sp>
        <p:nvSpPr>
          <p:cNvPr id="5" name="TextBox 3"/>
          <p:cNvSpPr txBox="1">
            <a:spLocks noChangeArrowheads="1"/>
          </p:cNvSpPr>
          <p:nvPr/>
        </p:nvSpPr>
        <p:spPr bwMode="auto">
          <a:xfrm>
            <a:off x="3722362" y="1072989"/>
            <a:ext cx="52381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indent="0" algn="ctr" eaLnBrk="1" hangingPunct="1"/>
            <a:r>
              <a:rPr lang="en-US" sz="2800" b="1" u="sng" dirty="0" smtClean="0">
                <a:solidFill>
                  <a:srgbClr val="008000"/>
                </a:solidFill>
                <a:latin typeface="Petrona-Regular" charset="0"/>
              </a:rPr>
              <a:t>NGSS-style</a:t>
            </a:r>
          </a:p>
          <a:p>
            <a:pPr marL="0" indent="0" algn="ctr" eaLnBrk="1" hangingPunct="1"/>
            <a:endParaRPr lang="en-US" sz="800" u="sng" dirty="0" smtClean="0">
              <a:latin typeface="Petrona-Regular" charset="0"/>
            </a:endParaRPr>
          </a:p>
          <a:p>
            <a:pPr marL="0" indent="0" algn="ctr" eaLnBrk="1" hangingPunct="1"/>
            <a:endParaRPr lang="en-US" sz="800" u="sng" dirty="0" smtClean="0">
              <a:latin typeface="Petrona-Regular" charset="0"/>
            </a:endParaRPr>
          </a:p>
          <a:p>
            <a:pPr marL="0" indent="0" algn="ctr" eaLnBrk="1" hangingPunct="1"/>
            <a:endParaRPr lang="en-US" sz="800" u="sng" dirty="0">
              <a:latin typeface="Petrona-Regular" charset="0"/>
            </a:endParaRPr>
          </a:p>
          <a:p>
            <a:pPr marL="0" indent="0" algn="ctr" eaLnBrk="1" hangingPunct="1"/>
            <a:endParaRPr lang="en-US" sz="800" u="sng" dirty="0" smtClean="0">
              <a:latin typeface="Petrona-Regular" charset="0"/>
            </a:endParaRPr>
          </a:p>
          <a:p>
            <a:pPr marL="0" indent="0" algn="ctr" eaLnBrk="1" hangingPunct="1"/>
            <a:endParaRPr lang="en-US" sz="800" u="sng" dirty="0" smtClean="0">
              <a:latin typeface="Petrona-Regular" charset="0"/>
            </a:endParaRPr>
          </a:p>
          <a:p>
            <a:pPr marL="0" indent="0" algn="ctr" eaLnBrk="1" hangingPunct="1"/>
            <a:endParaRPr lang="en-US" sz="800" u="sng" dirty="0">
              <a:latin typeface="Petrona-Regular" charset="0"/>
            </a:endParaRPr>
          </a:p>
          <a:p>
            <a:pPr marL="0" indent="0" algn="ctr" eaLnBrk="1" hangingPunct="1"/>
            <a:endParaRPr lang="en-US" sz="800" u="sng" dirty="0" smtClean="0">
              <a:latin typeface="Petrona-Regular" charset="0"/>
            </a:endParaRPr>
          </a:p>
          <a:p>
            <a:pPr marL="0" indent="0" algn="ctr" eaLnBrk="1" hangingPunct="1"/>
            <a:endParaRPr lang="en-US" sz="800" u="sng" dirty="0">
              <a:latin typeface="Petrona-Regular" charset="0"/>
            </a:endParaRPr>
          </a:p>
          <a:p>
            <a:pPr marL="0" indent="0" algn="ctr" eaLnBrk="1" hangingPunct="1"/>
            <a:endParaRPr lang="en-US" sz="800" u="sng" dirty="0" smtClean="0">
              <a:latin typeface="Petrona-Regular" charset="0"/>
            </a:endParaRPr>
          </a:p>
          <a:p>
            <a:pPr marL="0" indent="0" algn="ctr" eaLnBrk="1" hangingPunct="1"/>
            <a:endParaRPr lang="en-US" sz="800" u="sng" dirty="0">
              <a:latin typeface="Petrona-Regular" charset="0"/>
            </a:endParaRPr>
          </a:p>
          <a:p>
            <a:pPr marL="0" indent="0" algn="ctr" eaLnBrk="1" hangingPunct="1"/>
            <a:endParaRPr lang="en-US" sz="800" u="sng" dirty="0" smtClean="0">
              <a:latin typeface="Petrona-Regular" charset="0"/>
            </a:endParaRPr>
          </a:p>
          <a:p>
            <a:pPr eaLnBrk="1" hangingPunct="1">
              <a:spcBef>
                <a:spcPts val="1200"/>
              </a:spcBef>
              <a:buFontTx/>
              <a:buAutoNum type="alphaUcPeriod"/>
            </a:pPr>
            <a:r>
              <a:rPr lang="en-US" dirty="0" smtClean="0">
                <a:latin typeface="Petrona-Regular" charset="0"/>
              </a:rPr>
              <a:t>Draw on the picture to show what is happening in the mantle that </a:t>
            </a:r>
            <a:r>
              <a:rPr lang="en-US" u="sng" dirty="0" smtClean="0">
                <a:latin typeface="Petrona-Regular" charset="0"/>
              </a:rPr>
              <a:t>causes </a:t>
            </a:r>
            <a:r>
              <a:rPr lang="en-US" dirty="0" smtClean="0">
                <a:latin typeface="Petrona-Regular" charset="0"/>
              </a:rPr>
              <a:t>the plates to move apart.</a:t>
            </a:r>
          </a:p>
          <a:p>
            <a:pPr eaLnBrk="1" hangingPunct="1">
              <a:spcBef>
                <a:spcPts val="1200"/>
              </a:spcBef>
              <a:buFontTx/>
              <a:buAutoNum type="alphaUcPeriod"/>
            </a:pPr>
            <a:r>
              <a:rPr lang="en-US" dirty="0" smtClean="0">
                <a:latin typeface="Petrona-Regular" charset="0"/>
              </a:rPr>
              <a:t>What is happening in the mantle that helps to </a:t>
            </a:r>
            <a:r>
              <a:rPr lang="en-US" u="sng" dirty="0" smtClean="0">
                <a:latin typeface="Petrona-Regular" charset="0"/>
              </a:rPr>
              <a:t>explain</a:t>
            </a:r>
            <a:r>
              <a:rPr lang="en-US" dirty="0" smtClean="0">
                <a:latin typeface="Petrona-Regular" charset="0"/>
              </a:rPr>
              <a:t> why the two plates are moving apart?</a:t>
            </a:r>
          </a:p>
          <a:p>
            <a:pPr eaLnBrk="1" hangingPunct="1">
              <a:spcBef>
                <a:spcPts val="1200"/>
              </a:spcBef>
              <a:buFontTx/>
              <a:buAutoNum type="alphaUcPeriod"/>
            </a:pPr>
            <a:r>
              <a:rPr lang="en-US" dirty="0" smtClean="0">
                <a:latin typeface="Petrona-Regular" charset="0"/>
              </a:rPr>
              <a:t>Put an X on the places in the picture above where the oldest rock can be found in the crust.</a:t>
            </a:r>
          </a:p>
          <a:p>
            <a:pPr eaLnBrk="1" hangingPunct="1">
              <a:spcBef>
                <a:spcPts val="1200"/>
              </a:spcBef>
              <a:buFontTx/>
              <a:buAutoNum type="alphaUcPeriod"/>
            </a:pPr>
            <a:r>
              <a:rPr lang="en-US" u="sng" dirty="0" smtClean="0">
                <a:latin typeface="Petrona-Regular" charset="0"/>
              </a:rPr>
              <a:t>Explain</a:t>
            </a:r>
            <a:r>
              <a:rPr lang="en-US" dirty="0" smtClean="0">
                <a:latin typeface="Petrona-Regular" charset="0"/>
              </a:rPr>
              <a:t> your answer.</a:t>
            </a:r>
            <a:endParaRPr lang="en-US" dirty="0">
              <a:latin typeface="Petrona-Regular" charset="0"/>
            </a:endParaRPr>
          </a:p>
        </p:txBody>
      </p:sp>
      <p:cxnSp>
        <p:nvCxnSpPr>
          <p:cNvPr id="7" name="Straight Connector 6"/>
          <p:cNvCxnSpPr/>
          <p:nvPr/>
        </p:nvCxnSpPr>
        <p:spPr>
          <a:xfrm flipH="1">
            <a:off x="3696150" y="1524000"/>
            <a:ext cx="9525" cy="464820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098" y="1571649"/>
            <a:ext cx="2400300" cy="1284161"/>
          </a:xfrm>
          <a:prstGeom prst="rect">
            <a:avLst/>
          </a:prstGeom>
        </p:spPr>
      </p:pic>
      <p:cxnSp>
        <p:nvCxnSpPr>
          <p:cNvPr id="11" name="Straight Connector 10"/>
          <p:cNvCxnSpPr/>
          <p:nvPr/>
        </p:nvCxnSpPr>
        <p:spPr>
          <a:xfrm flipV="1">
            <a:off x="1254726" y="6766023"/>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p:txBody>
          <a:bodyPr/>
          <a:lstStyle/>
          <a:p>
            <a:fld id="{83C54D50-82A7-0649-97E5-4D703D65393F}" type="slidenum">
              <a:rPr lang="en-US" smtClean="0"/>
              <a:t>17</a:t>
            </a:fld>
            <a:endParaRPr lang="en-US" dirty="0"/>
          </a:p>
        </p:txBody>
      </p:sp>
    </p:spTree>
    <p:extLst>
      <p:ext uri="{BB962C8B-B14F-4D97-AF65-F5344CB8AC3E}">
        <p14:creationId xmlns:p14="http://schemas.microsoft.com/office/powerpoint/2010/main" val="3822144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75" y="2"/>
            <a:ext cx="8454325" cy="976391"/>
          </a:xfrm>
        </p:spPr>
        <p:style>
          <a:lnRef idx="1">
            <a:schemeClr val="accent1"/>
          </a:lnRef>
          <a:fillRef idx="2">
            <a:schemeClr val="accent1"/>
          </a:fillRef>
          <a:effectRef idx="1">
            <a:schemeClr val="accent1"/>
          </a:effectRef>
          <a:fontRef idx="minor">
            <a:schemeClr val="dk1"/>
          </a:fontRef>
        </p:style>
        <p:txBody>
          <a:bodyPr anchor="t">
            <a:normAutofit fontScale="90000"/>
          </a:bodyPr>
          <a:lstStyle/>
          <a:p>
            <a:r>
              <a:rPr lang="en-US" sz="2700" dirty="0" smtClean="0"/>
              <a:t>Sample NGSS Assessment Task to Elicit Evidence of Understanding</a:t>
            </a:r>
            <a:br>
              <a:rPr lang="en-US" sz="2700" dirty="0" smtClean="0"/>
            </a:br>
            <a:r>
              <a:rPr lang="en-US" sz="2200" dirty="0"/>
              <a:t>Source: </a:t>
            </a:r>
            <a:r>
              <a:rPr lang="en-US" sz="2200" dirty="0">
                <a:hlinkClick r:id="rId2"/>
              </a:rPr>
              <a:t>http://ngss-assessment.portal.concord.org</a:t>
            </a:r>
            <a:r>
              <a:rPr lang="en-US" sz="2200" dirty="0" smtClean="0">
                <a:hlinkClick r:id="rId2"/>
              </a:rPr>
              <a:t>/</a:t>
            </a:r>
            <a:r>
              <a:rPr lang="en-US" sz="2200" dirty="0" smtClean="0"/>
              <a:t> </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83C54D50-82A7-0649-97E5-4D703D65393F}" type="slidenum">
              <a:rPr lang="en-US" smtClean="0">
                <a:solidFill>
                  <a:prstClr val="black">
                    <a:tint val="75000"/>
                  </a:prstClr>
                </a:solidFill>
              </a:rPr>
              <a:pPr/>
              <a:t>18</a:t>
            </a:fld>
            <a:endParaRPr lang="en-US" dirty="0">
              <a:solidFill>
                <a:prstClr val="black">
                  <a:tint val="75000"/>
                </a:prstClr>
              </a:solidFill>
            </a:endParaRPr>
          </a:p>
        </p:txBody>
      </p:sp>
      <p:pic>
        <p:nvPicPr>
          <p:cNvPr id="5" name="Picture 4"/>
          <p:cNvPicPr>
            <a:picLocks noChangeAspect="1"/>
          </p:cNvPicPr>
          <p:nvPr/>
        </p:nvPicPr>
        <p:blipFill>
          <a:blip r:embed="rId3"/>
          <a:stretch>
            <a:fillRect/>
          </a:stretch>
        </p:blipFill>
        <p:spPr>
          <a:xfrm>
            <a:off x="1257786" y="1618499"/>
            <a:ext cx="7343775" cy="4667250"/>
          </a:xfrm>
          <a:prstGeom prst="rect">
            <a:avLst/>
          </a:prstGeom>
        </p:spPr>
      </p:pic>
      <p:sp>
        <p:nvSpPr>
          <p:cNvPr id="3" name="TextBox 2"/>
          <p:cNvSpPr txBox="1"/>
          <p:nvPr/>
        </p:nvSpPr>
        <p:spPr>
          <a:xfrm>
            <a:off x="550190" y="950025"/>
            <a:ext cx="8432288" cy="923330"/>
          </a:xfrm>
          <a:prstGeom prst="rect">
            <a:avLst/>
          </a:prstGeom>
          <a:noFill/>
        </p:spPr>
        <p:txBody>
          <a:bodyPr wrap="square" rtlCol="0">
            <a:spAutoFit/>
          </a:bodyPr>
          <a:lstStyle/>
          <a:p>
            <a:pPr algn="ctr"/>
            <a:r>
              <a:rPr lang="en-US" dirty="0">
                <a:solidFill>
                  <a:schemeClr val="tx2">
                    <a:lumMod val="75000"/>
                  </a:schemeClr>
                </a:solidFill>
              </a:rPr>
              <a:t>Performance Expectation MS-PS1-1: </a:t>
            </a:r>
            <a:r>
              <a:rPr lang="en-US" i="1" dirty="0">
                <a:solidFill>
                  <a:schemeClr val="tx2">
                    <a:lumMod val="75000"/>
                  </a:schemeClr>
                </a:solidFill>
              </a:rPr>
              <a:t>Develop models to describe the atomic composition of simple molecules and extended structures.</a:t>
            </a:r>
            <a:br>
              <a:rPr lang="en-US" i="1" dirty="0">
                <a:solidFill>
                  <a:schemeClr val="tx2">
                    <a:lumMod val="75000"/>
                  </a:schemeClr>
                </a:solidFill>
              </a:rPr>
            </a:br>
            <a:endParaRPr lang="en-US" dirty="0">
              <a:solidFill>
                <a:schemeClr val="tx2">
                  <a:lumMod val="75000"/>
                </a:schemeClr>
              </a:solidFill>
            </a:endParaRPr>
          </a:p>
        </p:txBody>
      </p:sp>
    </p:spTree>
    <p:extLst>
      <p:ext uri="{BB962C8B-B14F-4D97-AF65-F5344CB8AC3E}">
        <p14:creationId xmlns:p14="http://schemas.microsoft.com/office/powerpoint/2010/main" val="3559138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194934" y="1642913"/>
            <a:ext cx="8171" cy="1334673"/>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p:cNvSpPr>
            <a:spLocks noGrp="1"/>
          </p:cNvSpPr>
          <p:nvPr>
            <p:ph type="sldNum" sz="quarter" idx="12"/>
          </p:nvPr>
        </p:nvSpPr>
        <p:spPr/>
        <p:txBody>
          <a:bodyPr/>
          <a:lstStyle/>
          <a:p>
            <a:fld id="{83C54D50-82A7-0649-97E5-4D703D65393F}" type="slidenum">
              <a:rPr lang="en-US" smtClean="0"/>
              <a:t>19</a:t>
            </a:fld>
            <a:endParaRPr lang="en-US" dirty="0"/>
          </a:p>
        </p:txBody>
      </p:sp>
      <p:grpSp>
        <p:nvGrpSpPr>
          <p:cNvPr id="13" name="Group 12"/>
          <p:cNvGrpSpPr/>
          <p:nvPr/>
        </p:nvGrpSpPr>
        <p:grpSpPr>
          <a:xfrm>
            <a:off x="457201" y="956089"/>
            <a:ext cx="7811267" cy="4389265"/>
            <a:chOff x="565818" y="1680843"/>
            <a:chExt cx="7811266" cy="4389265"/>
          </a:xfrm>
        </p:grpSpPr>
        <p:cxnSp>
          <p:nvCxnSpPr>
            <p:cNvPr id="22" name="Straight Connector 21"/>
            <p:cNvCxnSpPr/>
            <p:nvPr/>
          </p:nvCxnSpPr>
          <p:spPr>
            <a:xfrm flipH="1">
              <a:off x="1139090" y="2340005"/>
              <a:ext cx="2101043" cy="753483"/>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endCxn id="8" idx="0"/>
            </p:cNvCxnSpPr>
            <p:nvPr/>
          </p:nvCxnSpPr>
          <p:spPr>
            <a:xfrm flipH="1">
              <a:off x="2716905" y="2333282"/>
              <a:ext cx="1097343" cy="749409"/>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5234796" y="2226412"/>
              <a:ext cx="20158" cy="1226323"/>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a:endCxn id="12" idx="0"/>
            </p:cNvCxnSpPr>
            <p:nvPr/>
          </p:nvCxnSpPr>
          <p:spPr>
            <a:xfrm>
              <a:off x="5737214" y="2367666"/>
              <a:ext cx="845782" cy="698162"/>
            </a:xfrm>
            <a:prstGeom prst="line">
              <a:avLst/>
            </a:prstGeom>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1440461" y="1680843"/>
              <a:ext cx="6221895" cy="7040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solidFill>
                    <a:prstClr val="black"/>
                  </a:solidFill>
                </a:rPr>
                <a:t>CSDE-Trained Professional Learning Facilitators</a:t>
              </a:r>
            </a:p>
            <a:p>
              <a:pPr algn="ctr"/>
              <a:endParaRPr lang="en-US" sz="1575" dirty="0">
                <a:solidFill>
                  <a:prstClr val="black"/>
                </a:solidFill>
              </a:endParaRPr>
            </a:p>
          </p:txBody>
        </p:sp>
        <p:sp>
          <p:nvSpPr>
            <p:cNvPr id="7" name="TextBox 6"/>
            <p:cNvSpPr txBox="1"/>
            <p:nvPr/>
          </p:nvSpPr>
          <p:spPr>
            <a:xfrm>
              <a:off x="3536828" y="3086766"/>
              <a:ext cx="1084589" cy="21085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a:solidFill>
                    <a:prstClr val="black"/>
                  </a:solidFill>
                </a:rPr>
                <a:t>Next Gen Science Inquiry</a:t>
              </a:r>
            </a:p>
            <a:p>
              <a:pPr algn="ctr">
                <a:spcBef>
                  <a:spcPts val="600"/>
                </a:spcBef>
              </a:pPr>
              <a:r>
                <a:rPr lang="en-US" sz="1200" dirty="0">
                  <a:solidFill>
                    <a:prstClr val="black"/>
                  </a:solidFill>
                </a:rPr>
                <a:t>In-Person Institute </a:t>
              </a:r>
            </a:p>
            <a:p>
              <a:pPr algn="ctr"/>
              <a:endParaRPr lang="en-US" sz="1200" i="1" dirty="0">
                <a:solidFill>
                  <a:prstClr val="black"/>
                </a:solidFill>
              </a:endParaRPr>
            </a:p>
            <a:p>
              <a:pPr algn="ctr"/>
              <a:r>
                <a:rPr lang="en-US" sz="1200" i="1" dirty="0">
                  <a:solidFill>
                    <a:prstClr val="black"/>
                  </a:solidFill>
                </a:rPr>
                <a:t>Launched </a:t>
              </a:r>
            </a:p>
            <a:p>
              <a:pPr algn="ctr"/>
              <a:r>
                <a:rPr lang="en-US" sz="1200" i="1" dirty="0">
                  <a:solidFill>
                    <a:prstClr val="black"/>
                  </a:solidFill>
                </a:rPr>
                <a:t>Summer 2015</a:t>
              </a:r>
            </a:p>
            <a:p>
              <a:pPr algn="ctr"/>
              <a:endParaRPr lang="en-US" sz="1051" dirty="0">
                <a:solidFill>
                  <a:prstClr val="black"/>
                </a:solidFill>
              </a:endParaRPr>
            </a:p>
            <a:p>
              <a:pPr algn="ctr"/>
              <a:endParaRPr lang="en-US" sz="1351" dirty="0">
                <a:solidFill>
                  <a:prstClr val="black"/>
                </a:solidFill>
              </a:endParaRPr>
            </a:p>
          </p:txBody>
        </p:sp>
        <p:sp>
          <p:nvSpPr>
            <p:cNvPr id="8" name="TextBox 7"/>
            <p:cNvSpPr txBox="1"/>
            <p:nvPr/>
          </p:nvSpPr>
          <p:spPr>
            <a:xfrm>
              <a:off x="2101559" y="3082691"/>
              <a:ext cx="1230691" cy="21082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a:solidFill>
                    <a:prstClr val="black"/>
                  </a:solidFill>
                </a:rPr>
                <a:t>Next Gen Science </a:t>
              </a:r>
            </a:p>
            <a:p>
              <a:pPr algn="ctr"/>
              <a:r>
                <a:rPr lang="en-US" sz="1400" b="1" dirty="0">
                  <a:solidFill>
                    <a:prstClr val="black"/>
                  </a:solidFill>
                </a:rPr>
                <a:t>Pedagogy</a:t>
              </a:r>
            </a:p>
            <a:p>
              <a:pPr algn="ctr">
                <a:spcBef>
                  <a:spcPts val="600"/>
                </a:spcBef>
              </a:pPr>
              <a:r>
                <a:rPr lang="en-US" sz="1200" dirty="0">
                  <a:solidFill>
                    <a:prstClr val="black"/>
                  </a:solidFill>
                </a:rPr>
                <a:t>On-line Modular Short Course </a:t>
              </a:r>
            </a:p>
            <a:p>
              <a:pPr algn="ctr"/>
              <a:endParaRPr lang="en-US" sz="1200" i="1" dirty="0">
                <a:solidFill>
                  <a:prstClr val="black"/>
                </a:solidFill>
              </a:endParaRPr>
            </a:p>
            <a:p>
              <a:pPr algn="ctr"/>
              <a:r>
                <a:rPr lang="en-US" sz="1200" i="1" dirty="0">
                  <a:solidFill>
                    <a:prstClr val="black"/>
                  </a:solidFill>
                </a:rPr>
                <a:t>Launch </a:t>
              </a:r>
            </a:p>
            <a:p>
              <a:pPr algn="ctr"/>
              <a:r>
                <a:rPr lang="en-US" sz="1200" i="1" dirty="0">
                  <a:solidFill>
                    <a:prstClr val="black"/>
                  </a:solidFill>
                </a:rPr>
                <a:t>January 2016</a:t>
              </a:r>
            </a:p>
            <a:p>
              <a:pPr algn="ctr"/>
              <a:endParaRPr lang="en-US" sz="1200" dirty="0">
                <a:solidFill>
                  <a:prstClr val="black"/>
                </a:solidFill>
              </a:endParaRPr>
            </a:p>
            <a:p>
              <a:pPr algn="ctr"/>
              <a:endParaRPr lang="en-US" sz="1200" dirty="0">
                <a:solidFill>
                  <a:prstClr val="black"/>
                </a:solidFill>
              </a:endParaRPr>
            </a:p>
          </p:txBody>
        </p:sp>
        <p:sp>
          <p:nvSpPr>
            <p:cNvPr id="10" name="TextBox 9"/>
            <p:cNvSpPr txBox="1"/>
            <p:nvPr/>
          </p:nvSpPr>
          <p:spPr>
            <a:xfrm>
              <a:off x="565818" y="3082691"/>
              <a:ext cx="1321879" cy="200054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a:solidFill>
                    <a:prstClr val="black"/>
                  </a:solidFill>
                </a:rPr>
                <a:t>Intro to Framework &amp; NGSS</a:t>
              </a:r>
            </a:p>
            <a:p>
              <a:pPr algn="ctr"/>
              <a:r>
                <a:rPr lang="en-US" sz="1600" b="1" dirty="0">
                  <a:solidFill>
                    <a:prstClr val="black"/>
                  </a:solidFill>
                </a:rPr>
                <a:t> </a:t>
              </a:r>
              <a:r>
                <a:rPr lang="en-US" sz="1200" dirty="0">
                  <a:solidFill>
                    <a:prstClr val="black"/>
                  </a:solidFill>
                </a:rPr>
                <a:t>On-line Modular</a:t>
              </a:r>
            </a:p>
            <a:p>
              <a:pPr algn="ctr"/>
              <a:r>
                <a:rPr lang="en-US" sz="1200" dirty="0">
                  <a:solidFill>
                    <a:prstClr val="black"/>
                  </a:solidFill>
                </a:rPr>
                <a:t>Short Course</a:t>
              </a:r>
              <a:endParaRPr lang="en-US" sz="1200" b="1" dirty="0">
                <a:solidFill>
                  <a:prstClr val="black"/>
                </a:solidFill>
              </a:endParaRPr>
            </a:p>
            <a:p>
              <a:pPr algn="ctr"/>
              <a:endParaRPr lang="en-US" sz="1200" i="1" dirty="0">
                <a:solidFill>
                  <a:prstClr val="black"/>
                </a:solidFill>
              </a:endParaRPr>
            </a:p>
            <a:p>
              <a:pPr algn="ctr"/>
              <a:r>
                <a:rPr lang="en-US" sz="1200" i="1" dirty="0">
                  <a:solidFill>
                    <a:prstClr val="black"/>
                  </a:solidFill>
                </a:rPr>
                <a:t>Launch </a:t>
              </a:r>
            </a:p>
            <a:p>
              <a:pPr algn="ctr"/>
              <a:r>
                <a:rPr lang="en-US" sz="1200" i="1" dirty="0">
                  <a:solidFill>
                    <a:prstClr val="black"/>
                  </a:solidFill>
                </a:rPr>
                <a:t>November 2015</a:t>
              </a:r>
            </a:p>
            <a:p>
              <a:pPr algn="ctr"/>
              <a:endParaRPr lang="en-US" sz="900" dirty="0">
                <a:solidFill>
                  <a:prstClr val="black"/>
                </a:solidFill>
              </a:endParaRPr>
            </a:p>
            <a:p>
              <a:pPr algn="ctr"/>
              <a:endParaRPr lang="en-US" sz="900" dirty="0">
                <a:solidFill>
                  <a:prstClr val="black"/>
                </a:solidFill>
              </a:endParaRPr>
            </a:p>
          </p:txBody>
        </p:sp>
        <p:sp>
          <p:nvSpPr>
            <p:cNvPr id="11" name="TextBox 10"/>
            <p:cNvSpPr txBox="1"/>
            <p:nvPr/>
          </p:nvSpPr>
          <p:spPr>
            <a:xfrm>
              <a:off x="4751984" y="3086766"/>
              <a:ext cx="1146759" cy="24185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a:solidFill>
                    <a:prstClr val="black"/>
                  </a:solidFill>
                </a:rPr>
                <a:t>Curriculum Design Institutes</a:t>
              </a:r>
            </a:p>
            <a:p>
              <a:pPr algn="ctr">
                <a:spcBef>
                  <a:spcPts val="600"/>
                </a:spcBef>
              </a:pPr>
              <a:r>
                <a:rPr lang="en-US" sz="1200" dirty="0">
                  <a:solidFill>
                    <a:prstClr val="black"/>
                  </a:solidFill>
                </a:rPr>
                <a:t>In-Person Content-Specific Institutes</a:t>
              </a:r>
            </a:p>
            <a:p>
              <a:pPr algn="ctr"/>
              <a:endParaRPr lang="en-US" sz="1051" dirty="0">
                <a:solidFill>
                  <a:prstClr val="black"/>
                </a:solidFill>
              </a:endParaRPr>
            </a:p>
            <a:p>
              <a:pPr algn="ctr"/>
              <a:r>
                <a:rPr lang="en-US" sz="1151" i="1" dirty="0">
                  <a:solidFill>
                    <a:prstClr val="black"/>
                  </a:solidFill>
                </a:rPr>
                <a:t>Launch 2016</a:t>
              </a:r>
            </a:p>
            <a:p>
              <a:pPr algn="ctr"/>
              <a:endParaRPr lang="en-US" sz="1051" dirty="0">
                <a:solidFill>
                  <a:prstClr val="black"/>
                </a:solidFill>
              </a:endParaRPr>
            </a:p>
            <a:p>
              <a:pPr algn="ctr"/>
              <a:endParaRPr lang="en-US" sz="788" dirty="0">
                <a:solidFill>
                  <a:prstClr val="black"/>
                </a:solidFill>
              </a:endParaRPr>
            </a:p>
            <a:p>
              <a:pPr algn="ctr"/>
              <a:endParaRPr lang="en-US" sz="788" dirty="0">
                <a:solidFill>
                  <a:prstClr val="black"/>
                </a:solidFill>
              </a:endParaRPr>
            </a:p>
            <a:p>
              <a:pPr algn="ctr"/>
              <a:endParaRPr lang="en-US" sz="788" dirty="0">
                <a:solidFill>
                  <a:prstClr val="black"/>
                </a:solidFill>
              </a:endParaRPr>
            </a:p>
          </p:txBody>
        </p:sp>
        <p:sp>
          <p:nvSpPr>
            <p:cNvPr id="12" name="TextBox 11"/>
            <p:cNvSpPr txBox="1"/>
            <p:nvPr/>
          </p:nvSpPr>
          <p:spPr>
            <a:xfrm>
              <a:off x="6011919" y="3065828"/>
              <a:ext cx="1142153" cy="16361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a:solidFill>
                    <a:prstClr val="black"/>
                  </a:solidFill>
                </a:rPr>
                <a:t>Performance Task Workshops </a:t>
              </a:r>
            </a:p>
            <a:p>
              <a:pPr algn="ctr"/>
              <a:endParaRPr lang="en-US" sz="1013" dirty="0">
                <a:solidFill>
                  <a:prstClr val="black"/>
                </a:solidFill>
              </a:endParaRPr>
            </a:p>
            <a:p>
              <a:pPr algn="ctr"/>
              <a:endParaRPr lang="en-US" sz="1400" dirty="0">
                <a:solidFill>
                  <a:prstClr val="black"/>
                </a:solidFill>
              </a:endParaRPr>
            </a:p>
            <a:p>
              <a:pPr algn="ctr"/>
              <a:r>
                <a:rPr lang="en-US" sz="1400" i="1" dirty="0">
                  <a:solidFill>
                    <a:prstClr val="black"/>
                  </a:solidFill>
                </a:rPr>
                <a:t>Launch 2016</a:t>
              </a:r>
            </a:p>
            <a:p>
              <a:pPr algn="ctr"/>
              <a:endParaRPr lang="en-US" sz="1400" dirty="0">
                <a:solidFill>
                  <a:prstClr val="black"/>
                </a:solidFill>
              </a:endParaRPr>
            </a:p>
            <a:p>
              <a:pPr algn="ctr"/>
              <a:endParaRPr lang="en-US" sz="619" dirty="0">
                <a:solidFill>
                  <a:prstClr val="black"/>
                </a:solidFill>
              </a:endParaRPr>
            </a:p>
          </p:txBody>
        </p:sp>
        <p:sp>
          <p:nvSpPr>
            <p:cNvPr id="9" name="Flowchart: Multidocument 8"/>
            <p:cNvSpPr/>
            <p:nvPr/>
          </p:nvSpPr>
          <p:spPr>
            <a:xfrm>
              <a:off x="2155729" y="4939745"/>
              <a:ext cx="1059518" cy="113036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dirty="0">
                  <a:solidFill>
                    <a:prstClr val="white"/>
                  </a:solidFill>
                </a:rPr>
                <a:t>NGSX</a:t>
              </a:r>
            </a:p>
            <a:p>
              <a:pPr algn="ctr"/>
              <a:r>
                <a:rPr lang="en-US" sz="1051" dirty="0">
                  <a:solidFill>
                    <a:srgbClr val="FFFF00"/>
                  </a:solidFill>
                </a:rPr>
                <a:t> Expert-Led </a:t>
              </a:r>
              <a:r>
                <a:rPr lang="en-US" sz="1051" dirty="0">
                  <a:solidFill>
                    <a:prstClr val="white"/>
                  </a:solidFill>
                </a:rPr>
                <a:t>Regional Study Groups</a:t>
              </a:r>
            </a:p>
          </p:txBody>
        </p:sp>
        <p:sp>
          <p:nvSpPr>
            <p:cNvPr id="26" name="Flowchart: Document 25"/>
            <p:cNvSpPr/>
            <p:nvPr/>
          </p:nvSpPr>
          <p:spPr>
            <a:xfrm>
              <a:off x="3720873" y="5085069"/>
              <a:ext cx="741116" cy="69493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dirty="0">
                  <a:solidFill>
                    <a:prstClr val="white"/>
                  </a:solidFill>
                </a:rPr>
                <a:t>CT Science Center</a:t>
              </a:r>
            </a:p>
          </p:txBody>
        </p:sp>
        <p:sp>
          <p:nvSpPr>
            <p:cNvPr id="32" name="Flowchart: Multidocument 31"/>
            <p:cNvSpPr/>
            <p:nvPr/>
          </p:nvSpPr>
          <p:spPr>
            <a:xfrm>
              <a:off x="752106" y="4943633"/>
              <a:ext cx="945881" cy="112258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dirty="0">
                  <a:solidFill>
                    <a:prstClr val="white"/>
                  </a:solidFill>
                </a:rPr>
                <a:t>NGS-CT </a:t>
              </a:r>
              <a:r>
                <a:rPr lang="en-US" sz="1051" dirty="0">
                  <a:solidFill>
                    <a:srgbClr val="FFFF00"/>
                  </a:solidFill>
                </a:rPr>
                <a:t>District-led </a:t>
              </a:r>
              <a:r>
                <a:rPr lang="en-US" sz="1051" dirty="0">
                  <a:solidFill>
                    <a:prstClr val="white"/>
                  </a:solidFill>
                </a:rPr>
                <a:t>Study Groups</a:t>
              </a:r>
            </a:p>
          </p:txBody>
        </p:sp>
        <p:sp>
          <p:nvSpPr>
            <p:cNvPr id="34" name="Flowchart: Document 33"/>
            <p:cNvSpPr/>
            <p:nvPr/>
          </p:nvSpPr>
          <p:spPr>
            <a:xfrm>
              <a:off x="4967616" y="5085069"/>
              <a:ext cx="741116" cy="80056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rPr>
                <a:t>CT Science Center</a:t>
              </a:r>
            </a:p>
          </p:txBody>
        </p:sp>
        <p:sp>
          <p:nvSpPr>
            <p:cNvPr id="25" name="TextBox 24"/>
            <p:cNvSpPr txBox="1"/>
            <p:nvPr/>
          </p:nvSpPr>
          <p:spPr>
            <a:xfrm>
              <a:off x="7273925" y="3065828"/>
              <a:ext cx="1103159" cy="154196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400" b="1" dirty="0">
                  <a:solidFill>
                    <a:prstClr val="black"/>
                  </a:solidFill>
                </a:rPr>
                <a:t>Learning Unit Workshops </a:t>
              </a:r>
            </a:p>
            <a:p>
              <a:pPr algn="ctr"/>
              <a:endParaRPr lang="en-US" sz="1013" dirty="0">
                <a:solidFill>
                  <a:prstClr val="black"/>
                </a:solidFill>
              </a:endParaRPr>
            </a:p>
            <a:p>
              <a:pPr algn="ctr"/>
              <a:endParaRPr lang="en-US" sz="1400" dirty="0">
                <a:solidFill>
                  <a:prstClr val="black"/>
                </a:solidFill>
              </a:endParaRPr>
            </a:p>
            <a:p>
              <a:pPr algn="ctr"/>
              <a:r>
                <a:rPr lang="en-US" sz="1400" i="1" dirty="0">
                  <a:solidFill>
                    <a:prstClr val="black"/>
                  </a:solidFill>
                </a:rPr>
                <a:t>Launch 2016</a:t>
              </a:r>
            </a:p>
            <a:p>
              <a:pPr algn="ctr"/>
              <a:endParaRPr lang="en-US" sz="788" dirty="0">
                <a:solidFill>
                  <a:prstClr val="black"/>
                </a:solidFill>
              </a:endParaRPr>
            </a:p>
            <a:p>
              <a:pPr algn="ctr"/>
              <a:endParaRPr lang="en-US" sz="619" dirty="0">
                <a:solidFill>
                  <a:prstClr val="black"/>
                </a:solidFill>
              </a:endParaRPr>
            </a:p>
          </p:txBody>
        </p:sp>
        <p:cxnSp>
          <p:nvCxnSpPr>
            <p:cNvPr id="30" name="Straight Connector 29"/>
            <p:cNvCxnSpPr/>
            <p:nvPr/>
          </p:nvCxnSpPr>
          <p:spPr>
            <a:xfrm>
              <a:off x="6702850" y="2394837"/>
              <a:ext cx="1372418" cy="677811"/>
            </a:xfrm>
            <a:prstGeom prst="line">
              <a:avLst/>
            </a:prstGeom>
          </p:spPr>
          <p:style>
            <a:lnRef idx="1">
              <a:schemeClr val="dk1"/>
            </a:lnRef>
            <a:fillRef idx="0">
              <a:schemeClr val="dk1"/>
            </a:fillRef>
            <a:effectRef idx="0">
              <a:schemeClr val="dk1"/>
            </a:effectRef>
            <a:fontRef idx="minor">
              <a:schemeClr val="tx1"/>
            </a:fontRef>
          </p:style>
        </p:cxnSp>
        <p:sp>
          <p:nvSpPr>
            <p:cNvPr id="15" name="Right Arrow 14"/>
            <p:cNvSpPr/>
            <p:nvPr/>
          </p:nvSpPr>
          <p:spPr>
            <a:xfrm>
              <a:off x="1880345" y="4316278"/>
              <a:ext cx="328847" cy="364210"/>
            </a:xfrm>
            <a:prstGeom prst="right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3" name="Right Arrow 32"/>
            <p:cNvSpPr/>
            <p:nvPr/>
          </p:nvSpPr>
          <p:spPr>
            <a:xfrm>
              <a:off x="3334030" y="4316278"/>
              <a:ext cx="328847" cy="364210"/>
            </a:xfrm>
            <a:prstGeom prst="right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6" name="Right Arrow 35"/>
            <p:cNvSpPr/>
            <p:nvPr/>
          </p:nvSpPr>
          <p:spPr>
            <a:xfrm>
              <a:off x="4591932" y="4329643"/>
              <a:ext cx="328847" cy="364210"/>
            </a:xfrm>
            <a:prstGeom prst="right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8" name="Right Arrow 37"/>
            <p:cNvSpPr/>
            <p:nvPr/>
          </p:nvSpPr>
          <p:spPr>
            <a:xfrm>
              <a:off x="5753271" y="4349752"/>
              <a:ext cx="328847" cy="364210"/>
            </a:xfrm>
            <a:prstGeom prst="right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grpSp>
      <p:sp>
        <p:nvSpPr>
          <p:cNvPr id="39" name="Right Arrow 38"/>
          <p:cNvSpPr/>
          <p:nvPr/>
        </p:nvSpPr>
        <p:spPr>
          <a:xfrm>
            <a:off x="7108398" y="3604886"/>
            <a:ext cx="328847" cy="364211"/>
          </a:xfrm>
          <a:prstGeom prst="rightArrow">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 name="Rectangle 3"/>
          <p:cNvSpPr/>
          <p:nvPr/>
        </p:nvSpPr>
        <p:spPr>
          <a:xfrm>
            <a:off x="1446212" y="134037"/>
            <a:ext cx="6251583" cy="646331"/>
          </a:xfrm>
          <a:prstGeom prst="rect">
            <a:avLst/>
          </a:prstGeom>
        </p:spPr>
        <p:txBody>
          <a:bodyPr wrap="none" anchor="ctr">
            <a:spAutoFit/>
          </a:bodyPr>
          <a:lstStyle/>
          <a:p>
            <a:pPr algn="ctr"/>
            <a:r>
              <a:rPr lang="en-US" sz="3600" b="1" dirty="0">
                <a:solidFill>
                  <a:srgbClr val="002D73"/>
                </a:solidFill>
              </a:rPr>
              <a:t>System of Professional Learning</a:t>
            </a:r>
            <a:endParaRPr lang="en-US" sz="3600" dirty="0">
              <a:solidFill>
                <a:srgbClr val="002D73"/>
              </a:solidFill>
            </a:endParaRPr>
          </a:p>
        </p:txBody>
      </p:sp>
    </p:spTree>
    <p:extLst>
      <p:ext uri="{BB962C8B-B14F-4D97-AF65-F5344CB8AC3E}">
        <p14:creationId xmlns:p14="http://schemas.microsoft.com/office/powerpoint/2010/main" val="105620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294499" y="4704467"/>
            <a:ext cx="8458200" cy="1580771"/>
          </a:xfrm>
        </p:spPr>
        <p:txBody>
          <a:bodyPr>
            <a:normAutofit/>
          </a:bodyPr>
          <a:lstStyle/>
          <a:p>
            <a:pPr indent="-19050" algn="ctr">
              <a:buNone/>
            </a:pPr>
            <a:r>
              <a:rPr lang="en-US" altLang="ja-JP" sz="2400" i="1" dirty="0"/>
              <a:t>A set of learner outcomes </a:t>
            </a:r>
            <a:r>
              <a:rPr lang="en-US" altLang="ja-JP" sz="2400" i="1" dirty="0" smtClean="0"/>
              <a:t>designed to engage ALL students in </a:t>
            </a:r>
            <a:r>
              <a:rPr lang="en-US" altLang="ja-JP" sz="2400" i="1" dirty="0"/>
              <a:t>“practicing” science the way real scientists do, and </a:t>
            </a:r>
            <a:r>
              <a:rPr lang="en-US" altLang="ja-JP" sz="2400" i="1" dirty="0" smtClean="0"/>
              <a:t>applying </a:t>
            </a:r>
            <a:r>
              <a:rPr lang="en-US" altLang="ja-JP" sz="2400" i="1" dirty="0"/>
              <a:t>their knowledge to explain things in the real world.</a:t>
            </a:r>
            <a:endParaRPr lang="en-US" sz="1600" i="1" dirty="0">
              <a:solidFill>
                <a:srgbClr val="FF0000"/>
              </a:solidFill>
              <a:hlinkClick r:id="rId3"/>
            </a:endParaRPr>
          </a:p>
          <a:p>
            <a:pPr indent="-19050">
              <a:buNone/>
            </a:pPr>
            <a:endParaRPr lang="en-US" sz="2400" dirty="0"/>
          </a:p>
          <a:p>
            <a:pPr indent="-19050">
              <a:buNone/>
            </a:pPr>
            <a:endParaRPr lang="en-US" sz="2400" dirty="0"/>
          </a:p>
        </p:txBody>
      </p:sp>
      <p:sp>
        <p:nvSpPr>
          <p:cNvPr id="2" name="TextBox 1"/>
          <p:cNvSpPr txBox="1"/>
          <p:nvPr/>
        </p:nvSpPr>
        <p:spPr>
          <a:xfrm>
            <a:off x="294499" y="916907"/>
            <a:ext cx="8458200" cy="274703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1051" dirty="0">
              <a:solidFill>
                <a:prstClr val="black"/>
              </a:solidFill>
            </a:endParaRPr>
          </a:p>
          <a:p>
            <a:pPr algn="ctr"/>
            <a:r>
              <a:rPr lang="en-US" sz="3200" dirty="0" smtClean="0">
                <a:solidFill>
                  <a:prstClr val="black"/>
                </a:solidFill>
              </a:rPr>
              <a:t>Connecticut State Board of Education Adopts</a:t>
            </a:r>
          </a:p>
          <a:p>
            <a:pPr algn="ctr"/>
            <a:r>
              <a:rPr lang="en-US" sz="3600" dirty="0" smtClean="0">
                <a:solidFill>
                  <a:prstClr val="black"/>
                </a:solidFill>
              </a:rPr>
              <a:t>NEXT </a:t>
            </a:r>
            <a:r>
              <a:rPr lang="en-US" sz="3600" dirty="0">
                <a:solidFill>
                  <a:prstClr val="black"/>
                </a:solidFill>
              </a:rPr>
              <a:t>GENERATION SCIENCE </a:t>
            </a:r>
            <a:r>
              <a:rPr lang="en-US" sz="3600" dirty="0" smtClean="0">
                <a:solidFill>
                  <a:prstClr val="black"/>
                </a:solidFill>
              </a:rPr>
              <a:t>STANDARDS </a:t>
            </a:r>
            <a:endParaRPr lang="en-US" sz="3600" dirty="0">
              <a:solidFill>
                <a:prstClr val="black"/>
              </a:solidFill>
            </a:endParaRPr>
          </a:p>
          <a:p>
            <a:pPr algn="ctr"/>
            <a:r>
              <a:rPr lang="en-US" sz="2800" dirty="0" smtClean="0">
                <a:solidFill>
                  <a:prstClr val="black"/>
                </a:solidFill>
              </a:rPr>
              <a:t>November 4, 2015</a:t>
            </a:r>
          </a:p>
          <a:p>
            <a:pPr algn="ctr"/>
            <a:endParaRPr lang="en-US" sz="2800" dirty="0" smtClean="0">
              <a:solidFill>
                <a:prstClr val="black"/>
              </a:solidFill>
            </a:endParaRPr>
          </a:p>
          <a:p>
            <a:pPr algn="ctr"/>
            <a:r>
              <a:rPr lang="en-US" sz="2800" dirty="0" smtClean="0">
                <a:solidFill>
                  <a:prstClr val="black"/>
                </a:solidFill>
              </a:rPr>
              <a:t>A Next Step for </a:t>
            </a:r>
            <a:r>
              <a:rPr lang="en-US" sz="2800" dirty="0">
                <a:solidFill>
                  <a:prstClr val="black"/>
                </a:solidFill>
              </a:rPr>
              <a:t>Connecticut Science Education</a:t>
            </a:r>
            <a:endParaRPr lang="en-US" sz="1100" dirty="0">
              <a:solidFill>
                <a:prstClr val="black"/>
              </a:solidFill>
            </a:endParaRPr>
          </a:p>
          <a:p>
            <a:pPr algn="ctr"/>
            <a:endParaRPr lang="en-US" sz="1000" dirty="0">
              <a:solidFill>
                <a:prstClr val="black"/>
              </a:solidFill>
            </a:endParaRPr>
          </a:p>
        </p:txBody>
      </p:sp>
      <p:sp>
        <p:nvSpPr>
          <p:cNvPr id="8" name="Slide Number Placeholder 7"/>
          <p:cNvSpPr>
            <a:spLocks noGrp="1"/>
          </p:cNvSpPr>
          <p:nvPr>
            <p:ph type="sldNum" sz="quarter" idx="12"/>
          </p:nvPr>
        </p:nvSpPr>
        <p:spPr/>
        <p:txBody>
          <a:bodyPr/>
          <a:lstStyle/>
          <a:p>
            <a:fld id="{83C54D50-82A7-0649-97E5-4D703D65393F}"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53597499"/>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F2258D-CF54-2C4E-9726-8648A0B8DDCC}" type="slidenum">
              <a:rPr lang="en-US" smtClean="0"/>
              <a:t>20</a:t>
            </a:fld>
            <a:endParaRPr lang="en-US" dirty="0"/>
          </a:p>
        </p:txBody>
      </p:sp>
      <p:pic>
        <p:nvPicPr>
          <p:cNvPr id="5" name="Picture 4"/>
          <p:cNvPicPr>
            <a:picLocks noChangeAspect="1"/>
          </p:cNvPicPr>
          <p:nvPr/>
        </p:nvPicPr>
        <p:blipFill>
          <a:blip r:embed="rId2"/>
          <a:stretch>
            <a:fillRect/>
          </a:stretch>
        </p:blipFill>
        <p:spPr>
          <a:xfrm>
            <a:off x="752169" y="199248"/>
            <a:ext cx="7565923" cy="4202907"/>
          </a:xfrm>
          <a:prstGeom prst="rect">
            <a:avLst/>
          </a:prstGeom>
        </p:spPr>
      </p:pic>
      <p:pic>
        <p:nvPicPr>
          <p:cNvPr id="6" name="Picture 5"/>
          <p:cNvPicPr>
            <a:picLocks noChangeAspect="1"/>
          </p:cNvPicPr>
          <p:nvPr/>
        </p:nvPicPr>
        <p:blipFill>
          <a:blip r:embed="rId3"/>
          <a:stretch>
            <a:fillRect/>
          </a:stretch>
        </p:blipFill>
        <p:spPr>
          <a:xfrm>
            <a:off x="1725563" y="4419514"/>
            <a:ext cx="5855111" cy="2025532"/>
          </a:xfrm>
          <a:prstGeom prst="rect">
            <a:avLst/>
          </a:prstGeom>
        </p:spPr>
      </p:pic>
    </p:spTree>
    <p:extLst>
      <p:ext uri="{BB962C8B-B14F-4D97-AF65-F5344CB8AC3E}">
        <p14:creationId xmlns:p14="http://schemas.microsoft.com/office/powerpoint/2010/main" val="1746907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7547" y="6418049"/>
            <a:ext cx="8845623"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59137" y="6155082"/>
            <a:ext cx="9144000" cy="276999"/>
          </a:xfrm>
          <a:prstGeom prst="rect">
            <a:avLst/>
          </a:prstGeom>
          <a:noFill/>
        </p:spPr>
        <p:txBody>
          <a:bodyPr wrap="square" rtlCol="0">
            <a:spAutoFit/>
          </a:bodyPr>
          <a:lstStyle/>
          <a:p>
            <a:pPr algn="ctr" defTabSz="685766"/>
            <a:r>
              <a:rPr lang="en-US" sz="1200" spc="51" dirty="0">
                <a:solidFill>
                  <a:srgbClr val="002D73"/>
                </a:solidFill>
                <a:latin typeface="Times New Roman"/>
                <a:cs typeface="Times New Roman"/>
              </a:rPr>
              <a:t>CONNECTICUT STATE DEPARTMENT OF EDUCATION</a:t>
            </a:r>
          </a:p>
        </p:txBody>
      </p:sp>
      <p:sp>
        <p:nvSpPr>
          <p:cNvPr id="11" name="Content Placeholder 4"/>
          <p:cNvSpPr txBox="1">
            <a:spLocks/>
          </p:cNvSpPr>
          <p:nvPr/>
        </p:nvSpPr>
        <p:spPr>
          <a:xfrm>
            <a:off x="37547" y="1216398"/>
            <a:ext cx="6140757" cy="4415455"/>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55979" indent="-255979">
              <a:spcAft>
                <a:spcPts val="1200"/>
              </a:spcAft>
            </a:pPr>
            <a:r>
              <a:rPr lang="en-US" sz="3000" dirty="0" smtClean="0"/>
              <a:t>Broad introduction; </a:t>
            </a:r>
            <a:r>
              <a:rPr lang="en-US" sz="3000" dirty="0"/>
              <a:t>no prior </a:t>
            </a:r>
            <a:r>
              <a:rPr lang="en-US" sz="3000" dirty="0" smtClean="0"/>
              <a:t>NGSS knowledge required</a:t>
            </a:r>
            <a:endParaRPr lang="en-US" sz="3000" dirty="0"/>
          </a:p>
          <a:p>
            <a:pPr marL="255979" indent="-255979">
              <a:spcAft>
                <a:spcPts val="1200"/>
              </a:spcAft>
            </a:pPr>
            <a:r>
              <a:rPr lang="en-US" sz="3000" dirty="0" smtClean="0"/>
              <a:t>Designed with and for CT educators</a:t>
            </a:r>
          </a:p>
          <a:p>
            <a:pPr marL="255979" indent="-255979">
              <a:spcAft>
                <a:spcPts val="1200"/>
              </a:spcAft>
            </a:pPr>
            <a:r>
              <a:rPr lang="en-US" sz="3000" dirty="0" smtClean="0"/>
              <a:t>No-cost </a:t>
            </a:r>
          </a:p>
          <a:p>
            <a:pPr marL="255979" indent="-255979">
              <a:spcAft>
                <a:spcPts val="1200"/>
              </a:spcAft>
            </a:pPr>
            <a:r>
              <a:rPr lang="en-US" sz="3000" dirty="0" smtClean="0"/>
              <a:t>Designed </a:t>
            </a:r>
            <a:r>
              <a:rPr lang="en-US" sz="3000" dirty="0"/>
              <a:t>for PLCs; works best with an effective facilitator of </a:t>
            </a:r>
            <a:r>
              <a:rPr lang="en-US" sz="3000" dirty="0" smtClean="0"/>
              <a:t>discussion; or</a:t>
            </a:r>
            <a:endParaRPr lang="en-US" sz="3000" dirty="0"/>
          </a:p>
          <a:p>
            <a:pPr marL="255979" indent="-255979">
              <a:spcAft>
                <a:spcPts val="1200"/>
              </a:spcAft>
            </a:pPr>
            <a:r>
              <a:rPr lang="en-US" sz="3000" dirty="0" smtClean="0"/>
              <a:t>Join an on-line discussion </a:t>
            </a:r>
          </a:p>
          <a:p>
            <a:pPr marL="255979" indent="-255979">
              <a:spcAft>
                <a:spcPts val="1200"/>
              </a:spcAft>
            </a:pPr>
            <a:r>
              <a:rPr lang="en-US" sz="3000" dirty="0" smtClean="0"/>
              <a:t>Modules </a:t>
            </a:r>
            <a:r>
              <a:rPr lang="en-US" sz="3000" dirty="0"/>
              <a:t>1-3 </a:t>
            </a:r>
            <a:r>
              <a:rPr lang="en-US" sz="3000" dirty="0" smtClean="0"/>
              <a:t>available now; </a:t>
            </a:r>
            <a:r>
              <a:rPr lang="en-US" sz="3000" dirty="0"/>
              <a:t>4-15 to be released over the </a:t>
            </a:r>
            <a:r>
              <a:rPr lang="en-US" sz="3000" dirty="0" smtClean="0"/>
              <a:t>coming months</a:t>
            </a:r>
            <a:endParaRPr lang="en-US" sz="3000" dirty="0"/>
          </a:p>
          <a:p>
            <a:pPr marL="255979" indent="-255979">
              <a:spcAft>
                <a:spcPts val="1200"/>
              </a:spcAft>
            </a:pPr>
            <a:r>
              <a:rPr lang="en-US" sz="3000" dirty="0"/>
              <a:t>Can earn emailed certificate &amp; badge</a:t>
            </a:r>
          </a:p>
        </p:txBody>
      </p:sp>
      <p:pic>
        <p:nvPicPr>
          <p:cNvPr id="9" name="Picture 8" descr="CSDElogo_informal_blu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97" y="5510382"/>
            <a:ext cx="1040773" cy="789779"/>
          </a:xfrm>
          <a:prstGeom prst="rect">
            <a:avLst/>
          </a:prstGeom>
        </p:spPr>
      </p:pic>
      <p:pic>
        <p:nvPicPr>
          <p:cNvPr id="1026" name="Picture 2" descr="http://ngss.ccat.us/pluginfile.php/1/theme_campus/frontpagelogo/1443734275/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335" y="502023"/>
            <a:ext cx="4836319" cy="714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699365836"/>
              </p:ext>
            </p:extLst>
          </p:nvPr>
        </p:nvGraphicFramePr>
        <p:xfrm>
          <a:off x="6297653" y="1347317"/>
          <a:ext cx="2669147" cy="4833960"/>
        </p:xfrm>
        <a:graphic>
          <a:graphicData uri="http://schemas.openxmlformats.org/drawingml/2006/table">
            <a:tbl>
              <a:tblPr/>
              <a:tblGrid>
                <a:gridCol w="530534"/>
                <a:gridCol w="2138613"/>
              </a:tblGrid>
              <a:tr h="294364">
                <a:tc>
                  <a:txBody>
                    <a:bodyPr/>
                    <a:lstStyle/>
                    <a:p>
                      <a:pPr algn="ctr" fontAlgn="t"/>
                      <a:r>
                        <a:rPr lang="en-US" sz="1400" b="0" i="0" u="none" strike="noStrike" dirty="0">
                          <a:solidFill>
                            <a:srgbClr val="000000"/>
                          </a:solidFill>
                          <a:effectLst/>
                          <a:latin typeface="Calibri"/>
                        </a:rPr>
                        <a:t>1</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l" fontAlgn="t"/>
                      <a:r>
                        <a:rPr lang="en-US" sz="1400" b="0" i="0" u="none" strike="noStrike" dirty="0">
                          <a:solidFill>
                            <a:srgbClr val="000000"/>
                          </a:solidFill>
                          <a:effectLst/>
                          <a:latin typeface="Calibri"/>
                        </a:rPr>
                        <a:t>Introduction</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294364">
                <a:tc>
                  <a:txBody>
                    <a:bodyPr/>
                    <a:lstStyle/>
                    <a:p>
                      <a:pPr algn="ctr" fontAlgn="t"/>
                      <a:r>
                        <a:rPr lang="en-US" sz="1400" b="0" i="0" u="none" strike="noStrike" dirty="0">
                          <a:solidFill>
                            <a:srgbClr val="000000"/>
                          </a:solidFill>
                          <a:effectLst/>
                          <a:latin typeface="Calibri"/>
                        </a:rPr>
                        <a:t>2</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l" fontAlgn="t"/>
                      <a:r>
                        <a:rPr lang="en-US" sz="1400" b="0" i="0" u="none" strike="noStrike" dirty="0" smtClean="0">
                          <a:solidFill>
                            <a:srgbClr val="000000"/>
                          </a:solidFill>
                          <a:effectLst/>
                          <a:latin typeface="+mn-lt"/>
                        </a:rPr>
                        <a:t>Overview of </a:t>
                      </a:r>
                      <a:r>
                        <a:rPr lang="en-US" sz="1400" b="0" i="0" u="none" strike="noStrike" dirty="0">
                          <a:solidFill>
                            <a:srgbClr val="000000"/>
                          </a:solidFill>
                          <a:effectLst/>
                          <a:latin typeface="Calibri"/>
                        </a:rPr>
                        <a:t>Next-Gen Science</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r>
              <a:tr h="294364">
                <a:tc>
                  <a:txBody>
                    <a:bodyPr/>
                    <a:lstStyle/>
                    <a:p>
                      <a:pPr algn="ctr" fontAlgn="t"/>
                      <a:r>
                        <a:rPr lang="en-US" sz="1400" b="0" i="0" u="none" strike="noStrike" dirty="0">
                          <a:solidFill>
                            <a:srgbClr val="000000"/>
                          </a:solidFill>
                          <a:effectLst/>
                          <a:latin typeface="Calibri"/>
                        </a:rPr>
                        <a:t>3</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c>
                  <a:txBody>
                    <a:bodyPr/>
                    <a:lstStyle/>
                    <a:p>
                      <a:pPr algn="l" fontAlgn="t"/>
                      <a:r>
                        <a:rPr lang="en-US" sz="1400" b="0" i="0" u="none" strike="noStrike" dirty="0">
                          <a:solidFill>
                            <a:srgbClr val="000000"/>
                          </a:solidFill>
                          <a:effectLst/>
                          <a:latin typeface="Calibri"/>
                        </a:rPr>
                        <a:t>Next-Gen Practices </a:t>
                      </a:r>
                      <a:r>
                        <a:rPr lang="en-US" sz="1400" b="0" i="0" u="none" strike="noStrike" dirty="0" smtClean="0">
                          <a:solidFill>
                            <a:srgbClr val="000000"/>
                          </a:solidFill>
                          <a:effectLst/>
                          <a:latin typeface="Calibri"/>
                        </a:rPr>
                        <a:t>Overview</a:t>
                      </a:r>
                      <a:endParaRPr lang="en-US" sz="1400" b="0" i="0" u="none" strike="noStrike" dirty="0">
                        <a:solidFill>
                          <a:srgbClr val="000000"/>
                        </a:solidFill>
                        <a:effectLst/>
                        <a:latin typeface="Calibri"/>
                      </a:endParaRP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r>
              <a:tr h="294364">
                <a:tc>
                  <a:txBody>
                    <a:bodyPr/>
                    <a:lstStyle/>
                    <a:p>
                      <a:pPr algn="ctr" fontAlgn="t"/>
                      <a:r>
                        <a:rPr lang="en-US" sz="1400" b="0" i="0" u="none" strike="noStrike" dirty="0">
                          <a:solidFill>
                            <a:srgbClr val="000000"/>
                          </a:solidFill>
                          <a:effectLst/>
                          <a:latin typeface="Calibri"/>
                        </a:rPr>
                        <a:t>4</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4DFEC"/>
                    </a:solidFill>
                  </a:tcPr>
                </a:tc>
                <a:tc>
                  <a:txBody>
                    <a:bodyPr/>
                    <a:lstStyle/>
                    <a:p>
                      <a:pPr algn="l" fontAlgn="t"/>
                      <a:r>
                        <a:rPr lang="en-US" sz="1400" b="0" i="0" u="none" strike="noStrike" dirty="0">
                          <a:solidFill>
                            <a:srgbClr val="000000"/>
                          </a:solidFill>
                          <a:effectLst/>
                          <a:latin typeface="Calibri"/>
                        </a:rPr>
                        <a:t>New/High Priority Practices</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4DFEC"/>
                    </a:solidFill>
                  </a:tcPr>
                </a:tc>
              </a:tr>
              <a:tr h="294364">
                <a:tc>
                  <a:txBody>
                    <a:bodyPr/>
                    <a:lstStyle/>
                    <a:p>
                      <a:pPr algn="ctr" fontAlgn="t"/>
                      <a:r>
                        <a:rPr lang="en-US" sz="1400" b="0" i="0" u="none" strike="noStrike" dirty="0">
                          <a:solidFill>
                            <a:srgbClr val="000000"/>
                          </a:solidFill>
                          <a:effectLst/>
                          <a:latin typeface="Calibri"/>
                        </a:rPr>
                        <a:t>5</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EF3"/>
                    </a:solidFill>
                  </a:tcPr>
                </a:tc>
                <a:tc>
                  <a:txBody>
                    <a:bodyPr/>
                    <a:lstStyle/>
                    <a:p>
                      <a:pPr algn="l" fontAlgn="t"/>
                      <a:r>
                        <a:rPr lang="en-US" sz="1400" b="0" i="0" u="none" strike="noStrike" dirty="0">
                          <a:solidFill>
                            <a:srgbClr val="000000"/>
                          </a:solidFill>
                          <a:effectLst/>
                          <a:latin typeface="Calibri"/>
                        </a:rPr>
                        <a:t>Disciplinary Core Ideas </a:t>
                      </a:r>
                      <a:r>
                        <a:rPr lang="en-US" sz="1400" b="0" i="0" u="none" strike="noStrike" dirty="0" smtClean="0">
                          <a:solidFill>
                            <a:srgbClr val="000000"/>
                          </a:solidFill>
                          <a:effectLst/>
                          <a:latin typeface="+mn-lt"/>
                        </a:rPr>
                        <a:t>Overview</a:t>
                      </a:r>
                      <a:endParaRPr lang="en-US" sz="1400" b="0" i="0" u="none" strike="noStrike" dirty="0">
                        <a:solidFill>
                          <a:srgbClr val="000000"/>
                        </a:solidFill>
                        <a:effectLst/>
                        <a:latin typeface="Calibri"/>
                      </a:endParaRP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EF3"/>
                    </a:solidFill>
                  </a:tcPr>
                </a:tc>
              </a:tr>
              <a:tr h="294364">
                <a:tc>
                  <a:txBody>
                    <a:bodyPr/>
                    <a:lstStyle/>
                    <a:p>
                      <a:pPr algn="ctr" fontAlgn="t"/>
                      <a:r>
                        <a:rPr lang="en-US" sz="1400" b="0" i="0" u="none" strike="noStrike" dirty="0">
                          <a:solidFill>
                            <a:srgbClr val="000000"/>
                          </a:solidFill>
                          <a:effectLst/>
                          <a:latin typeface="Calibri"/>
                        </a:rPr>
                        <a:t>6</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D9C4"/>
                    </a:solidFill>
                  </a:tcPr>
                </a:tc>
                <a:tc>
                  <a:txBody>
                    <a:bodyPr/>
                    <a:lstStyle/>
                    <a:p>
                      <a:pPr algn="l" fontAlgn="t"/>
                      <a:r>
                        <a:rPr lang="en-US" sz="1400" b="0" i="0" u="none" strike="noStrike" dirty="0">
                          <a:solidFill>
                            <a:srgbClr val="000000"/>
                          </a:solidFill>
                          <a:effectLst/>
                          <a:latin typeface="Calibri"/>
                        </a:rPr>
                        <a:t>Crosscutting Concepts </a:t>
                      </a:r>
                      <a:r>
                        <a:rPr lang="en-US" sz="1400" b="0" i="0" u="none" strike="noStrike" dirty="0" smtClean="0">
                          <a:solidFill>
                            <a:srgbClr val="000000"/>
                          </a:solidFill>
                          <a:effectLst/>
                          <a:latin typeface="+mn-lt"/>
                        </a:rPr>
                        <a:t>Overview</a:t>
                      </a:r>
                      <a:endParaRPr lang="en-US" sz="1400" b="0" i="0" u="none" strike="noStrike" dirty="0">
                        <a:solidFill>
                          <a:srgbClr val="000000"/>
                        </a:solidFill>
                        <a:effectLst/>
                        <a:latin typeface="Calibri"/>
                      </a:endParaRP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D9C4"/>
                    </a:solidFill>
                  </a:tcPr>
                </a:tc>
              </a:tr>
              <a:tr h="294364">
                <a:tc>
                  <a:txBody>
                    <a:bodyPr/>
                    <a:lstStyle/>
                    <a:p>
                      <a:pPr algn="ctr" fontAlgn="t"/>
                      <a:r>
                        <a:rPr lang="en-US" sz="1400" b="0" i="0" u="none" strike="noStrike" dirty="0">
                          <a:solidFill>
                            <a:srgbClr val="000000"/>
                          </a:solidFill>
                          <a:effectLst/>
                          <a:latin typeface="Calibri"/>
                        </a:rPr>
                        <a:t>7</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c>
                  <a:txBody>
                    <a:bodyPr/>
                    <a:lstStyle/>
                    <a:p>
                      <a:pPr algn="l" fontAlgn="t"/>
                      <a:r>
                        <a:rPr lang="en-US" sz="1400" b="0" i="0" u="none" strike="noStrike" dirty="0">
                          <a:solidFill>
                            <a:srgbClr val="000000"/>
                          </a:solidFill>
                          <a:effectLst/>
                          <a:latin typeface="Calibri"/>
                        </a:rPr>
                        <a:t>Nature of Science </a:t>
                      </a:r>
                      <a:r>
                        <a:rPr lang="en-US" sz="1400" b="0" i="0" u="none" strike="noStrike" dirty="0" smtClean="0">
                          <a:solidFill>
                            <a:srgbClr val="000000"/>
                          </a:solidFill>
                          <a:effectLst/>
                          <a:latin typeface="+mn-lt"/>
                        </a:rPr>
                        <a:t>Overview</a:t>
                      </a:r>
                      <a:endParaRPr lang="en-US" sz="1400" b="0" i="0" u="none" strike="noStrike" dirty="0">
                        <a:solidFill>
                          <a:srgbClr val="000000"/>
                        </a:solidFill>
                        <a:effectLst/>
                        <a:latin typeface="Calibri"/>
                      </a:endParaRP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r>
              <a:tr h="294364">
                <a:tc>
                  <a:txBody>
                    <a:bodyPr/>
                    <a:lstStyle/>
                    <a:p>
                      <a:pPr algn="ctr" fontAlgn="t"/>
                      <a:r>
                        <a:rPr lang="en-US" sz="1400" b="0" i="0" u="none" strike="noStrike" dirty="0">
                          <a:solidFill>
                            <a:srgbClr val="000000"/>
                          </a:solidFill>
                          <a:effectLst/>
                          <a:latin typeface="Calibri"/>
                        </a:rPr>
                        <a:t>8</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l" fontAlgn="t"/>
                      <a:r>
                        <a:rPr lang="en-US" sz="1400" b="0" i="0" u="none" strike="noStrike" dirty="0">
                          <a:solidFill>
                            <a:srgbClr val="000000"/>
                          </a:solidFill>
                          <a:effectLst/>
                          <a:latin typeface="Calibri"/>
                        </a:rPr>
                        <a:t>Engineering</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294364">
                <a:tc>
                  <a:txBody>
                    <a:bodyPr/>
                    <a:lstStyle/>
                    <a:p>
                      <a:pPr algn="ctr" fontAlgn="t"/>
                      <a:r>
                        <a:rPr lang="en-US" sz="1400" b="0" i="0" u="none" strike="noStrike" dirty="0">
                          <a:solidFill>
                            <a:srgbClr val="000000"/>
                          </a:solidFill>
                          <a:effectLst/>
                          <a:latin typeface="Calibri"/>
                        </a:rPr>
                        <a:t>9</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l" fontAlgn="t"/>
                      <a:r>
                        <a:rPr lang="en-US" sz="1400" b="0" i="0" u="none" strike="noStrike" dirty="0">
                          <a:solidFill>
                            <a:srgbClr val="000000"/>
                          </a:solidFill>
                          <a:effectLst/>
                          <a:latin typeface="Calibri"/>
                        </a:rPr>
                        <a:t>Equity &amp; Diversity </a:t>
                      </a:r>
                      <a:r>
                        <a:rPr lang="en-US" sz="1400" b="0" i="0" u="none" strike="noStrike" dirty="0" smtClean="0">
                          <a:solidFill>
                            <a:srgbClr val="000000"/>
                          </a:solidFill>
                          <a:effectLst/>
                          <a:latin typeface="+mn-lt"/>
                        </a:rPr>
                        <a:t>Overview</a:t>
                      </a:r>
                      <a:endParaRPr lang="en-US" sz="1400" b="0" i="0" u="none" strike="noStrike" dirty="0">
                        <a:solidFill>
                          <a:srgbClr val="000000"/>
                        </a:solidFill>
                        <a:effectLst/>
                        <a:latin typeface="Calibri"/>
                      </a:endParaRP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r>
              <a:tr h="294364">
                <a:tc>
                  <a:txBody>
                    <a:bodyPr/>
                    <a:lstStyle/>
                    <a:p>
                      <a:pPr algn="ctr" fontAlgn="t"/>
                      <a:r>
                        <a:rPr lang="en-US" sz="1400" b="0" i="0" u="none" strike="noStrike" dirty="0">
                          <a:solidFill>
                            <a:srgbClr val="000000"/>
                          </a:solidFill>
                          <a:effectLst/>
                          <a:latin typeface="Calibri"/>
                        </a:rPr>
                        <a:t>10</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EF3"/>
                    </a:solidFill>
                  </a:tcPr>
                </a:tc>
                <a:tc>
                  <a:txBody>
                    <a:bodyPr/>
                    <a:lstStyle/>
                    <a:p>
                      <a:pPr algn="l" fontAlgn="t"/>
                      <a:r>
                        <a:rPr lang="en-US" sz="1400" b="0" i="0" u="none" strike="noStrike" dirty="0">
                          <a:solidFill>
                            <a:srgbClr val="000000"/>
                          </a:solidFill>
                          <a:effectLst/>
                          <a:latin typeface="Calibri"/>
                        </a:rPr>
                        <a:t>NGSS Architecture</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EF3"/>
                    </a:solidFill>
                  </a:tcPr>
                </a:tc>
              </a:tr>
              <a:tr h="294364">
                <a:tc>
                  <a:txBody>
                    <a:bodyPr/>
                    <a:lstStyle/>
                    <a:p>
                      <a:pPr algn="ctr" fontAlgn="t"/>
                      <a:r>
                        <a:rPr lang="en-US" sz="1400" b="0" i="0" u="none" strike="noStrike" dirty="0">
                          <a:solidFill>
                            <a:srgbClr val="000000"/>
                          </a:solidFill>
                          <a:effectLst/>
                          <a:latin typeface="Calibri"/>
                        </a:rPr>
                        <a:t>11</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c>
                  <a:txBody>
                    <a:bodyPr/>
                    <a:lstStyle/>
                    <a:p>
                      <a:pPr algn="l" fontAlgn="t"/>
                      <a:r>
                        <a:rPr lang="en-US" sz="1400" b="0" i="0" u="none" strike="noStrike" dirty="0">
                          <a:solidFill>
                            <a:srgbClr val="000000"/>
                          </a:solidFill>
                          <a:effectLst/>
                          <a:latin typeface="Calibri"/>
                        </a:rPr>
                        <a:t>Assessment </a:t>
                      </a:r>
                      <a:r>
                        <a:rPr lang="en-US" sz="1400" b="0" i="0" u="none" strike="noStrike" dirty="0" smtClean="0">
                          <a:solidFill>
                            <a:srgbClr val="000000"/>
                          </a:solidFill>
                          <a:effectLst/>
                          <a:latin typeface="+mn-lt"/>
                        </a:rPr>
                        <a:t>Overview</a:t>
                      </a:r>
                      <a:endParaRPr lang="en-US" sz="1400" b="0" i="0" u="none" strike="noStrike" dirty="0">
                        <a:solidFill>
                          <a:srgbClr val="000000"/>
                        </a:solidFill>
                        <a:effectLst/>
                        <a:latin typeface="Calibri"/>
                      </a:endParaRP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DE9D9"/>
                    </a:solidFill>
                  </a:tcPr>
                </a:tc>
              </a:tr>
              <a:tr h="294364">
                <a:tc>
                  <a:txBody>
                    <a:bodyPr/>
                    <a:lstStyle/>
                    <a:p>
                      <a:pPr algn="ctr" fontAlgn="t"/>
                      <a:r>
                        <a:rPr lang="en-US" sz="1400" b="0" i="0" u="none" strike="noStrike" dirty="0">
                          <a:solidFill>
                            <a:srgbClr val="000000"/>
                          </a:solidFill>
                          <a:effectLst/>
                          <a:latin typeface="Calibri"/>
                        </a:rPr>
                        <a:t>12</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4DFEC"/>
                    </a:solidFill>
                  </a:tcPr>
                </a:tc>
                <a:tc>
                  <a:txBody>
                    <a:bodyPr/>
                    <a:lstStyle/>
                    <a:p>
                      <a:pPr algn="l" fontAlgn="t"/>
                      <a:r>
                        <a:rPr lang="en-US" sz="1400" b="0" i="0" u="none" strike="noStrike" dirty="0">
                          <a:solidFill>
                            <a:srgbClr val="000000"/>
                          </a:solidFill>
                          <a:effectLst/>
                          <a:latin typeface="Calibri"/>
                        </a:rPr>
                        <a:t>Curriculum </a:t>
                      </a:r>
                      <a:r>
                        <a:rPr lang="en-US" sz="1400" b="0" i="0" u="none" strike="noStrike" dirty="0" smtClean="0">
                          <a:solidFill>
                            <a:srgbClr val="000000"/>
                          </a:solidFill>
                          <a:effectLst/>
                          <a:latin typeface="+mn-lt"/>
                        </a:rPr>
                        <a:t>Overview</a:t>
                      </a:r>
                      <a:endParaRPr lang="en-US" sz="1400" b="0" i="0" u="none" strike="noStrike" dirty="0">
                        <a:solidFill>
                          <a:srgbClr val="000000"/>
                        </a:solidFill>
                        <a:effectLst/>
                        <a:latin typeface="Calibri"/>
                      </a:endParaRP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4DFEC"/>
                    </a:solidFill>
                  </a:tcPr>
                </a:tc>
              </a:tr>
              <a:tr h="294364">
                <a:tc>
                  <a:txBody>
                    <a:bodyPr/>
                    <a:lstStyle/>
                    <a:p>
                      <a:pPr algn="ctr" fontAlgn="t"/>
                      <a:r>
                        <a:rPr lang="en-US" sz="1400" b="0" i="0" u="none" strike="noStrike" dirty="0">
                          <a:solidFill>
                            <a:srgbClr val="000000"/>
                          </a:solidFill>
                          <a:effectLst/>
                          <a:latin typeface="Calibri"/>
                        </a:rPr>
                        <a:t>13</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D9C4"/>
                    </a:solidFill>
                  </a:tcPr>
                </a:tc>
                <a:tc>
                  <a:txBody>
                    <a:bodyPr/>
                    <a:lstStyle/>
                    <a:p>
                      <a:pPr algn="l" fontAlgn="t"/>
                      <a:r>
                        <a:rPr lang="en-US" sz="1400" b="0" i="0" u="none" strike="noStrike" dirty="0">
                          <a:solidFill>
                            <a:srgbClr val="000000"/>
                          </a:solidFill>
                          <a:effectLst/>
                          <a:latin typeface="Calibri"/>
                        </a:rPr>
                        <a:t>Putting It All Together</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DD9C4"/>
                    </a:solidFill>
                  </a:tcPr>
                </a:tc>
              </a:tr>
              <a:tr h="294364">
                <a:tc>
                  <a:txBody>
                    <a:bodyPr/>
                    <a:lstStyle/>
                    <a:p>
                      <a:pPr algn="ctr" fontAlgn="t"/>
                      <a:r>
                        <a:rPr lang="en-US" sz="1400" b="0" i="0" u="none" strike="noStrike" dirty="0">
                          <a:solidFill>
                            <a:srgbClr val="000000"/>
                          </a:solidFill>
                          <a:effectLst/>
                          <a:latin typeface="Calibri"/>
                        </a:rPr>
                        <a:t>14</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c>
                  <a:txBody>
                    <a:bodyPr/>
                    <a:lstStyle/>
                    <a:p>
                      <a:pPr algn="l" fontAlgn="t"/>
                      <a:r>
                        <a:rPr lang="en-US" sz="1400" b="0" i="0" u="none" strike="noStrike" dirty="0">
                          <a:solidFill>
                            <a:srgbClr val="000000"/>
                          </a:solidFill>
                          <a:effectLst/>
                          <a:latin typeface="Calibri"/>
                        </a:rPr>
                        <a:t>Transition Planning</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BF1DE"/>
                    </a:solidFill>
                  </a:tcPr>
                </a:tc>
              </a:tr>
              <a:tr h="294364">
                <a:tc>
                  <a:txBody>
                    <a:bodyPr/>
                    <a:lstStyle/>
                    <a:p>
                      <a:pPr algn="ctr" fontAlgn="t"/>
                      <a:r>
                        <a:rPr lang="en-US" sz="1400" b="0" i="0" u="none" strike="noStrike" dirty="0">
                          <a:solidFill>
                            <a:srgbClr val="000000"/>
                          </a:solidFill>
                          <a:effectLst/>
                          <a:latin typeface="Calibri"/>
                        </a:rPr>
                        <a:t>15</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EF3"/>
                    </a:solidFill>
                  </a:tcPr>
                </a:tc>
                <a:tc>
                  <a:txBody>
                    <a:bodyPr/>
                    <a:lstStyle/>
                    <a:p>
                      <a:pPr algn="l" fontAlgn="t"/>
                      <a:r>
                        <a:rPr lang="en-US" sz="1400" b="0" i="0" u="none" strike="noStrike" dirty="0">
                          <a:solidFill>
                            <a:srgbClr val="000000"/>
                          </a:solidFill>
                          <a:effectLst/>
                          <a:latin typeface="Calibri"/>
                        </a:rPr>
                        <a:t>Wrap-Up</a:t>
                      </a:r>
                    </a:p>
                  </a:txBody>
                  <a:tcPr marL="7144" marR="7144" marT="7144"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AEEF3"/>
                    </a:solidFill>
                  </a:tcPr>
                </a:tc>
              </a:tr>
            </a:tbl>
          </a:graphicData>
        </a:graphic>
      </p:graphicFrame>
      <p:sp>
        <p:nvSpPr>
          <p:cNvPr id="12" name="Content Placeholder 4"/>
          <p:cNvSpPr txBox="1">
            <a:spLocks/>
          </p:cNvSpPr>
          <p:nvPr/>
        </p:nvSpPr>
        <p:spPr>
          <a:xfrm>
            <a:off x="6297651" y="632944"/>
            <a:ext cx="2585516" cy="45253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300" b="1" dirty="0"/>
              <a:t>Online course</a:t>
            </a:r>
          </a:p>
        </p:txBody>
      </p:sp>
      <p:sp>
        <p:nvSpPr>
          <p:cNvPr id="2" name="Slide Number Placeholder 1"/>
          <p:cNvSpPr>
            <a:spLocks noGrp="1"/>
          </p:cNvSpPr>
          <p:nvPr>
            <p:ph type="sldNum" sz="quarter" idx="12"/>
          </p:nvPr>
        </p:nvSpPr>
        <p:spPr/>
        <p:txBody>
          <a:bodyPr/>
          <a:lstStyle/>
          <a:p>
            <a:fld id="{24F2258D-CF54-2C4E-9726-8648A0B8DDCC}" type="slidenum">
              <a:rPr lang="en-US" smtClean="0"/>
              <a:t>21</a:t>
            </a:fld>
            <a:endParaRPr lang="en-US" dirty="0"/>
          </a:p>
        </p:txBody>
      </p:sp>
    </p:spTree>
    <p:extLst>
      <p:ext uri="{BB962C8B-B14F-4D97-AF65-F5344CB8AC3E}">
        <p14:creationId xmlns:p14="http://schemas.microsoft.com/office/powerpoint/2010/main" val="293450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F2258D-CF54-2C4E-9726-8648A0B8DDCC}" type="slidenum">
              <a:rPr lang="en-US" smtClean="0"/>
              <a:t>22</a:t>
            </a:fld>
            <a:endParaRPr lang="en-US" dirty="0"/>
          </a:p>
        </p:txBody>
      </p:sp>
      <p:sp>
        <p:nvSpPr>
          <p:cNvPr id="6" name="Content Placeholder 5"/>
          <p:cNvSpPr>
            <a:spLocks noGrp="1"/>
          </p:cNvSpPr>
          <p:nvPr>
            <p:ph idx="1"/>
          </p:nvPr>
        </p:nvSpPr>
        <p:spPr>
          <a:xfrm>
            <a:off x="714719" y="5226364"/>
            <a:ext cx="8229600" cy="516193"/>
          </a:xfrm>
        </p:spPr>
        <p:txBody>
          <a:bodyPr>
            <a:normAutofit fontScale="25000" lnSpcReduction="20000"/>
          </a:bodyPr>
          <a:lstStyle/>
          <a:p>
            <a:pPr marL="0" indent="0">
              <a:buNone/>
            </a:pPr>
            <a:r>
              <a:rPr lang="en-US" sz="11200" dirty="0">
                <a:hlinkClick r:id="rId2"/>
              </a:rPr>
              <a:t>http://www.ngsx.org/index.php/public/home</a:t>
            </a:r>
            <a:endParaRPr lang="en-US" sz="11200" dirty="0"/>
          </a:p>
          <a:p>
            <a:pPr marL="0" indent="0">
              <a:buNone/>
            </a:pPr>
            <a:endParaRPr lang="en-US" dirty="0"/>
          </a:p>
        </p:txBody>
      </p:sp>
      <p:pic>
        <p:nvPicPr>
          <p:cNvPr id="7" name="Picture 6"/>
          <p:cNvPicPr>
            <a:picLocks noChangeAspect="1"/>
          </p:cNvPicPr>
          <p:nvPr/>
        </p:nvPicPr>
        <p:blipFill>
          <a:blip r:embed="rId3"/>
          <a:stretch>
            <a:fillRect/>
          </a:stretch>
        </p:blipFill>
        <p:spPr>
          <a:xfrm>
            <a:off x="2193776" y="172841"/>
            <a:ext cx="4660011" cy="2009923"/>
          </a:xfrm>
          <a:prstGeom prst="rect">
            <a:avLst/>
          </a:prstGeom>
        </p:spPr>
      </p:pic>
      <p:sp>
        <p:nvSpPr>
          <p:cNvPr id="8" name="Rectangle 7"/>
          <p:cNvSpPr/>
          <p:nvPr/>
        </p:nvSpPr>
        <p:spPr>
          <a:xfrm>
            <a:off x="221227" y="2295954"/>
            <a:ext cx="8605107" cy="3770263"/>
          </a:xfrm>
          <a:prstGeom prst="rect">
            <a:avLst/>
          </a:prstGeom>
        </p:spPr>
        <p:txBody>
          <a:bodyPr wrap="square">
            <a:spAutoFit/>
          </a:bodyPr>
          <a:lstStyle/>
          <a:p>
            <a:pPr marL="285744" indent="-285744">
              <a:spcBef>
                <a:spcPts val="600"/>
              </a:spcBef>
              <a:spcAft>
                <a:spcPts val="600"/>
              </a:spcAft>
              <a:buFont typeface="Arial" panose="020B0604020202020204" pitchFamily="34" charset="0"/>
              <a:buChar char="•"/>
            </a:pPr>
            <a:r>
              <a:rPr lang="en-US" sz="2200" dirty="0">
                <a:solidFill>
                  <a:srgbClr val="2E2E2E"/>
                </a:solidFill>
                <a:latin typeface="Open Sans"/>
              </a:rPr>
              <a:t>Learn about Next Gen Science directly from authors of the </a:t>
            </a:r>
            <a:r>
              <a:rPr lang="en-US" sz="2200" dirty="0" smtClean="0">
                <a:solidFill>
                  <a:srgbClr val="2E2E2E"/>
                </a:solidFill>
                <a:latin typeface="Open Sans"/>
              </a:rPr>
              <a:t>standards and with CT’s certified learning facilitators</a:t>
            </a:r>
            <a:endParaRPr lang="en-US" sz="2200" dirty="0">
              <a:solidFill>
                <a:srgbClr val="2E2E2E"/>
              </a:solidFill>
              <a:latin typeface="Open Sans"/>
            </a:endParaRPr>
          </a:p>
          <a:p>
            <a:pPr marL="285744" indent="-285744">
              <a:spcBef>
                <a:spcPts val="600"/>
              </a:spcBef>
              <a:spcAft>
                <a:spcPts val="600"/>
              </a:spcAft>
              <a:buFont typeface="Arial" panose="020B0604020202020204" pitchFamily="34" charset="0"/>
              <a:buChar char="•"/>
            </a:pPr>
            <a:r>
              <a:rPr lang="en-US" sz="2200" dirty="0">
                <a:solidFill>
                  <a:srgbClr val="2E2E2E"/>
                </a:solidFill>
                <a:latin typeface="Open Sans"/>
              </a:rPr>
              <a:t>Focus on modeling, argument with evidence and scientific explanation of real world phenomena</a:t>
            </a:r>
          </a:p>
          <a:p>
            <a:pPr marL="285744" indent="-285744">
              <a:spcBef>
                <a:spcPts val="600"/>
              </a:spcBef>
              <a:spcAft>
                <a:spcPts val="600"/>
              </a:spcAft>
              <a:buFont typeface="Arial" panose="020B0604020202020204" pitchFamily="34" charset="0"/>
              <a:buChar char="•"/>
            </a:pPr>
            <a:r>
              <a:rPr lang="en-US" sz="2200" dirty="0" smtClean="0">
                <a:solidFill>
                  <a:srgbClr val="2E2E2E"/>
                </a:solidFill>
                <a:latin typeface="Open Sans"/>
              </a:rPr>
              <a:t>Registration opens Nov. 19 for winter, spring and summer sessions (15 options) in all parts of the state</a:t>
            </a:r>
          </a:p>
          <a:p>
            <a:pPr marL="285744" indent="-285744">
              <a:spcBef>
                <a:spcPts val="600"/>
              </a:spcBef>
              <a:spcAft>
                <a:spcPts val="600"/>
              </a:spcAft>
              <a:buFont typeface="Arial" panose="020B0604020202020204" pitchFamily="34" charset="0"/>
              <a:buChar char="•"/>
            </a:pPr>
            <a:r>
              <a:rPr lang="en-US" sz="2200" dirty="0" smtClean="0">
                <a:solidFill>
                  <a:srgbClr val="2E2E2E"/>
                </a:solidFill>
                <a:latin typeface="Open Sans"/>
              </a:rPr>
              <a:t>To get a sense of the NGSX learning experience, go to:</a:t>
            </a:r>
          </a:p>
          <a:p>
            <a:pPr>
              <a:spcBef>
                <a:spcPts val="600"/>
              </a:spcBef>
              <a:spcAft>
                <a:spcPts val="600"/>
              </a:spcAft>
            </a:pPr>
            <a:endParaRPr lang="en-US" sz="2200" dirty="0">
              <a:solidFill>
                <a:srgbClr val="2E2E2E"/>
              </a:solidFill>
              <a:latin typeface="Open Sans"/>
            </a:endParaRPr>
          </a:p>
          <a:p>
            <a:endParaRPr lang="en-US" dirty="0"/>
          </a:p>
        </p:txBody>
      </p:sp>
      <p:sp>
        <p:nvSpPr>
          <p:cNvPr id="9" name="Content Placeholder 4"/>
          <p:cNvSpPr txBox="1">
            <a:spLocks/>
          </p:cNvSpPr>
          <p:nvPr/>
        </p:nvSpPr>
        <p:spPr>
          <a:xfrm>
            <a:off x="4225203" y="1705813"/>
            <a:ext cx="2585516" cy="45253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b="1" dirty="0"/>
              <a:t>Web-based </a:t>
            </a:r>
            <a:r>
              <a:rPr lang="en-US" sz="2000" b="1" dirty="0" smtClean="0"/>
              <a:t>seminar</a:t>
            </a:r>
            <a:endParaRPr lang="en-US" sz="2000" b="1" dirty="0"/>
          </a:p>
        </p:txBody>
      </p:sp>
    </p:spTree>
    <p:extLst>
      <p:ext uri="{BB962C8B-B14F-4D97-AF65-F5344CB8AC3E}">
        <p14:creationId xmlns:p14="http://schemas.microsoft.com/office/powerpoint/2010/main" val="208450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86066932"/>
              </p:ext>
            </p:extLst>
          </p:nvPr>
        </p:nvGraphicFramePr>
        <p:xfrm>
          <a:off x="160663" y="928618"/>
          <a:ext cx="8644127" cy="5348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83C54D50-82A7-0649-97E5-4D703D65393F}" type="slidenum">
              <a:rPr lang="en-US" smtClean="0"/>
              <a:t>23</a:t>
            </a:fld>
            <a:endParaRPr lang="en-US" dirty="0"/>
          </a:p>
        </p:txBody>
      </p:sp>
      <p:sp>
        <p:nvSpPr>
          <p:cNvPr id="6" name="Title 5"/>
          <p:cNvSpPr>
            <a:spLocks noGrp="1"/>
          </p:cNvSpPr>
          <p:nvPr>
            <p:ph type="title"/>
          </p:nvPr>
        </p:nvSpPr>
        <p:spPr>
          <a:xfrm>
            <a:off x="457200" y="0"/>
            <a:ext cx="8229600" cy="914400"/>
          </a:xfrm>
        </p:spPr>
        <p:txBody>
          <a:bodyPr>
            <a:normAutofit/>
          </a:bodyPr>
          <a:lstStyle/>
          <a:p>
            <a:r>
              <a:rPr lang="en-US" sz="4000" b="1" dirty="0">
                <a:solidFill>
                  <a:srgbClr val="002D73"/>
                </a:solidFill>
              </a:rPr>
              <a:t>Supports for Teachers</a:t>
            </a:r>
            <a:endParaRPr lang="en-US" sz="4000" dirty="0"/>
          </a:p>
        </p:txBody>
      </p:sp>
      <p:sp>
        <p:nvSpPr>
          <p:cNvPr id="2" name="TextBox 1"/>
          <p:cNvSpPr txBox="1"/>
          <p:nvPr/>
        </p:nvSpPr>
        <p:spPr>
          <a:xfrm>
            <a:off x="3200400" y="5013702"/>
            <a:ext cx="2642461" cy="523220"/>
          </a:xfrm>
          <a:prstGeom prst="rect">
            <a:avLst/>
          </a:prstGeom>
          <a:solidFill>
            <a:schemeClr val="accent1">
              <a:lumMod val="40000"/>
              <a:lumOff val="60000"/>
            </a:schemeClr>
          </a:solidFill>
        </p:spPr>
        <p:txBody>
          <a:bodyPr wrap="square" rtlCol="0">
            <a:spAutoFit/>
          </a:bodyPr>
          <a:lstStyle/>
          <a:p>
            <a:pPr algn="ctr"/>
            <a:r>
              <a:rPr lang="en-US" sz="2800" dirty="0">
                <a:solidFill>
                  <a:srgbClr val="002D73"/>
                </a:solidFill>
                <a:hlinkClick r:id="rId8"/>
              </a:rPr>
              <a:t>NSTA NGSS Hub</a:t>
            </a:r>
            <a:endParaRPr lang="en-US" sz="2800" dirty="0">
              <a:solidFill>
                <a:srgbClr val="002D73"/>
              </a:solidFill>
            </a:endParaRPr>
          </a:p>
        </p:txBody>
      </p:sp>
      <p:cxnSp>
        <p:nvCxnSpPr>
          <p:cNvPr id="7" name="Straight Connector 6"/>
          <p:cNvCxnSpPr/>
          <p:nvPr/>
        </p:nvCxnSpPr>
        <p:spPr>
          <a:xfrm>
            <a:off x="4572000" y="4695986"/>
            <a:ext cx="0" cy="31771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485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C54D50-82A7-0649-97E5-4D703D65393F}" type="slidenum">
              <a:rPr lang="en-US" smtClean="0"/>
              <a:t>24</a:t>
            </a:fld>
            <a:endParaRPr lang="en-US" dirty="0"/>
          </a:p>
        </p:txBody>
      </p:sp>
      <p:sp>
        <p:nvSpPr>
          <p:cNvPr id="6" name="Title 5"/>
          <p:cNvSpPr>
            <a:spLocks noGrp="1"/>
          </p:cNvSpPr>
          <p:nvPr>
            <p:ph type="title"/>
          </p:nvPr>
        </p:nvSpPr>
        <p:spPr>
          <a:xfrm>
            <a:off x="457200" y="0"/>
            <a:ext cx="8229600" cy="914400"/>
          </a:xfrm>
        </p:spPr>
        <p:txBody>
          <a:bodyPr>
            <a:normAutofit/>
          </a:bodyPr>
          <a:lstStyle/>
          <a:p>
            <a:r>
              <a:rPr lang="en-US" sz="4000" b="1" dirty="0">
                <a:solidFill>
                  <a:srgbClr val="002D73"/>
                </a:solidFill>
              </a:rPr>
              <a:t>Questions and Discussion</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772" y="914403"/>
            <a:ext cx="3690461" cy="4607719"/>
          </a:xfrm>
          <a:prstGeom prst="rect">
            <a:avLst/>
          </a:prstGeom>
        </p:spPr>
      </p:pic>
    </p:spTree>
    <p:extLst>
      <p:ext uri="{BB962C8B-B14F-4D97-AF65-F5344CB8AC3E}">
        <p14:creationId xmlns:p14="http://schemas.microsoft.com/office/powerpoint/2010/main" val="3689491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C54D50-82A7-0649-97E5-4D703D65393F}" type="slidenum">
              <a:rPr lang="en-US" smtClean="0"/>
              <a:t>25</a:t>
            </a:fld>
            <a:endParaRPr lang="en-US" dirty="0"/>
          </a:p>
        </p:txBody>
      </p:sp>
      <p:sp>
        <p:nvSpPr>
          <p:cNvPr id="6" name="Title 5"/>
          <p:cNvSpPr>
            <a:spLocks noGrp="1"/>
          </p:cNvSpPr>
          <p:nvPr>
            <p:ph type="title"/>
          </p:nvPr>
        </p:nvSpPr>
        <p:spPr>
          <a:xfrm>
            <a:off x="457200" y="0"/>
            <a:ext cx="8229600" cy="914400"/>
          </a:xfrm>
        </p:spPr>
        <p:txBody>
          <a:bodyPr>
            <a:normAutofit fontScale="90000"/>
          </a:bodyPr>
          <a:lstStyle/>
          <a:p>
            <a:r>
              <a:rPr lang="en-US" sz="4000" b="1" dirty="0">
                <a:solidFill>
                  <a:srgbClr val="002D73"/>
                </a:solidFill>
              </a:rPr>
              <a:t>Getting Involved and Staying Informed</a:t>
            </a:r>
            <a:endParaRPr lang="en-US" sz="4000" dirty="0"/>
          </a:p>
        </p:txBody>
      </p:sp>
      <p:sp>
        <p:nvSpPr>
          <p:cNvPr id="2" name="Content Placeholder 1"/>
          <p:cNvSpPr>
            <a:spLocks noGrp="1"/>
          </p:cNvSpPr>
          <p:nvPr>
            <p:ph idx="1"/>
          </p:nvPr>
        </p:nvSpPr>
        <p:spPr>
          <a:xfrm>
            <a:off x="457200" y="1143002"/>
            <a:ext cx="8229600" cy="4525963"/>
          </a:xfrm>
        </p:spPr>
        <p:txBody>
          <a:bodyPr/>
          <a:lstStyle/>
          <a:p>
            <a:r>
              <a:rPr lang="en-US" dirty="0" smtClean="0"/>
              <a:t>CSDE Science mailing list – </a:t>
            </a:r>
            <a:r>
              <a:rPr lang="en-US" dirty="0" smtClean="0">
                <a:hlinkClick r:id="rId3"/>
              </a:rPr>
              <a:t>Elizabeth.buttner@ct.gov</a:t>
            </a:r>
            <a:endParaRPr lang="en-US" dirty="0" smtClean="0"/>
          </a:p>
          <a:p>
            <a:r>
              <a:rPr lang="en-US" dirty="0" smtClean="0"/>
              <a:t>District Advisory Council – contact Liz Buttner</a:t>
            </a:r>
          </a:p>
          <a:p>
            <a:r>
              <a:rPr lang="en-US" dirty="0" smtClean="0"/>
              <a:t>State Science Assessments – contact Jeff Greig at </a:t>
            </a:r>
            <a:r>
              <a:rPr lang="en-US" dirty="0" smtClean="0">
                <a:hlinkClick r:id="rId4"/>
              </a:rPr>
              <a:t>jeff.Greig@ct.gov</a:t>
            </a:r>
            <a:r>
              <a:rPr lang="en-US" dirty="0" smtClean="0"/>
              <a:t> </a:t>
            </a:r>
          </a:p>
          <a:p>
            <a:r>
              <a:rPr lang="en-US" dirty="0" smtClean="0"/>
              <a:t>Science Performance Tasks – contact Ron Michaels at </a:t>
            </a:r>
            <a:r>
              <a:rPr lang="en-US" dirty="0" smtClean="0">
                <a:hlinkClick r:id="rId5"/>
              </a:rPr>
              <a:t>Ronald.Michaels@ct.gov</a:t>
            </a:r>
            <a:r>
              <a:rPr lang="en-US" dirty="0" smtClean="0"/>
              <a:t> </a:t>
            </a:r>
            <a:endParaRPr lang="en-US" dirty="0"/>
          </a:p>
        </p:txBody>
      </p:sp>
    </p:spTree>
    <p:extLst>
      <p:ext uri="{BB962C8B-B14F-4D97-AF65-F5344CB8AC3E}">
        <p14:creationId xmlns:p14="http://schemas.microsoft.com/office/powerpoint/2010/main" val="3584150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latin typeface="+mj-lt"/>
                <a:sym typeface="Helvetica" pitchFamily="-84" charset="0"/>
              </a:rPr>
              <a:t>Why Update CT Science Education?</a:t>
            </a:r>
            <a:endParaRPr lang="en-US" dirty="0">
              <a:latin typeface="+mj-lt"/>
            </a:endParaRPr>
          </a:p>
        </p:txBody>
      </p:sp>
      <p:sp>
        <p:nvSpPr>
          <p:cNvPr id="3" name="Content Placeholder 2"/>
          <p:cNvSpPr>
            <a:spLocks noGrp="1"/>
          </p:cNvSpPr>
          <p:nvPr>
            <p:ph idx="1"/>
          </p:nvPr>
        </p:nvSpPr>
        <p:spPr>
          <a:xfrm>
            <a:off x="225911" y="1634067"/>
            <a:ext cx="8707074" cy="4250366"/>
          </a:xfrm>
        </p:spPr>
        <p:txBody>
          <a:bodyPr>
            <a:normAutofit fontScale="92500" lnSpcReduction="10000"/>
          </a:bodyPr>
          <a:lstStyle/>
          <a:p>
            <a:pPr>
              <a:spcBef>
                <a:spcPts val="1200"/>
              </a:spcBef>
              <a:spcAft>
                <a:spcPts val="1200"/>
              </a:spcAft>
              <a:buSzPct val="90000"/>
              <a:buFont typeface="Wingdings" charset="2"/>
              <a:buChar char="Ø"/>
            </a:pPr>
            <a:r>
              <a:rPr lang="en-US" sz="3000" dirty="0" smtClean="0"/>
              <a:t>Next step for CT’s 11-year old science standards</a:t>
            </a:r>
          </a:p>
          <a:p>
            <a:pPr>
              <a:spcBef>
                <a:spcPts val="1200"/>
              </a:spcBef>
              <a:spcAft>
                <a:spcPts val="1200"/>
              </a:spcAft>
              <a:buSzPct val="90000"/>
              <a:buFont typeface="Wingdings" charset="2"/>
              <a:buChar char="Ø"/>
            </a:pPr>
            <a:r>
              <a:rPr lang="en-US" sz="3000" dirty="0" smtClean="0"/>
              <a:t>Recent research on how students best learn science</a:t>
            </a:r>
          </a:p>
          <a:p>
            <a:pPr>
              <a:spcBef>
                <a:spcPts val="1200"/>
              </a:spcBef>
              <a:spcAft>
                <a:spcPts val="1200"/>
              </a:spcAft>
              <a:buSzPct val="90000"/>
              <a:buFont typeface="Wingdings" charset="2"/>
              <a:buChar char="Ø"/>
            </a:pPr>
            <a:r>
              <a:rPr lang="en-US" sz="3000" dirty="0" smtClean="0"/>
              <a:t>Captivate diverse students; close gaps</a:t>
            </a:r>
          </a:p>
          <a:p>
            <a:pPr>
              <a:spcBef>
                <a:spcPts val="1200"/>
              </a:spcBef>
              <a:spcAft>
                <a:spcPts val="1200"/>
              </a:spcAft>
              <a:buSzPct val="90000"/>
              <a:buFont typeface="Wingdings" charset="2"/>
              <a:buChar char="Ø"/>
            </a:pPr>
            <a:r>
              <a:rPr lang="en-US" sz="3000" dirty="0" smtClean="0"/>
              <a:t>Consistent with CT Core Standards and College Board AP emphasis on thinking, reasoning and communication skills needed for life, college and workforce</a:t>
            </a:r>
          </a:p>
          <a:p>
            <a:pPr>
              <a:spcBef>
                <a:spcPts val="1200"/>
              </a:spcBef>
              <a:spcAft>
                <a:spcPts val="1200"/>
              </a:spcAft>
              <a:buSzPct val="90000"/>
              <a:buFont typeface="Wingdings" charset="2"/>
              <a:buChar char="Ø"/>
            </a:pPr>
            <a:r>
              <a:rPr lang="en-US" sz="2800" dirty="0" smtClean="0"/>
              <a:t>Bring </a:t>
            </a:r>
            <a:r>
              <a:rPr lang="en-US" sz="2800" dirty="0"/>
              <a:t>clarity to “STEM” education </a:t>
            </a:r>
          </a:p>
          <a:p>
            <a:pPr>
              <a:spcBef>
                <a:spcPts val="1200"/>
              </a:spcBef>
              <a:spcAft>
                <a:spcPts val="1200"/>
              </a:spcAft>
              <a:buSzPct val="90000"/>
              <a:buFont typeface="Wingdings" charset="2"/>
              <a:buChar char="Ø"/>
            </a:pPr>
            <a:endParaRPr lang="en-US" sz="3000" dirty="0" smtClean="0"/>
          </a:p>
          <a:p>
            <a:pPr>
              <a:spcBef>
                <a:spcPts val="1200"/>
              </a:spcBef>
              <a:spcAft>
                <a:spcPts val="1200"/>
              </a:spcAft>
              <a:buSzPct val="90000"/>
              <a:buFont typeface="Wingdings" charset="2"/>
              <a:buChar char="Ø"/>
            </a:pPr>
            <a:endParaRPr lang="en-US" sz="3000" dirty="0"/>
          </a:p>
        </p:txBody>
      </p:sp>
      <p:cxnSp>
        <p:nvCxnSpPr>
          <p:cNvPr id="5" name="Straight Connector 4"/>
          <p:cNvCxnSpPr/>
          <p:nvPr/>
        </p:nvCxnSpPr>
        <p:spPr>
          <a:xfrm flipV="1">
            <a:off x="1254726" y="6650768"/>
            <a:ext cx="7634745" cy="723"/>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83C54D50-82A7-0649-97E5-4D703D65393F}" type="slidenum">
              <a:rPr lang="en-US" smtClean="0"/>
              <a:t>3</a:t>
            </a:fld>
            <a:endParaRPr lang="en-US" dirty="0"/>
          </a:p>
        </p:txBody>
      </p:sp>
    </p:spTree>
    <p:extLst>
      <p:ext uri="{BB962C8B-B14F-4D97-AF65-F5344CB8AC3E}">
        <p14:creationId xmlns:p14="http://schemas.microsoft.com/office/powerpoint/2010/main" val="20188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399" y="282117"/>
            <a:ext cx="8229600" cy="582653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Title 3"/>
          <p:cNvSpPr>
            <a:spLocks noGrp="1"/>
          </p:cNvSpPr>
          <p:nvPr>
            <p:ph type="title"/>
          </p:nvPr>
        </p:nvSpPr>
        <p:spPr>
          <a:xfrm>
            <a:off x="533403" y="214880"/>
            <a:ext cx="8229599" cy="1179086"/>
          </a:xfrm>
          <a:solidFill>
            <a:srgbClr val="002D73"/>
          </a:solidFill>
        </p:spPr>
        <p:style>
          <a:lnRef idx="3">
            <a:schemeClr val="lt1"/>
          </a:lnRef>
          <a:fillRef idx="1">
            <a:schemeClr val="accent1"/>
          </a:fillRef>
          <a:effectRef idx="1">
            <a:schemeClr val="accent1"/>
          </a:effectRef>
          <a:fontRef idx="minor">
            <a:schemeClr val="lt1"/>
          </a:fontRef>
        </p:style>
        <p:txBody>
          <a:bodyPr>
            <a:normAutofit/>
          </a:bodyPr>
          <a:lstStyle/>
          <a:p>
            <a:r>
              <a:rPr lang="en-US" sz="3600" dirty="0" smtClean="0"/>
              <a:t>Advances in HOW Science is Learned</a:t>
            </a:r>
            <a:endParaRPr lang="en-US" dirty="0"/>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7991" y="2218949"/>
            <a:ext cx="2732703" cy="2863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3C54D50-82A7-0649-97E5-4D703D65393F}" type="slidenum">
              <a:rPr lang="en-US" smtClean="0"/>
              <a:t>4</a:t>
            </a:fld>
            <a:endParaRPr lang="en-US" dirty="0"/>
          </a:p>
        </p:txBody>
      </p:sp>
      <p:sp>
        <p:nvSpPr>
          <p:cNvPr id="3" name="TextBox 2"/>
          <p:cNvSpPr txBox="1"/>
          <p:nvPr/>
        </p:nvSpPr>
        <p:spPr>
          <a:xfrm>
            <a:off x="675231" y="2990149"/>
            <a:ext cx="2021775" cy="646331"/>
          </a:xfrm>
          <a:prstGeom prst="rect">
            <a:avLst/>
          </a:prstGeom>
          <a:noFill/>
        </p:spPr>
        <p:txBody>
          <a:bodyPr wrap="square" rtlCol="0">
            <a:spAutoFit/>
          </a:bodyPr>
          <a:lstStyle/>
          <a:p>
            <a:pPr algn="ctr"/>
            <a:r>
              <a:rPr lang="en-US" dirty="0" smtClean="0"/>
              <a:t>Science Applied to Engineering </a:t>
            </a:r>
            <a:r>
              <a:rPr lang="en-US" dirty="0"/>
              <a:t>Design</a:t>
            </a:r>
          </a:p>
        </p:txBody>
      </p:sp>
      <p:sp>
        <p:nvSpPr>
          <p:cNvPr id="7" name="TextBox 6"/>
          <p:cNvSpPr txBox="1"/>
          <p:nvPr/>
        </p:nvSpPr>
        <p:spPr>
          <a:xfrm>
            <a:off x="5387137" y="1633917"/>
            <a:ext cx="2586741" cy="923330"/>
          </a:xfrm>
          <a:prstGeom prst="rect">
            <a:avLst/>
          </a:prstGeom>
          <a:noFill/>
        </p:spPr>
        <p:txBody>
          <a:bodyPr wrap="square" rtlCol="0">
            <a:spAutoFit/>
          </a:bodyPr>
          <a:lstStyle/>
          <a:p>
            <a:pPr algn="ctr"/>
            <a:r>
              <a:rPr lang="en-US" dirty="0" smtClean="0"/>
              <a:t>Curriculum that Builds Knowledge in Real-World Contexts</a:t>
            </a:r>
            <a:endParaRPr lang="en-US" dirty="0"/>
          </a:p>
        </p:txBody>
      </p:sp>
      <p:sp>
        <p:nvSpPr>
          <p:cNvPr id="8" name="TextBox 7"/>
          <p:cNvSpPr txBox="1"/>
          <p:nvPr/>
        </p:nvSpPr>
        <p:spPr>
          <a:xfrm>
            <a:off x="1271051" y="4037013"/>
            <a:ext cx="1794935" cy="923330"/>
          </a:xfrm>
          <a:prstGeom prst="rect">
            <a:avLst/>
          </a:prstGeom>
          <a:noFill/>
        </p:spPr>
        <p:txBody>
          <a:bodyPr wrap="square" rtlCol="0">
            <a:spAutoFit/>
          </a:bodyPr>
          <a:lstStyle/>
          <a:p>
            <a:pPr algn="ctr"/>
            <a:r>
              <a:rPr lang="en-US" dirty="0"/>
              <a:t>Students Reasoning with Evidence</a:t>
            </a:r>
          </a:p>
        </p:txBody>
      </p:sp>
      <p:sp>
        <p:nvSpPr>
          <p:cNvPr id="10" name="TextBox 9"/>
          <p:cNvSpPr txBox="1"/>
          <p:nvPr/>
        </p:nvSpPr>
        <p:spPr>
          <a:xfrm>
            <a:off x="6471679" y="2859031"/>
            <a:ext cx="2031859" cy="923330"/>
          </a:xfrm>
          <a:prstGeom prst="rect">
            <a:avLst/>
          </a:prstGeom>
          <a:noFill/>
        </p:spPr>
        <p:txBody>
          <a:bodyPr wrap="square" rtlCol="0">
            <a:spAutoFit/>
          </a:bodyPr>
          <a:lstStyle/>
          <a:p>
            <a:pPr algn="ctr"/>
            <a:r>
              <a:rPr lang="en-US" dirty="0" smtClean="0"/>
              <a:t>Applying Science  to Explain Real-World Phenomena</a:t>
            </a:r>
            <a:endParaRPr lang="en-US" dirty="0"/>
          </a:p>
        </p:txBody>
      </p:sp>
      <p:sp>
        <p:nvSpPr>
          <p:cNvPr id="11" name="TextBox 10"/>
          <p:cNvSpPr txBox="1"/>
          <p:nvPr/>
        </p:nvSpPr>
        <p:spPr>
          <a:xfrm>
            <a:off x="1799539" y="1646115"/>
            <a:ext cx="1794935" cy="923330"/>
          </a:xfrm>
          <a:prstGeom prst="rect">
            <a:avLst/>
          </a:prstGeom>
          <a:noFill/>
        </p:spPr>
        <p:txBody>
          <a:bodyPr wrap="square" rtlCol="0">
            <a:spAutoFit/>
          </a:bodyPr>
          <a:lstStyle/>
          <a:p>
            <a:pPr algn="ctr"/>
            <a:r>
              <a:rPr lang="en-US" dirty="0"/>
              <a:t>Students’ Discussing &amp; Critiquing  Ideas</a:t>
            </a:r>
          </a:p>
        </p:txBody>
      </p:sp>
      <p:sp>
        <p:nvSpPr>
          <p:cNvPr id="12" name="TextBox 11"/>
          <p:cNvSpPr txBox="1"/>
          <p:nvPr/>
        </p:nvSpPr>
        <p:spPr>
          <a:xfrm>
            <a:off x="2174352" y="5094100"/>
            <a:ext cx="4819973" cy="646331"/>
          </a:xfrm>
          <a:prstGeom prst="rect">
            <a:avLst/>
          </a:prstGeom>
          <a:noFill/>
        </p:spPr>
        <p:txBody>
          <a:bodyPr wrap="square" rtlCol="0">
            <a:spAutoFit/>
          </a:bodyPr>
          <a:lstStyle/>
          <a:p>
            <a:pPr algn="ctr"/>
            <a:r>
              <a:rPr lang="en-US" dirty="0"/>
              <a:t>Students Integrating 3 Dimensions to </a:t>
            </a:r>
            <a:r>
              <a:rPr lang="en-US" u="sng" dirty="0"/>
              <a:t>Construct</a:t>
            </a:r>
            <a:r>
              <a:rPr lang="en-US" dirty="0"/>
              <a:t> </a:t>
            </a:r>
            <a:r>
              <a:rPr lang="en-US" dirty="0" smtClean="0"/>
              <a:t>(not repeat) Explanations </a:t>
            </a:r>
            <a:r>
              <a:rPr lang="en-US" dirty="0"/>
              <a:t>&amp; Design Solutions</a:t>
            </a:r>
          </a:p>
        </p:txBody>
      </p:sp>
      <p:sp>
        <p:nvSpPr>
          <p:cNvPr id="14" name="TextBox 13"/>
          <p:cNvSpPr txBox="1"/>
          <p:nvPr/>
        </p:nvSpPr>
        <p:spPr>
          <a:xfrm>
            <a:off x="6102699" y="4002279"/>
            <a:ext cx="2155767" cy="923330"/>
          </a:xfrm>
          <a:prstGeom prst="rect">
            <a:avLst/>
          </a:prstGeom>
          <a:noFill/>
        </p:spPr>
        <p:txBody>
          <a:bodyPr wrap="square" rtlCol="0">
            <a:spAutoFit/>
          </a:bodyPr>
          <a:lstStyle/>
          <a:p>
            <a:pPr algn="ctr"/>
            <a:r>
              <a:rPr lang="en-US" dirty="0" smtClean="0"/>
              <a:t>Coherent Learning Progression Focused on BIG ideas</a:t>
            </a:r>
            <a:endParaRPr lang="en-US" dirty="0"/>
          </a:p>
        </p:txBody>
      </p:sp>
    </p:spTree>
    <p:extLst>
      <p:ext uri="{BB962C8B-B14F-4D97-AF65-F5344CB8AC3E}">
        <p14:creationId xmlns:p14="http://schemas.microsoft.com/office/powerpoint/2010/main" val="71057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743855"/>
            <a:ext cx="2931795" cy="3100291"/>
          </a:xfrm>
        </p:spPr>
        <p:style>
          <a:lnRef idx="1">
            <a:schemeClr val="accent1"/>
          </a:lnRef>
          <a:fillRef idx="2">
            <a:schemeClr val="accent1"/>
          </a:fillRef>
          <a:effectRef idx="1">
            <a:schemeClr val="accent1"/>
          </a:effectRef>
          <a:fontRef idx="minor">
            <a:schemeClr val="dk1"/>
          </a:fontRef>
        </p:style>
        <p:txBody>
          <a:bodyPr>
            <a:normAutofit/>
          </a:bodyPr>
          <a:lstStyle/>
          <a:p>
            <a:pPr>
              <a:lnSpc>
                <a:spcPct val="90000"/>
              </a:lnSpc>
              <a:spcBef>
                <a:spcPts val="900"/>
              </a:spcBef>
              <a:spcAft>
                <a:spcPct val="20000"/>
              </a:spcAft>
              <a:buFont typeface="Arial" panose="020B0604020202020204" pitchFamily="34" charset="0"/>
              <a:buChar char="•"/>
            </a:pPr>
            <a:r>
              <a:rPr lang="en-US" sz="1950" dirty="0">
                <a:solidFill>
                  <a:schemeClr val="tx1"/>
                </a:solidFill>
              </a:rPr>
              <a:t>Asking questions and defining problems</a:t>
            </a:r>
          </a:p>
          <a:p>
            <a:pPr>
              <a:lnSpc>
                <a:spcPct val="90000"/>
              </a:lnSpc>
              <a:spcBef>
                <a:spcPts val="900"/>
              </a:spcBef>
              <a:spcAft>
                <a:spcPct val="20000"/>
              </a:spcAft>
              <a:buFont typeface="Arial" panose="020B0604020202020204" pitchFamily="34" charset="0"/>
              <a:buChar char="•"/>
            </a:pPr>
            <a:r>
              <a:rPr lang="en-US" sz="1950" dirty="0">
                <a:solidFill>
                  <a:schemeClr val="tx1"/>
                </a:solidFill>
              </a:rPr>
              <a:t>Developing and using explanatory models</a:t>
            </a:r>
          </a:p>
          <a:p>
            <a:pPr>
              <a:lnSpc>
                <a:spcPct val="90000"/>
              </a:lnSpc>
              <a:spcBef>
                <a:spcPts val="900"/>
              </a:spcBef>
              <a:spcAft>
                <a:spcPct val="20000"/>
              </a:spcAft>
              <a:buFont typeface="Arial" panose="020B0604020202020204" pitchFamily="34" charset="0"/>
              <a:buChar char="•"/>
            </a:pPr>
            <a:r>
              <a:rPr lang="en-US" sz="1950" dirty="0"/>
              <a:t>Planning and carrying out investigations</a:t>
            </a:r>
          </a:p>
          <a:p>
            <a:pPr>
              <a:lnSpc>
                <a:spcPct val="90000"/>
              </a:lnSpc>
              <a:spcBef>
                <a:spcPts val="900"/>
              </a:spcBef>
              <a:spcAft>
                <a:spcPct val="20000"/>
              </a:spcAft>
              <a:buFont typeface="Arial" panose="020B0604020202020204" pitchFamily="34" charset="0"/>
              <a:buChar char="•"/>
            </a:pPr>
            <a:r>
              <a:rPr lang="en-US" sz="1950" dirty="0"/>
              <a:t>Analyzing and interpreting data</a:t>
            </a:r>
          </a:p>
        </p:txBody>
      </p:sp>
      <p:sp>
        <p:nvSpPr>
          <p:cNvPr id="4" name="TextBox 3"/>
          <p:cNvSpPr txBox="1"/>
          <p:nvPr/>
        </p:nvSpPr>
        <p:spPr>
          <a:xfrm>
            <a:off x="4646295" y="1745863"/>
            <a:ext cx="3011805" cy="30982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defTabSz="342900">
              <a:lnSpc>
                <a:spcPct val="90000"/>
              </a:lnSpc>
              <a:spcBef>
                <a:spcPts val="450"/>
              </a:spcBef>
              <a:spcAft>
                <a:spcPts val="450"/>
              </a:spcAft>
              <a:buFont typeface="Arial" panose="020B0604020202020204" pitchFamily="34" charset="0"/>
              <a:buChar char="•"/>
              <a:defRPr/>
            </a:pPr>
            <a:r>
              <a:rPr lang="en-US" sz="1950" dirty="0">
                <a:solidFill>
                  <a:prstClr val="black"/>
                </a:solidFill>
              </a:rPr>
              <a:t>Using mathematics and computational thinking</a:t>
            </a:r>
          </a:p>
          <a:p>
            <a:pPr marL="342900" indent="-342900" defTabSz="342900">
              <a:lnSpc>
                <a:spcPct val="90000"/>
              </a:lnSpc>
              <a:spcBef>
                <a:spcPts val="450"/>
              </a:spcBef>
              <a:spcAft>
                <a:spcPts val="450"/>
              </a:spcAft>
              <a:buFont typeface="Arial" panose="020B0604020202020204" pitchFamily="34" charset="0"/>
              <a:buChar char="•"/>
              <a:defRPr/>
            </a:pPr>
            <a:r>
              <a:rPr lang="en-US" sz="1950" dirty="0">
                <a:solidFill>
                  <a:prstClr val="black"/>
                </a:solidFill>
              </a:rPr>
              <a:t>Developing explanations and designing solutions</a:t>
            </a:r>
          </a:p>
          <a:p>
            <a:pPr marL="342900" indent="-342900" defTabSz="342900">
              <a:lnSpc>
                <a:spcPct val="90000"/>
              </a:lnSpc>
              <a:spcBef>
                <a:spcPts val="450"/>
              </a:spcBef>
              <a:spcAft>
                <a:spcPts val="450"/>
              </a:spcAft>
              <a:buFont typeface="Arial" panose="020B0604020202020204" pitchFamily="34" charset="0"/>
              <a:buChar char="•"/>
              <a:defRPr/>
            </a:pPr>
            <a:r>
              <a:rPr lang="en-US" sz="1950" dirty="0">
                <a:solidFill>
                  <a:prstClr val="black"/>
                </a:solidFill>
              </a:rPr>
              <a:t>Using data/evidence to support a conclusion</a:t>
            </a:r>
          </a:p>
          <a:p>
            <a:pPr marL="342900" indent="-342900" defTabSz="342900">
              <a:lnSpc>
                <a:spcPct val="90000"/>
              </a:lnSpc>
              <a:spcBef>
                <a:spcPts val="450"/>
              </a:spcBef>
              <a:spcAft>
                <a:spcPts val="450"/>
              </a:spcAft>
              <a:buFont typeface="Arial" panose="020B0604020202020204" pitchFamily="34" charset="0"/>
              <a:buChar char="•"/>
              <a:defRPr/>
            </a:pPr>
            <a:r>
              <a:rPr lang="en-US" sz="1950" dirty="0">
                <a:solidFill>
                  <a:prstClr val="black"/>
                </a:solidFill>
              </a:rPr>
              <a:t>Obtaining, evaluating, and communicating information</a:t>
            </a:r>
            <a:endParaRPr lang="en-US" dirty="0">
              <a:solidFill>
                <a:prstClr val="black"/>
              </a:solidFill>
            </a:endParaRPr>
          </a:p>
          <a:p>
            <a:pPr defTabSz="342900">
              <a:lnSpc>
                <a:spcPct val="90000"/>
              </a:lnSpc>
              <a:spcBef>
                <a:spcPts val="450"/>
              </a:spcBef>
              <a:spcAft>
                <a:spcPts val="450"/>
              </a:spcAft>
              <a:defRPr/>
            </a:pPr>
            <a:endParaRPr lang="en-US" sz="450" dirty="0">
              <a:solidFill>
                <a:prstClr val="black"/>
              </a:solidFill>
            </a:endParaRPr>
          </a:p>
        </p:txBody>
      </p:sp>
      <p:sp>
        <p:nvSpPr>
          <p:cNvPr id="9" name="Slide Number Placeholder 8"/>
          <p:cNvSpPr>
            <a:spLocks noGrp="1"/>
          </p:cNvSpPr>
          <p:nvPr>
            <p:ph type="sldNum" sz="quarter" idx="12"/>
          </p:nvPr>
        </p:nvSpPr>
        <p:spPr/>
        <p:txBody>
          <a:bodyPr/>
          <a:lstStyle/>
          <a:p>
            <a:fld id="{83C54D50-82A7-0649-97E5-4D703D65393F}" type="slidenum">
              <a:rPr lang="en-US" smtClean="0">
                <a:solidFill>
                  <a:prstClr val="black">
                    <a:tint val="75000"/>
                  </a:prstClr>
                </a:solidFill>
              </a:rPr>
              <a:pPr/>
              <a:t>5</a:t>
            </a:fld>
            <a:endParaRPr lang="en-US" dirty="0">
              <a:solidFill>
                <a:prstClr val="black">
                  <a:tint val="75000"/>
                </a:prstClr>
              </a:solidFill>
            </a:endParaRPr>
          </a:p>
        </p:txBody>
      </p:sp>
      <p:sp>
        <p:nvSpPr>
          <p:cNvPr id="5" name="Rectangle 4"/>
          <p:cNvSpPr/>
          <p:nvPr/>
        </p:nvSpPr>
        <p:spPr>
          <a:xfrm>
            <a:off x="2014780" y="494640"/>
            <a:ext cx="6486040" cy="923330"/>
          </a:xfrm>
          <a:prstGeom prst="rect">
            <a:avLst/>
          </a:prstGeom>
        </p:spPr>
        <p:txBody>
          <a:bodyPr wrap="square" anchor="ctr">
            <a:spAutoFit/>
          </a:bodyPr>
          <a:lstStyle/>
          <a:p>
            <a:pPr algn="ctr" defTabSz="342900"/>
            <a:r>
              <a:rPr lang="en-US" sz="2700" b="1" dirty="0" smtClean="0">
                <a:solidFill>
                  <a:srgbClr val="002D73"/>
                </a:solidFill>
              </a:rPr>
              <a:t>What to Look For in a Next Generation Science Classroom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41311">
            <a:off x="778145" y="485675"/>
            <a:ext cx="1645920" cy="941261"/>
          </a:xfrm>
          <a:prstGeom prst="rect">
            <a:avLst/>
          </a:prstGeom>
        </p:spPr>
      </p:pic>
      <p:sp>
        <p:nvSpPr>
          <p:cNvPr id="8" name="Rectangle 7"/>
          <p:cNvSpPr/>
          <p:nvPr/>
        </p:nvSpPr>
        <p:spPr>
          <a:xfrm>
            <a:off x="1485900" y="5095654"/>
            <a:ext cx="6486040" cy="923330"/>
          </a:xfrm>
          <a:prstGeom prst="rect">
            <a:avLst/>
          </a:prstGeom>
        </p:spPr>
        <p:txBody>
          <a:bodyPr wrap="square" anchor="ctr">
            <a:spAutoFit/>
          </a:bodyPr>
          <a:lstStyle/>
          <a:p>
            <a:pPr algn="ctr" defTabSz="342900"/>
            <a:r>
              <a:rPr lang="en-US" sz="2700" b="1" dirty="0" smtClean="0">
                <a:solidFill>
                  <a:srgbClr val="002D73"/>
                </a:solidFill>
              </a:rPr>
              <a:t>Students Using Science &amp; Engineering Practices to Construct Understanding</a:t>
            </a:r>
            <a:endParaRPr lang="en-US" sz="1350" dirty="0">
              <a:solidFill>
                <a:prstClr val="black"/>
              </a:solidFill>
            </a:endParaRPr>
          </a:p>
        </p:txBody>
      </p:sp>
    </p:spTree>
    <p:extLst>
      <p:ext uri="{BB962C8B-B14F-4D97-AF65-F5344CB8AC3E}">
        <p14:creationId xmlns:p14="http://schemas.microsoft.com/office/powerpoint/2010/main" val="2095518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82024" y="1531141"/>
            <a:ext cx="3116319" cy="479822"/>
          </a:xfrm>
        </p:spPr>
        <p:txBody>
          <a:bodyPr>
            <a:normAutofit/>
          </a:bodyPr>
          <a:lstStyle/>
          <a:p>
            <a:pPr algn="ctr"/>
            <a:r>
              <a:rPr lang="en-US" sz="1650" dirty="0"/>
              <a:t>Current Connecticut Standards</a:t>
            </a:r>
            <a:r>
              <a:rPr lang="en-US" dirty="0" smtClean="0"/>
              <a:t>	</a:t>
            </a:r>
            <a:endParaRPr lang="en-US" dirty="0"/>
          </a:p>
        </p:txBody>
      </p:sp>
      <p:sp>
        <p:nvSpPr>
          <p:cNvPr id="6" name="Text Placeholder 5"/>
          <p:cNvSpPr>
            <a:spLocks noGrp="1"/>
          </p:cNvSpPr>
          <p:nvPr>
            <p:ph type="body" sz="quarter" idx="3"/>
          </p:nvPr>
        </p:nvSpPr>
        <p:spPr>
          <a:xfrm>
            <a:off x="4918575" y="1481728"/>
            <a:ext cx="2793002" cy="528637"/>
          </a:xfrm>
        </p:spPr>
        <p:txBody>
          <a:bodyPr>
            <a:normAutofit/>
          </a:bodyPr>
          <a:lstStyle/>
          <a:p>
            <a:pPr algn="ctr"/>
            <a:r>
              <a:rPr lang="en-US" sz="1650" dirty="0"/>
              <a:t>Next Generation Standards</a:t>
            </a:r>
          </a:p>
        </p:txBody>
      </p:sp>
      <p:sp>
        <p:nvSpPr>
          <p:cNvPr id="7" name="Content Placeholder 6"/>
          <p:cNvSpPr>
            <a:spLocks noGrp="1"/>
          </p:cNvSpPr>
          <p:nvPr>
            <p:ph sz="quarter" idx="4"/>
          </p:nvPr>
        </p:nvSpPr>
        <p:spPr>
          <a:xfrm>
            <a:off x="4794465" y="1986389"/>
            <a:ext cx="2920785" cy="3461265"/>
          </a:xfrm>
          <a:ln w="9525">
            <a:solidFill>
              <a:schemeClr val="tx1"/>
            </a:solidFill>
          </a:ln>
        </p:spPr>
        <p:txBody>
          <a:bodyPr>
            <a:normAutofit fontScale="55000" lnSpcReduction="20000"/>
          </a:bodyPr>
          <a:lstStyle/>
          <a:p>
            <a:pPr marL="0" indent="0">
              <a:buNone/>
            </a:pPr>
            <a:r>
              <a:rPr lang="en-US" sz="2500" b="1" dirty="0">
                <a:solidFill>
                  <a:srgbClr val="00B050"/>
                </a:solidFill>
              </a:rPr>
              <a:t>Plan and conduct </a:t>
            </a:r>
            <a:r>
              <a:rPr lang="en-US" sz="2175" b="1" dirty="0">
                <a:solidFill>
                  <a:srgbClr val="00B050"/>
                </a:solidFill>
              </a:rPr>
              <a:t>an investigation to provide evidence </a:t>
            </a:r>
            <a:r>
              <a:rPr lang="en-US" sz="2175" dirty="0"/>
              <a:t>of the </a:t>
            </a:r>
            <a:r>
              <a:rPr lang="en-US" sz="2175" b="1" dirty="0">
                <a:solidFill>
                  <a:schemeClr val="accent6">
                    <a:lumMod val="75000"/>
                  </a:schemeClr>
                </a:solidFill>
              </a:rPr>
              <a:t>effects</a:t>
            </a:r>
            <a:r>
              <a:rPr lang="en-US" sz="2175" dirty="0">
                <a:solidFill>
                  <a:schemeClr val="accent6">
                    <a:lumMod val="75000"/>
                  </a:schemeClr>
                </a:solidFill>
              </a:rPr>
              <a:t> </a:t>
            </a:r>
            <a:r>
              <a:rPr lang="en-US" sz="2175" dirty="0"/>
              <a:t>of balanced and unbalanced forces on the motion of an object.</a:t>
            </a:r>
          </a:p>
          <a:p>
            <a:pPr marL="0" indent="0">
              <a:spcBef>
                <a:spcPts val="900"/>
              </a:spcBef>
              <a:buNone/>
            </a:pPr>
            <a:endParaRPr lang="en-US" dirty="0"/>
          </a:p>
          <a:p>
            <a:pPr marL="0" indent="0">
              <a:spcBef>
                <a:spcPts val="900"/>
              </a:spcBef>
              <a:buNone/>
            </a:pPr>
            <a:r>
              <a:rPr lang="en-US" sz="2500" b="1" dirty="0">
                <a:solidFill>
                  <a:srgbClr val="00B050"/>
                </a:solidFill>
              </a:rPr>
              <a:t>Develop and use a model </a:t>
            </a:r>
            <a:r>
              <a:rPr lang="en-US" sz="2500" dirty="0"/>
              <a:t>to describe the </a:t>
            </a:r>
            <a:r>
              <a:rPr lang="en-US" sz="2500" dirty="0">
                <a:solidFill>
                  <a:schemeClr val="accent6">
                    <a:lumMod val="75000"/>
                  </a:schemeClr>
                </a:solidFill>
              </a:rPr>
              <a:t>function</a:t>
            </a:r>
            <a:r>
              <a:rPr lang="en-US" sz="2500" dirty="0"/>
              <a:t> of a cell as a whole and ways </a:t>
            </a:r>
            <a:r>
              <a:rPr lang="en-US" sz="2500" dirty="0">
                <a:solidFill>
                  <a:schemeClr val="accent6">
                    <a:lumMod val="75000"/>
                  </a:schemeClr>
                </a:solidFill>
              </a:rPr>
              <a:t>parts</a:t>
            </a:r>
            <a:r>
              <a:rPr lang="en-US" sz="2500" dirty="0"/>
              <a:t> of cells contribute to the function.</a:t>
            </a:r>
          </a:p>
          <a:p>
            <a:pPr marL="0" indent="0">
              <a:spcBef>
                <a:spcPts val="1350"/>
              </a:spcBef>
              <a:buNone/>
            </a:pPr>
            <a:endParaRPr lang="en-US" sz="2175" b="1" i="1" dirty="0" smtClean="0">
              <a:solidFill>
                <a:srgbClr val="00B050"/>
              </a:solidFill>
            </a:endParaRPr>
          </a:p>
          <a:p>
            <a:pPr marL="0" indent="0">
              <a:spcBef>
                <a:spcPts val="1350"/>
              </a:spcBef>
              <a:buNone/>
            </a:pPr>
            <a:r>
              <a:rPr lang="en-US" sz="2500" b="1" dirty="0" smtClean="0">
                <a:solidFill>
                  <a:srgbClr val="00B050"/>
                </a:solidFill>
              </a:rPr>
              <a:t>Use mathematical representations to support explanations of how </a:t>
            </a:r>
            <a:r>
              <a:rPr lang="en-US" sz="2500" dirty="0" smtClean="0"/>
              <a:t>natural selection </a:t>
            </a:r>
            <a:r>
              <a:rPr lang="en-US" sz="2500" b="1" dirty="0" smtClean="0">
                <a:solidFill>
                  <a:schemeClr val="accent6">
                    <a:lumMod val="75000"/>
                  </a:schemeClr>
                </a:solidFill>
              </a:rPr>
              <a:t>may lead to </a:t>
            </a:r>
            <a:r>
              <a:rPr lang="en-US" sz="2500" dirty="0" smtClean="0"/>
              <a:t>increases and decreases of specific traits in populations over time</a:t>
            </a:r>
            <a:r>
              <a:rPr lang="en-US" sz="2175" dirty="0" smtClean="0"/>
              <a:t>. </a:t>
            </a:r>
            <a:endParaRPr lang="en-US" sz="2175" dirty="0"/>
          </a:p>
        </p:txBody>
      </p:sp>
      <p:sp>
        <p:nvSpPr>
          <p:cNvPr id="10" name="Content Placeholder 9"/>
          <p:cNvSpPr>
            <a:spLocks noGrp="1"/>
          </p:cNvSpPr>
          <p:nvPr>
            <p:ph sz="half" idx="2"/>
          </p:nvPr>
        </p:nvSpPr>
        <p:spPr>
          <a:xfrm>
            <a:off x="1485903" y="1986388"/>
            <a:ext cx="3087719" cy="3461266"/>
          </a:xfrm>
          <a:ln w="9525">
            <a:solidFill>
              <a:schemeClr val="tx1"/>
            </a:solidFill>
          </a:ln>
        </p:spPr>
        <p:txBody>
          <a:bodyPr>
            <a:normAutofit lnSpcReduction="10000"/>
          </a:bodyPr>
          <a:lstStyle/>
          <a:p>
            <a:pPr marL="0" indent="0">
              <a:buNone/>
            </a:pPr>
            <a:r>
              <a:rPr lang="en-US" sz="1500" b="1" dirty="0">
                <a:solidFill>
                  <a:srgbClr val="00B050"/>
                </a:solidFill>
              </a:rPr>
              <a:t>Describe</a:t>
            </a:r>
            <a:r>
              <a:rPr lang="en-US" sz="1500" dirty="0">
                <a:solidFill>
                  <a:srgbClr val="00B050"/>
                </a:solidFill>
              </a:rPr>
              <a:t> </a:t>
            </a:r>
            <a:r>
              <a:rPr lang="en-US" sz="1500" dirty="0"/>
              <a:t>the </a:t>
            </a:r>
            <a:r>
              <a:rPr lang="en-US" sz="1500" dirty="0">
                <a:solidFill>
                  <a:schemeClr val="accent6">
                    <a:lumMod val="75000"/>
                  </a:schemeClr>
                </a:solidFill>
              </a:rPr>
              <a:t>effects</a:t>
            </a:r>
            <a:r>
              <a:rPr lang="en-US" sz="1500" dirty="0"/>
              <a:t> of the strengths of pushes and pulls on the motion of objects.</a:t>
            </a:r>
          </a:p>
          <a:p>
            <a:pPr marL="0" indent="0">
              <a:buNone/>
            </a:pPr>
            <a:endParaRPr lang="en-US" b="1" dirty="0" smtClean="0"/>
          </a:p>
          <a:p>
            <a:pPr marL="0" indent="0">
              <a:buNone/>
            </a:pPr>
            <a:r>
              <a:rPr lang="en-US" sz="1500" b="1" dirty="0">
                <a:solidFill>
                  <a:srgbClr val="00B050"/>
                </a:solidFill>
              </a:rPr>
              <a:t>Describe</a:t>
            </a:r>
            <a:r>
              <a:rPr lang="en-US" sz="1500" dirty="0">
                <a:solidFill>
                  <a:srgbClr val="00B050"/>
                </a:solidFill>
              </a:rPr>
              <a:t> </a:t>
            </a:r>
            <a:r>
              <a:rPr lang="en-US" sz="1500" dirty="0"/>
              <a:t>the basic </a:t>
            </a:r>
            <a:r>
              <a:rPr lang="en-US" sz="1500" dirty="0">
                <a:solidFill>
                  <a:schemeClr val="accent6">
                    <a:lumMod val="75000"/>
                  </a:schemeClr>
                </a:solidFill>
              </a:rPr>
              <a:t>structures</a:t>
            </a:r>
            <a:r>
              <a:rPr lang="en-US" sz="1500" dirty="0"/>
              <a:t> of an animal cell, including the nucleus, cytoplasm, mitochondria and cell membrane, and how they </a:t>
            </a:r>
            <a:r>
              <a:rPr lang="en-US" sz="1500" dirty="0">
                <a:solidFill>
                  <a:schemeClr val="accent6">
                    <a:lumMod val="75000"/>
                  </a:schemeClr>
                </a:solidFill>
              </a:rPr>
              <a:t>function</a:t>
            </a:r>
            <a:r>
              <a:rPr lang="en-US" sz="1500" dirty="0"/>
              <a:t> to support life.</a:t>
            </a:r>
          </a:p>
          <a:p>
            <a:pPr marL="0" indent="0">
              <a:buNone/>
            </a:pPr>
            <a:endParaRPr lang="en-US" sz="600" b="1" i="1" dirty="0">
              <a:solidFill>
                <a:srgbClr val="00B050"/>
              </a:solidFill>
            </a:endParaRPr>
          </a:p>
          <a:p>
            <a:pPr marL="0" indent="0">
              <a:buNone/>
            </a:pPr>
            <a:r>
              <a:rPr lang="en-US" sz="1500" b="1" dirty="0" smtClean="0">
                <a:solidFill>
                  <a:srgbClr val="00B050"/>
                </a:solidFill>
              </a:rPr>
              <a:t>Use mathematical operations to analyze and interpret data, and present relationships between variables in appropriate forms. </a:t>
            </a:r>
            <a:r>
              <a:rPr lang="en-US" sz="1500" dirty="0" smtClean="0"/>
              <a:t> </a:t>
            </a:r>
            <a:endParaRPr lang="en-US" sz="1500" dirty="0"/>
          </a:p>
          <a:p>
            <a:pPr marL="0" indent="0">
              <a:buNone/>
            </a:pPr>
            <a:endParaRPr lang="en-US" dirty="0"/>
          </a:p>
        </p:txBody>
      </p:sp>
      <p:cxnSp>
        <p:nvCxnSpPr>
          <p:cNvPr id="12" name="Straight Connector 11"/>
          <p:cNvCxnSpPr/>
          <p:nvPr/>
        </p:nvCxnSpPr>
        <p:spPr>
          <a:xfrm flipV="1">
            <a:off x="1485901" y="2924505"/>
            <a:ext cx="3087720" cy="9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00601" y="2924505"/>
            <a:ext cx="2910976" cy="9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484279" y="4161147"/>
            <a:ext cx="3087721" cy="165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94465" y="4140840"/>
            <a:ext cx="291465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83C54D50-82A7-0649-97E5-4D703D65393F}" type="slidenum">
              <a:rPr lang="en-US" smtClean="0">
                <a:solidFill>
                  <a:prstClr val="black">
                    <a:tint val="75000"/>
                  </a:prstClr>
                </a:solidFill>
              </a:rPr>
              <a:pPr/>
              <a:t>6</a:t>
            </a:fld>
            <a:endParaRPr lang="en-US" dirty="0">
              <a:solidFill>
                <a:prstClr val="black">
                  <a:tint val="75000"/>
                </a:prstClr>
              </a:solidFill>
            </a:endParaRPr>
          </a:p>
        </p:txBody>
      </p:sp>
      <p:sp>
        <p:nvSpPr>
          <p:cNvPr id="3" name="Rectangle 2"/>
          <p:cNvSpPr/>
          <p:nvPr/>
        </p:nvSpPr>
        <p:spPr>
          <a:xfrm>
            <a:off x="798163" y="464076"/>
            <a:ext cx="7570921" cy="892552"/>
          </a:xfrm>
          <a:prstGeom prst="rect">
            <a:avLst/>
          </a:prstGeom>
        </p:spPr>
        <p:txBody>
          <a:bodyPr wrap="square" anchor="ctr">
            <a:spAutoFit/>
          </a:bodyPr>
          <a:lstStyle/>
          <a:p>
            <a:pPr algn="ctr"/>
            <a:r>
              <a:rPr lang="en-US" sz="2800" b="1" dirty="0">
                <a:solidFill>
                  <a:srgbClr val="002D73"/>
                </a:solidFill>
              </a:rPr>
              <a:t>3-Dimensional Teaching and Learning: </a:t>
            </a:r>
          </a:p>
          <a:p>
            <a:pPr algn="ctr"/>
            <a:r>
              <a:rPr lang="en-US" sz="2400" b="1" dirty="0">
                <a:solidFill>
                  <a:srgbClr val="002D73"/>
                </a:solidFill>
              </a:rPr>
              <a:t>What Counts as Evidence of </a:t>
            </a:r>
            <a:r>
              <a:rPr lang="en-US" sz="2400" b="1" dirty="0" smtClean="0">
                <a:solidFill>
                  <a:srgbClr val="002D73"/>
                </a:solidFill>
              </a:rPr>
              <a:t>Science Understanding</a:t>
            </a:r>
            <a:r>
              <a:rPr lang="en-US" sz="2400" b="1" dirty="0">
                <a:solidFill>
                  <a:srgbClr val="002D73"/>
                </a:solidFill>
              </a:rPr>
              <a:t>?</a:t>
            </a:r>
            <a:endParaRPr lang="en-US" sz="2400" dirty="0"/>
          </a:p>
        </p:txBody>
      </p:sp>
    </p:spTree>
    <p:extLst>
      <p:ext uri="{BB962C8B-B14F-4D97-AF65-F5344CB8AC3E}">
        <p14:creationId xmlns:p14="http://schemas.microsoft.com/office/powerpoint/2010/main" val="1129146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55482" y="1730329"/>
            <a:ext cx="4058619" cy="1546577"/>
          </a:xfrm>
          <a:prstGeom prst="rect">
            <a:avLst/>
          </a:prstGeom>
          <a:noFill/>
        </p:spPr>
        <p:txBody>
          <a:bodyPr wrap="square" rtlCol="0">
            <a:spAutoFit/>
          </a:bodyPr>
          <a:lstStyle/>
          <a:p>
            <a:pPr defTabSz="342900"/>
            <a:r>
              <a:rPr lang="en-US" sz="1350" i="1" dirty="0">
                <a:solidFill>
                  <a:prstClr val="black"/>
                </a:solidFill>
              </a:rPr>
              <a:t>Design a School Butterfly Garden:</a:t>
            </a:r>
          </a:p>
          <a:p>
            <a:pPr defTabSz="342900"/>
            <a:r>
              <a:rPr lang="en-US" sz="1350" dirty="0">
                <a:solidFill>
                  <a:prstClr val="black"/>
                </a:solidFill>
              </a:rPr>
              <a:t>Conduct tests for soil nutrients and water retention. Record hours of sunlight and average wind speed. Measure and mark a square foot grid to calculate the perimeter and area of the garden. Research butterfly life </a:t>
            </a:r>
            <a:r>
              <a:rPr lang="en-US" sz="1350" dirty="0" smtClean="0">
                <a:solidFill>
                  <a:prstClr val="black"/>
                </a:solidFill>
              </a:rPr>
              <a:t>cycle and plant needs. Present information. Select </a:t>
            </a:r>
            <a:r>
              <a:rPr lang="en-US" sz="1350" dirty="0">
                <a:solidFill>
                  <a:prstClr val="black"/>
                </a:solidFill>
              </a:rPr>
              <a:t>plants adapted for site </a:t>
            </a:r>
            <a:r>
              <a:rPr lang="en-US" sz="1350" dirty="0" smtClean="0">
                <a:solidFill>
                  <a:prstClr val="black"/>
                </a:solidFill>
              </a:rPr>
              <a:t>conditions…</a:t>
            </a:r>
            <a:endParaRPr lang="en-US" sz="1350" dirty="0">
              <a:solidFill>
                <a:prstClr val="black"/>
              </a:solidFill>
            </a:endParaRPr>
          </a:p>
        </p:txBody>
      </p:sp>
      <p:sp>
        <p:nvSpPr>
          <p:cNvPr id="8" name="Cloud 7"/>
          <p:cNvSpPr/>
          <p:nvPr/>
        </p:nvSpPr>
        <p:spPr>
          <a:xfrm rot="20711511">
            <a:off x="1958952" y="3834039"/>
            <a:ext cx="1883030" cy="17145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white"/>
                </a:solidFill>
              </a:rPr>
              <a:t>Now we know what a “square foot” actually means!</a:t>
            </a:r>
          </a:p>
        </p:txBody>
      </p:sp>
      <p:sp>
        <p:nvSpPr>
          <p:cNvPr id="3" name="Slide Number Placeholder 2"/>
          <p:cNvSpPr>
            <a:spLocks noGrp="1"/>
          </p:cNvSpPr>
          <p:nvPr>
            <p:ph type="sldNum" sz="quarter" idx="12"/>
          </p:nvPr>
        </p:nvSpPr>
        <p:spPr/>
        <p:txBody>
          <a:bodyPr/>
          <a:lstStyle/>
          <a:p>
            <a:fld id="{83C54D50-82A7-0649-97E5-4D703D65393F}" type="slidenum">
              <a:rPr lang="en-US" smtClean="0">
                <a:solidFill>
                  <a:prstClr val="black">
                    <a:tint val="75000"/>
                  </a:prstClr>
                </a:solidFill>
              </a:rPr>
              <a:pPr/>
              <a:t>7</a:t>
            </a:fld>
            <a:endParaRPr lang="en-US" dirty="0">
              <a:solidFill>
                <a:prstClr val="black">
                  <a:tint val="75000"/>
                </a:prstClr>
              </a:solidFill>
            </a:endParaRPr>
          </a:p>
        </p:txBody>
      </p:sp>
      <p:pic>
        <p:nvPicPr>
          <p:cNvPr id="2050"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0" y="1828800"/>
            <a:ext cx="2543910" cy="179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89332" y="649691"/>
            <a:ext cx="6365339" cy="830997"/>
          </a:xfrm>
          <a:prstGeom prst="rect">
            <a:avLst/>
          </a:prstGeom>
        </p:spPr>
        <p:txBody>
          <a:bodyPr wrap="square">
            <a:spAutoFit/>
          </a:bodyPr>
          <a:lstStyle/>
          <a:p>
            <a:pPr algn="ctr" defTabSz="342900"/>
            <a:r>
              <a:rPr lang="en-US" sz="2400" b="1" dirty="0">
                <a:solidFill>
                  <a:srgbClr val="002D73"/>
                </a:solidFill>
              </a:rPr>
              <a:t>Integrating Science , </a:t>
            </a:r>
            <a:r>
              <a:rPr lang="en-US" sz="2400" b="1" dirty="0" smtClean="0">
                <a:solidFill>
                  <a:srgbClr val="002D73"/>
                </a:solidFill>
              </a:rPr>
              <a:t>Math, ELA and Engineering to </a:t>
            </a:r>
            <a:r>
              <a:rPr lang="en-US" sz="2400" b="1" dirty="0">
                <a:solidFill>
                  <a:srgbClr val="002D73"/>
                </a:solidFill>
              </a:rPr>
              <a:t>Understand Real-World Phenomena</a:t>
            </a:r>
            <a:endParaRPr lang="en-US" sz="2400" dirty="0">
              <a:solidFill>
                <a:prstClr val="black"/>
              </a:solidFill>
            </a:endParaRPr>
          </a:p>
        </p:txBody>
      </p:sp>
      <p:pic>
        <p:nvPicPr>
          <p:cNvPr id="9" name="Picture 4" descr="O:\EB1 Photos\Liz Pictures\Pic 12.jpg"/>
          <p:cNvPicPr>
            <a:picLocks noChangeAspect="1" noChangeArrowheads="1"/>
          </p:cNvPicPr>
          <p:nvPr/>
        </p:nvPicPr>
        <p:blipFill rotWithShape="1">
          <a:blip r:embed="rId4" cstate="print"/>
          <a:srcRect l="21622" t="15909" r="14988" b="52272"/>
          <a:stretch/>
        </p:blipFill>
        <p:spPr bwMode="auto">
          <a:xfrm>
            <a:off x="4191344" y="3462299"/>
            <a:ext cx="3686175" cy="2400300"/>
          </a:xfrm>
          <a:prstGeom prst="rect">
            <a:avLst/>
          </a:prstGeom>
          <a:noFill/>
        </p:spPr>
      </p:pic>
    </p:spTree>
    <p:extLst>
      <p:ext uri="{BB962C8B-B14F-4D97-AF65-F5344CB8AC3E}">
        <p14:creationId xmlns:p14="http://schemas.microsoft.com/office/powerpoint/2010/main" val="11568275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85900" y="1833052"/>
            <a:ext cx="3492502" cy="1131079"/>
          </a:xfrm>
          <a:prstGeom prst="rect">
            <a:avLst/>
          </a:prstGeom>
          <a:noFill/>
        </p:spPr>
        <p:txBody>
          <a:bodyPr wrap="square" rtlCol="0">
            <a:spAutoFit/>
          </a:bodyPr>
          <a:lstStyle/>
          <a:p>
            <a:pPr defTabSz="342900"/>
            <a:r>
              <a:rPr lang="en-US" sz="1350" i="1" dirty="0">
                <a:solidFill>
                  <a:prstClr val="black"/>
                </a:solidFill>
              </a:rPr>
              <a:t>Design, Construct and Model a Working Bridge:</a:t>
            </a:r>
          </a:p>
          <a:p>
            <a:pPr defTabSz="342900"/>
            <a:r>
              <a:rPr lang="en-US" sz="1350" dirty="0">
                <a:solidFill>
                  <a:prstClr val="black"/>
                </a:solidFill>
              </a:rPr>
              <a:t>Applying an understanding of forces to the working structure of bridges.  </a:t>
            </a:r>
          </a:p>
          <a:p>
            <a:pPr defTabSz="342900"/>
            <a:r>
              <a:rPr lang="en-US" sz="1350" dirty="0">
                <a:solidFill>
                  <a:prstClr val="black"/>
                </a:solidFill>
              </a:rPr>
              <a:t>Using Engineering practices to test structural strength and expose design weaknesses.</a:t>
            </a:r>
          </a:p>
        </p:txBody>
      </p:sp>
      <p:sp>
        <p:nvSpPr>
          <p:cNvPr id="3" name="Slide Number Placeholder 2"/>
          <p:cNvSpPr>
            <a:spLocks noGrp="1"/>
          </p:cNvSpPr>
          <p:nvPr>
            <p:ph type="sldNum" sz="quarter" idx="12"/>
          </p:nvPr>
        </p:nvSpPr>
        <p:spPr/>
        <p:txBody>
          <a:bodyPr/>
          <a:lstStyle/>
          <a:p>
            <a:fld id="{83C54D50-82A7-0649-97E5-4D703D65393F}" type="slidenum">
              <a:rPr lang="en-US" smtClean="0">
                <a:solidFill>
                  <a:prstClr val="black">
                    <a:tint val="75000"/>
                  </a:prstClr>
                </a:solidFill>
              </a:rPr>
              <a:pPr/>
              <a:t>8</a:t>
            </a:fld>
            <a:endParaRPr lang="en-US" dirty="0">
              <a:solidFill>
                <a:prstClr val="black">
                  <a:tint val="75000"/>
                </a:prstClr>
              </a:solidFill>
            </a:endParaRPr>
          </a:p>
        </p:txBody>
      </p:sp>
      <p:sp>
        <p:nvSpPr>
          <p:cNvPr id="6" name="Rectangle 5"/>
          <p:cNvSpPr/>
          <p:nvPr/>
        </p:nvSpPr>
        <p:spPr>
          <a:xfrm>
            <a:off x="1389332" y="857250"/>
            <a:ext cx="6365339" cy="830997"/>
          </a:xfrm>
          <a:prstGeom prst="rect">
            <a:avLst/>
          </a:prstGeom>
        </p:spPr>
        <p:txBody>
          <a:bodyPr wrap="square">
            <a:spAutoFit/>
          </a:bodyPr>
          <a:lstStyle/>
          <a:p>
            <a:pPr algn="ctr" defTabSz="342900"/>
            <a:r>
              <a:rPr lang="en-US" sz="2400" b="1" dirty="0">
                <a:solidFill>
                  <a:srgbClr val="002D73"/>
                </a:solidFill>
              </a:rPr>
              <a:t>Integrating Science , </a:t>
            </a:r>
            <a:r>
              <a:rPr lang="en-US" sz="2400" b="1" dirty="0" smtClean="0">
                <a:solidFill>
                  <a:srgbClr val="002D73"/>
                </a:solidFill>
              </a:rPr>
              <a:t>Math, ELA &amp; </a:t>
            </a:r>
            <a:r>
              <a:rPr lang="en-US" sz="2400" b="1" dirty="0">
                <a:solidFill>
                  <a:srgbClr val="002D73"/>
                </a:solidFill>
              </a:rPr>
              <a:t>Engineering </a:t>
            </a:r>
            <a:r>
              <a:rPr lang="en-US" sz="2400" b="1" dirty="0" smtClean="0">
                <a:solidFill>
                  <a:srgbClr val="002D73"/>
                </a:solidFill>
              </a:rPr>
              <a:t>to Solve Real-World Challenges</a:t>
            </a:r>
            <a:endParaRPr lang="en-US" sz="2400" dirty="0">
              <a:solidFill>
                <a:prstClr val="black"/>
              </a:solidFill>
            </a:endParaRPr>
          </a:p>
        </p:txBody>
      </p:sp>
      <p:pic>
        <p:nvPicPr>
          <p:cNvPr id="9"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1" y="1878334"/>
            <a:ext cx="2732006" cy="216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3027198"/>
            <a:ext cx="3321844" cy="21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091662" y="4434076"/>
            <a:ext cx="2909339" cy="507831"/>
          </a:xfrm>
          <a:prstGeom prst="rect">
            <a:avLst/>
          </a:prstGeom>
          <a:noFill/>
        </p:spPr>
        <p:txBody>
          <a:bodyPr wrap="square" rtlCol="0">
            <a:spAutoFit/>
          </a:bodyPr>
          <a:lstStyle/>
          <a:p>
            <a:pPr defTabSz="342900"/>
            <a:r>
              <a:rPr lang="en-US" sz="2700" dirty="0">
                <a:solidFill>
                  <a:prstClr val="black"/>
                </a:solidFill>
                <a:latin typeface="AR BLANCA" panose="02000000000000000000" pitchFamily="2" charset="0"/>
              </a:rPr>
              <a:t>Learning by doing</a:t>
            </a:r>
          </a:p>
        </p:txBody>
      </p:sp>
    </p:spTree>
    <p:extLst>
      <p:ext uri="{BB962C8B-B14F-4D97-AF65-F5344CB8AC3E}">
        <p14:creationId xmlns:p14="http://schemas.microsoft.com/office/powerpoint/2010/main" val="747477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071" y="457206"/>
            <a:ext cx="3851329" cy="1143000"/>
          </a:xfrm>
          <a:ln>
            <a:solidFill>
              <a:schemeClr val="accent1"/>
            </a:solidFill>
          </a:ln>
          <a:scene3d>
            <a:camera prst="perspectiveHeroicExtremeLeftFacing"/>
            <a:lightRig rig="threePt" dir="t"/>
          </a:scene3d>
        </p:spPr>
        <p:txBody>
          <a:bodyPr>
            <a:normAutofit fontScale="90000"/>
          </a:bodyPr>
          <a:lstStyle/>
          <a:p>
            <a:r>
              <a:rPr lang="en-US" sz="3600" b="1" dirty="0" smtClean="0">
                <a:solidFill>
                  <a:srgbClr val="002D73"/>
                </a:solidFill>
              </a:rPr>
              <a:t>Science Supports </a:t>
            </a:r>
            <a:br>
              <a:rPr lang="en-US" sz="3600" b="1" dirty="0" smtClean="0">
                <a:solidFill>
                  <a:srgbClr val="002D73"/>
                </a:solidFill>
              </a:rPr>
            </a:br>
            <a:r>
              <a:rPr lang="en-US" sz="3600" b="1" dirty="0" smtClean="0">
                <a:solidFill>
                  <a:srgbClr val="002D73"/>
                </a:solidFill>
              </a:rPr>
              <a:t>CCS-ELA and CCS-M</a:t>
            </a:r>
            <a:endParaRPr lang="en-US" sz="3600" b="1" dirty="0">
              <a:solidFill>
                <a:srgbClr val="002D73"/>
              </a:solidFill>
            </a:endParaRPr>
          </a:p>
        </p:txBody>
      </p:sp>
      <p:sp>
        <p:nvSpPr>
          <p:cNvPr id="13" name="Content Placeholder 12"/>
          <p:cNvSpPr>
            <a:spLocks noGrp="1"/>
          </p:cNvSpPr>
          <p:nvPr>
            <p:ph idx="1"/>
          </p:nvPr>
        </p:nvSpPr>
        <p:spPr>
          <a:xfrm>
            <a:off x="162732" y="1964180"/>
            <a:ext cx="8741044" cy="4525963"/>
          </a:xfrm>
        </p:spPr>
        <p:txBody>
          <a:bodyPr/>
          <a:lstStyle/>
          <a:p>
            <a:pPr marL="0" indent="0">
              <a:buNone/>
            </a:pPr>
            <a:endParaRPr lang="en-US" dirty="0" smtClean="0">
              <a:solidFill>
                <a:schemeClr val="accent6">
                  <a:lumMod val="75000"/>
                </a:schemeClr>
              </a:solidFill>
            </a:endParaRPr>
          </a:p>
          <a:p>
            <a:pPr marL="450046" lvl="2" indent="0">
              <a:buNone/>
            </a:pPr>
            <a:r>
              <a:rPr lang="en-US" sz="1800" dirty="0" smtClean="0">
                <a:solidFill>
                  <a:schemeClr val="accent6">
                    <a:lumMod val="75000"/>
                  </a:schemeClr>
                </a:solidFill>
              </a:rPr>
              <a:t>NGSS 4-LS1-1: Construct an argument that plants and animals have internal and external structures that function to support survival, growth, behavior and reproduction..</a:t>
            </a:r>
            <a:endParaRPr lang="en-US" sz="1800" dirty="0" smtClean="0"/>
          </a:p>
          <a:p>
            <a:pPr marL="0" indent="0">
              <a:buNone/>
            </a:pPr>
            <a:endParaRPr lang="en-US" dirty="0" smtClean="0">
              <a:solidFill>
                <a:schemeClr val="accent2">
                  <a:lumMod val="75000"/>
                </a:schemeClr>
              </a:solidFill>
            </a:endParaRPr>
          </a:p>
          <a:p>
            <a:pPr marL="450046" lvl="2" indent="0">
              <a:buNone/>
            </a:pPr>
            <a:r>
              <a:rPr lang="en-US" sz="1600" dirty="0" smtClean="0">
                <a:solidFill>
                  <a:schemeClr val="accent2">
                    <a:lumMod val="75000"/>
                  </a:schemeClr>
                </a:solidFill>
              </a:rPr>
              <a:t>CCS-ELA W4.1: Write opinion pieces on topics or texts, supporting a point of view with reasons and information.</a:t>
            </a:r>
          </a:p>
          <a:p>
            <a:pPr marL="450046" lvl="2" indent="0">
              <a:buNone/>
            </a:pPr>
            <a:endParaRPr lang="en-US" sz="1600" dirty="0">
              <a:solidFill>
                <a:schemeClr val="accent2">
                  <a:lumMod val="75000"/>
                </a:schemeClr>
              </a:solidFill>
            </a:endParaRPr>
          </a:p>
          <a:p>
            <a:pPr marL="450046" lvl="2" indent="0">
              <a:buNone/>
            </a:pPr>
            <a:r>
              <a:rPr lang="en-US" sz="1600" dirty="0" smtClean="0">
                <a:solidFill>
                  <a:schemeClr val="accent2">
                    <a:lumMod val="75000"/>
                  </a:schemeClr>
                </a:solidFill>
              </a:rPr>
              <a:t>CCS-M 4.G.A.3: Recognize a line of symmetry for a two-dimensional figure as a line across the figure such that the figure can be folded across the line into matching parts. Identify line-symmetric figures and draw lines of symmetry.</a:t>
            </a:r>
          </a:p>
        </p:txBody>
      </p:sp>
      <p:sp>
        <p:nvSpPr>
          <p:cNvPr id="4" name="Slide Number Placeholder 3"/>
          <p:cNvSpPr>
            <a:spLocks noGrp="1"/>
          </p:cNvSpPr>
          <p:nvPr>
            <p:ph type="sldNum" sz="quarter" idx="12"/>
          </p:nvPr>
        </p:nvSpPr>
        <p:spPr/>
        <p:txBody>
          <a:bodyPr/>
          <a:lstStyle/>
          <a:p>
            <a:fld id="{24F2258D-CF54-2C4E-9726-8648A0B8DDCC}" type="slidenum">
              <a:rPr lang="en-US" smtClean="0"/>
              <a:t>9</a:t>
            </a:fld>
            <a:endParaRPr lang="en-US" dirty="0"/>
          </a:p>
        </p:txBody>
      </p:sp>
      <p:sp>
        <p:nvSpPr>
          <p:cNvPr id="14" name="Curved Right Arrow 13"/>
          <p:cNvSpPr/>
          <p:nvPr/>
        </p:nvSpPr>
        <p:spPr>
          <a:xfrm>
            <a:off x="240224" y="2894542"/>
            <a:ext cx="433952" cy="79816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Left Arrow 14"/>
          <p:cNvSpPr/>
          <p:nvPr/>
        </p:nvSpPr>
        <p:spPr>
          <a:xfrm>
            <a:off x="8555065" y="3684110"/>
            <a:ext cx="480447" cy="93353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itle 1"/>
          <p:cNvSpPr txBox="1">
            <a:spLocks/>
          </p:cNvSpPr>
          <p:nvPr/>
        </p:nvSpPr>
        <p:spPr>
          <a:xfrm>
            <a:off x="782664" y="562911"/>
            <a:ext cx="3851329" cy="1143000"/>
          </a:xfrm>
          <a:prstGeom prst="rect">
            <a:avLst/>
          </a:prstGeom>
          <a:ln>
            <a:solidFill>
              <a:schemeClr val="accent2">
                <a:lumMod val="40000"/>
                <a:lumOff val="60000"/>
              </a:schemeClr>
            </a:solidFill>
          </a:ln>
          <a:scene3d>
            <a:camera prst="perspectiveContrastingRightFacing"/>
            <a:lightRig rig="threePt" dir="t"/>
          </a:scene3d>
        </p:spPr>
        <p:txBody>
          <a:bodyPr vert="horz" lIns="91440" tIns="45720" rIns="91440" bIns="45720" rtlCol="0" anchor="ctr">
            <a:normAutofit fontScale="97500"/>
          </a:bodyPr>
          <a:lstStyle>
            <a:lvl1pPr algn="ctr" defTabSz="257168" rtl="0" eaLnBrk="1" latinLnBrk="0" hangingPunct="1">
              <a:spcBef>
                <a:spcPct val="0"/>
              </a:spcBef>
              <a:buNone/>
              <a:defRPr sz="2475" kern="1200">
                <a:solidFill>
                  <a:schemeClr val="tx1"/>
                </a:solidFill>
                <a:latin typeface="+mj-lt"/>
                <a:ea typeface="+mj-ea"/>
                <a:cs typeface="+mj-cs"/>
              </a:defRPr>
            </a:lvl1pPr>
          </a:lstStyle>
          <a:p>
            <a:r>
              <a:rPr lang="en-US" sz="3200" b="1" dirty="0" smtClean="0">
                <a:solidFill>
                  <a:srgbClr val="002D73"/>
                </a:solidFill>
              </a:rPr>
              <a:t>CCS-ELA and CCS-M Support Science</a:t>
            </a:r>
            <a:endParaRPr lang="en-US" sz="3200" b="1" dirty="0">
              <a:solidFill>
                <a:srgbClr val="002D73"/>
              </a:solidFill>
            </a:endParaRPr>
          </a:p>
        </p:txBody>
      </p:sp>
    </p:spTree>
    <p:extLst>
      <p:ext uri="{BB962C8B-B14F-4D97-AF65-F5344CB8AC3E}">
        <p14:creationId xmlns:p14="http://schemas.microsoft.com/office/powerpoint/2010/main" val="3850291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SDEppt_template_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CSDE_ppt_template2</Template>
  <TotalTime>5102</TotalTime>
  <Words>3203</Words>
  <Application>Microsoft Office PowerPoint</Application>
  <PresentationFormat>On-screen Show (4:3)</PresentationFormat>
  <Paragraphs>415</Paragraphs>
  <Slides>25</Slides>
  <Notes>19</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ＭＳ Ｐゴシック</vt:lpstr>
      <vt:lpstr>ＭＳ Ｐゴシック</vt:lpstr>
      <vt:lpstr>AR BLANCA</vt:lpstr>
      <vt:lpstr>Arial</vt:lpstr>
      <vt:lpstr>Arial Black</vt:lpstr>
      <vt:lpstr>Calibri</vt:lpstr>
      <vt:lpstr>Helvetica</vt:lpstr>
      <vt:lpstr>Open Sans</vt:lpstr>
      <vt:lpstr>Petrona-Regular</vt:lpstr>
      <vt:lpstr>Times New Roman</vt:lpstr>
      <vt:lpstr>Verdana</vt:lpstr>
      <vt:lpstr>Wingdings</vt:lpstr>
      <vt:lpstr>SDEppt_template_B</vt:lpstr>
      <vt:lpstr>2_Office Theme</vt:lpstr>
      <vt:lpstr>CONNECTICUT STATE DEPARTMENT OF EDUCATION  </vt:lpstr>
      <vt:lpstr>PowerPoint Presentation</vt:lpstr>
      <vt:lpstr>Why Update CT Science Education?</vt:lpstr>
      <vt:lpstr>Advances in HOW Science is Learned</vt:lpstr>
      <vt:lpstr>PowerPoint Presentation</vt:lpstr>
      <vt:lpstr>PowerPoint Presentation</vt:lpstr>
      <vt:lpstr>PowerPoint Presentation</vt:lpstr>
      <vt:lpstr>PowerPoint Presentation</vt:lpstr>
      <vt:lpstr>Science Supports  CCS-ELA and CCS-M</vt:lpstr>
      <vt:lpstr>PowerPoint Presentation</vt:lpstr>
      <vt:lpstr>PowerPoint Presentation</vt:lpstr>
      <vt:lpstr>Questions About the NGSS Vision?</vt:lpstr>
      <vt:lpstr>Time and Support for  Systemic Change</vt:lpstr>
      <vt:lpstr>Supporting Systemic Change to  Next Generation Science Over Time</vt:lpstr>
      <vt:lpstr>PowerPoint Presentation</vt:lpstr>
      <vt:lpstr>Building a New System of Science Assessments*</vt:lpstr>
      <vt:lpstr>Contrast Traditional and NGSS Assessment Questions Source: Developing Assessments for the Next Generation Science Standards (Pellegrino, et al)  http://tinyurl.com/qxsms89 </vt:lpstr>
      <vt:lpstr>Sample NGSS Assessment Task to Elicit Evidence of Understanding Source: http://ngss-assessment.portal.concord.org/  </vt:lpstr>
      <vt:lpstr>PowerPoint Presentation</vt:lpstr>
      <vt:lpstr>PowerPoint Presentation</vt:lpstr>
      <vt:lpstr>PowerPoint Presentation</vt:lpstr>
      <vt:lpstr>PowerPoint Presentation</vt:lpstr>
      <vt:lpstr>Supports for Teachers</vt:lpstr>
      <vt:lpstr>Questions and Discussion</vt:lpstr>
      <vt:lpstr>Getting Involved and Staying Informed</vt:lpstr>
    </vt:vector>
  </TitlesOfParts>
  <Company>CSDE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CONNECTICUT STATE DEPARTMENT OF EDUCATION</dc:title>
  <dc:creator>Chameroy, Marlene</dc:creator>
  <cp:lastModifiedBy>Earle Bidwell</cp:lastModifiedBy>
  <cp:revision>138</cp:revision>
  <cp:lastPrinted>2015-10-22T14:44:09Z</cp:lastPrinted>
  <dcterms:created xsi:type="dcterms:W3CDTF">2015-06-02T17:21:11Z</dcterms:created>
  <dcterms:modified xsi:type="dcterms:W3CDTF">2015-11-17T16:00:57Z</dcterms:modified>
</cp:coreProperties>
</file>