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8.xml" ContentType="application/vnd.openxmlformats-officedocument.presentationml.tags+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47"/>
  </p:notesMasterIdLst>
  <p:handoutMasterIdLst>
    <p:handoutMasterId r:id="rId48"/>
  </p:handoutMasterIdLst>
  <p:sldIdLst>
    <p:sldId id="328" r:id="rId2"/>
    <p:sldId id="257" r:id="rId3"/>
    <p:sldId id="309" r:id="rId4"/>
    <p:sldId id="299" r:id="rId5"/>
    <p:sldId id="301" r:id="rId6"/>
    <p:sldId id="302" r:id="rId7"/>
    <p:sldId id="303" r:id="rId8"/>
    <p:sldId id="304" r:id="rId9"/>
    <p:sldId id="273" r:id="rId10"/>
    <p:sldId id="274" r:id="rId11"/>
    <p:sldId id="327" r:id="rId12"/>
    <p:sldId id="326" r:id="rId13"/>
    <p:sldId id="269" r:id="rId14"/>
    <p:sldId id="277" r:id="rId15"/>
    <p:sldId id="272" r:id="rId16"/>
    <p:sldId id="261" r:id="rId17"/>
    <p:sldId id="264" r:id="rId18"/>
    <p:sldId id="265" r:id="rId19"/>
    <p:sldId id="266" r:id="rId20"/>
    <p:sldId id="267" r:id="rId21"/>
    <p:sldId id="284" r:id="rId22"/>
    <p:sldId id="329" r:id="rId23"/>
    <p:sldId id="311" r:id="rId24"/>
    <p:sldId id="312" r:id="rId25"/>
    <p:sldId id="313" r:id="rId26"/>
    <p:sldId id="314" r:id="rId27"/>
    <p:sldId id="290" r:id="rId28"/>
    <p:sldId id="292" r:id="rId29"/>
    <p:sldId id="295" r:id="rId30"/>
    <p:sldId id="296" r:id="rId31"/>
    <p:sldId id="315" r:id="rId32"/>
    <p:sldId id="316" r:id="rId33"/>
    <p:sldId id="317" r:id="rId34"/>
    <p:sldId id="318" r:id="rId35"/>
    <p:sldId id="319" r:id="rId36"/>
    <p:sldId id="305" r:id="rId37"/>
    <p:sldId id="310" r:id="rId38"/>
    <p:sldId id="320" r:id="rId39"/>
    <p:sldId id="306" r:id="rId40"/>
    <p:sldId id="321" r:id="rId41"/>
    <p:sldId id="322" r:id="rId42"/>
    <p:sldId id="275" r:id="rId43"/>
    <p:sldId id="325" r:id="rId44"/>
    <p:sldId id="324" r:id="rId45"/>
    <p:sldId id="323" r:id="rId46"/>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99301834408862E-2"/>
          <c:y val="2.9239566657751737E-2"/>
          <c:w val="0.93996317202171153"/>
          <c:h val="0.80567936999238876"/>
        </c:manualLayout>
      </c:layout>
      <c:barChart>
        <c:barDir val="col"/>
        <c:grouping val="clustered"/>
        <c:varyColors val="0"/>
        <c:ser>
          <c:idx val="0"/>
          <c:order val="0"/>
          <c:tx>
            <c:strRef>
              <c:f>Sheet1!$B$1</c:f>
              <c:strCache>
                <c:ptCount val="1"/>
                <c:pt idx="0">
                  <c:v>Percent At Level 3 or 4</c:v>
                </c:pt>
              </c:strCache>
            </c:strRef>
          </c:tx>
          <c:spPr>
            <a:solidFill>
              <a:schemeClr val="accent1"/>
            </a:solidFill>
            <a:ln>
              <a:noFill/>
            </a:ln>
            <a:effectLst/>
          </c:spPr>
          <c:invertIfNegative val="0"/>
          <c:dLbls>
            <c:dLbl>
              <c:idx val="0"/>
              <c:layout>
                <c:manualLayout>
                  <c:x val="1.2266176019625431E-3"/>
                  <c:y val="0.1016819170696363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93008762589129E-2"/>
                      <c:h val="9.3969630253173189E-2"/>
                    </c:manualLayout>
                  </c15:layout>
                </c:ext>
              </c:extLst>
            </c:dLbl>
            <c:dLbl>
              <c:idx val="1"/>
              <c:layout>
                <c:manualLayout>
                  <c:x val="8.4414948713619868E-3"/>
                  <c:y val="0.1018185829264391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7720102512098895E-2"/>
                      <c:h val="8.20173555297134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Waterbury</c:v>
                </c:pt>
                <c:pt idx="1">
                  <c:v>State</c:v>
                </c:pt>
              </c:strCache>
            </c:strRef>
          </c:cat>
          <c:val>
            <c:numRef>
              <c:f>Sheet1!$B$2:$B$3</c:f>
              <c:numCache>
                <c:formatCode>General</c:formatCode>
                <c:ptCount val="2"/>
                <c:pt idx="0">
                  <c:v>26.1</c:v>
                </c:pt>
                <c:pt idx="1">
                  <c:v>55.4</c:v>
                </c:pt>
              </c:numCache>
            </c:numRef>
          </c:val>
        </c:ser>
        <c:dLbls>
          <c:showLegendKey val="0"/>
          <c:showVal val="0"/>
          <c:showCatName val="0"/>
          <c:showSerName val="0"/>
          <c:showPercent val="0"/>
          <c:showBubbleSize val="0"/>
        </c:dLbls>
        <c:gapWidth val="219"/>
        <c:overlap val="-27"/>
        <c:axId val="325869536"/>
        <c:axId val="325868360"/>
      </c:barChart>
      <c:catAx>
        <c:axId val="32586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868360"/>
        <c:crosses val="autoZero"/>
        <c:auto val="1"/>
        <c:lblAlgn val="ctr"/>
        <c:lblOffset val="100"/>
        <c:noMultiLvlLbl val="0"/>
      </c:catAx>
      <c:valAx>
        <c:axId val="325868360"/>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869536"/>
        <c:crosses val="autoZero"/>
        <c:crossBetween val="between"/>
      </c:valAx>
      <c:spPr>
        <a:noFill/>
        <a:ln>
          <a:noFill/>
        </a:ln>
        <a:effectLst/>
      </c:spPr>
    </c:plotArea>
    <c:legend>
      <c:legendPos val="b"/>
      <c:layout>
        <c:manualLayout>
          <c:xMode val="edge"/>
          <c:yMode val="edge"/>
          <c:x val="0.36237705925485636"/>
          <c:y val="0.93386860152150253"/>
          <c:w val="0.27524588149028723"/>
          <c:h val="5.98365270977988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1.2266176019625431E-3"/>
                  <c:y val="0.1016819170696363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93008762589129E-2"/>
                      <c:h val="9.3969630253173189E-2"/>
                    </c:manualLayout>
                  </c15:layout>
                </c:ext>
              </c:extLst>
            </c:dLbl>
            <c:dLbl>
              <c:idx val="1"/>
              <c:layout>
                <c:manualLayout>
                  <c:x val="4.2931616068689685E-3"/>
                  <c:y val="5.9444915386807906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9941687371875203E-2"/>
                      <c:h val="8.458362987921129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Units 2013-14</c:v>
                </c:pt>
                <c:pt idx="1">
                  <c:v>Revised Unit(s) 2015</c:v>
                </c:pt>
              </c:strCache>
            </c:strRef>
          </c:cat>
          <c:val>
            <c:numRef>
              <c:f>Sheet1!$B$2:$B$3</c:f>
              <c:numCache>
                <c:formatCode>General</c:formatCode>
                <c:ptCount val="2"/>
                <c:pt idx="0">
                  <c:v>1.67</c:v>
                </c:pt>
                <c:pt idx="1">
                  <c:v>3.9</c:v>
                </c:pt>
              </c:numCache>
            </c:numRef>
          </c:val>
        </c:ser>
        <c:dLbls>
          <c:showLegendKey val="0"/>
          <c:showVal val="0"/>
          <c:showCatName val="0"/>
          <c:showSerName val="0"/>
          <c:showPercent val="0"/>
          <c:showBubbleSize val="0"/>
        </c:dLbls>
        <c:gapWidth val="219"/>
        <c:overlap val="-27"/>
        <c:axId val="325864440"/>
        <c:axId val="325864832"/>
      </c:barChart>
      <c:catAx>
        <c:axId val="32586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5864832"/>
        <c:crosses val="autoZero"/>
        <c:auto val="1"/>
        <c:lblAlgn val="ctr"/>
        <c:lblOffset val="100"/>
        <c:noMultiLvlLbl val="0"/>
      </c:catAx>
      <c:valAx>
        <c:axId val="32586483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86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2014</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1">
                  <c:v>MOY</c:v>
                </c:pt>
                <c:pt idx="2">
                  <c:v>EOY</c:v>
                </c:pt>
              </c:strCache>
            </c:strRef>
          </c:cat>
          <c:val>
            <c:numRef>
              <c:f>Sheet1!$B$2:$B$4</c:f>
              <c:numCache>
                <c:formatCode>General</c:formatCode>
                <c:ptCount val="3"/>
                <c:pt idx="0">
                  <c:v>50</c:v>
                </c:pt>
                <c:pt idx="1">
                  <c:v>54</c:v>
                </c:pt>
                <c:pt idx="2">
                  <c:v>58</c:v>
                </c:pt>
              </c:numCache>
            </c:numRef>
          </c:val>
          <c:smooth val="0"/>
        </c:ser>
        <c:ser>
          <c:idx val="1"/>
          <c:order val="1"/>
          <c:tx>
            <c:strRef>
              <c:f>Sheet1!$C$1</c:f>
              <c:strCache>
                <c:ptCount val="1"/>
                <c:pt idx="0">
                  <c:v>2015</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1">
                  <c:v>MOY</c:v>
                </c:pt>
                <c:pt idx="2">
                  <c:v>EOY</c:v>
                </c:pt>
              </c:strCache>
            </c:strRef>
          </c:cat>
          <c:val>
            <c:numRef>
              <c:f>Sheet1!$C$2:$C$4</c:f>
              <c:numCache>
                <c:formatCode>General</c:formatCode>
                <c:ptCount val="3"/>
                <c:pt idx="0">
                  <c:v>53</c:v>
                </c:pt>
              </c:numCache>
            </c:numRef>
          </c:val>
          <c:smooth val="0"/>
        </c:ser>
        <c:dLbls>
          <c:showLegendKey val="0"/>
          <c:showVal val="0"/>
          <c:showCatName val="0"/>
          <c:showSerName val="0"/>
          <c:showPercent val="0"/>
          <c:showBubbleSize val="0"/>
        </c:dLbls>
        <c:marker val="1"/>
        <c:smooth val="0"/>
        <c:axId val="325868752"/>
        <c:axId val="325870320"/>
      </c:lineChart>
      <c:catAx>
        <c:axId val="32586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870320"/>
        <c:crosses val="autoZero"/>
        <c:auto val="1"/>
        <c:lblAlgn val="ctr"/>
        <c:lblOffset val="100"/>
        <c:noMultiLvlLbl val="0"/>
      </c:catAx>
      <c:valAx>
        <c:axId val="32587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86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p>
        <a:p>
          <a:r>
            <a:rPr lang="en-US" dirty="0" smtClean="0"/>
            <a:t>Smarter Balanced</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69820" custLinFactNeighborX="3866" custLinFactNeighborY="79112">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dgm:presLayoutVars>
          <dgm:chMax val="0"/>
          <dgm:chPref val="0"/>
          <dgm:bulletEnabled val="1"/>
        </dgm:presLayoutVars>
      </dgm:prSet>
      <dgm:spPr/>
      <dgm:t>
        <a:bodyPr/>
        <a:lstStyle/>
        <a:p>
          <a:endParaRPr lang="en-US"/>
        </a:p>
      </dgm:t>
    </dgm:pt>
  </dgm:ptLst>
  <dgm:cxnLst>
    <dgm:cxn modelId="{1699550D-604D-4DB8-976E-1F06BC68F460}" type="presOf" srcId="{7060BD62-2BFA-43A0-B193-4F421E751A79}" destId="{0726D323-3719-49DC-8DD5-0BDFC65D9BD5}" srcOrd="0" destOrd="0" presId="urn:microsoft.com/office/officeart/2009/3/layout/StepUpProcess"/>
    <dgm:cxn modelId="{CC4C3057-FAB7-42B1-AD04-499A649F3A9D}" type="presOf" srcId="{4535C73F-770B-48C9-BFFC-99311D0DDD49}" destId="{D6D29468-4A90-43C4-AE0E-CCB055B6999D}" srcOrd="0" destOrd="0" presId="urn:microsoft.com/office/officeart/2009/3/layout/StepUpProcess"/>
    <dgm:cxn modelId="{D97EF7D7-4979-46C8-803E-982AFF5BAEAA}" type="presOf" srcId="{33CC4FF9-75E4-499E-BC34-85865F455611}" destId="{247EAE75-767D-4CEA-BBEB-F6BA7E4CA467}" srcOrd="0" destOrd="0" presId="urn:microsoft.com/office/officeart/2009/3/layout/StepUpProcess"/>
    <dgm:cxn modelId="{8E6E5B67-A2B7-480B-9378-B357288713CE}" type="presOf" srcId="{533BB215-8A24-4DF4-9BEE-9BCE1D3CC4BF}" destId="{7E4E6F3A-85F7-4AC1-B371-E8E2730AE054}"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7BC3D111-B380-4F13-8535-B43D0AC54F5B}" type="presOf" srcId="{9CDB6496-5388-40A0-AE8A-338A92FAE8D7}" destId="{EB638FDB-994A-4F6B-94F4-4A4A17B60B56}" srcOrd="0" destOrd="0" presId="urn:microsoft.com/office/officeart/2009/3/layout/StepUpProcess"/>
    <dgm:cxn modelId="{0484CDB5-01AC-4AE8-AF76-77ADE81D7F1A}" type="presOf" srcId="{E2244A1C-106B-4CCF-913D-8C037BC2EFF4}" destId="{BFF748F3-B619-46ED-A8B8-C340D145639E}" srcOrd="0" destOrd="0" presId="urn:microsoft.com/office/officeart/2009/3/layout/StepUpProcess"/>
    <dgm:cxn modelId="{97F37975-845F-4490-8280-999CD52668DD}" srcId="{7060BD62-2BFA-43A0-B193-4F421E751A79}" destId="{533BB215-8A24-4DF4-9BEE-9BCE1D3CC4BF}" srcOrd="6" destOrd="0" parTransId="{6F5DDD09-0344-4A47-AA86-22B87C931E86}" sibTransId="{956699E9-31AE-4E0F-A82F-B9040D012619}"/>
    <dgm:cxn modelId="{1D593FD7-A4A7-4F2C-AF4D-B6405E3F12A7}" type="presOf" srcId="{F3FD9C5A-F6E2-4189-84CF-428024A54620}" destId="{07773E6F-2330-4D42-83B5-F62858ADF91E}"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8E061D3F-D8FC-4B63-853A-DC2B9F2B6EF1}" type="presOf" srcId="{EC74E3BF-5809-48AF-926F-C8B558D974B9}" destId="{2CB462AA-78BF-496D-9D5F-D561E7DE94AD}"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FE58AF40-526A-4202-9DC5-0FD78A114B65}" type="presParOf" srcId="{0726D323-3719-49DC-8DD5-0BDFC65D9BD5}" destId="{73EBF8F3-186B-4D02-B2B4-6397B832A28C}" srcOrd="0" destOrd="0" presId="urn:microsoft.com/office/officeart/2009/3/layout/StepUpProcess"/>
    <dgm:cxn modelId="{52B59F00-B4EB-4AF3-BB49-01F1C92316DB}" type="presParOf" srcId="{73EBF8F3-186B-4D02-B2B4-6397B832A28C}" destId="{07B051F9-CE71-480A-AC14-3CC2896E86CD}" srcOrd="0" destOrd="0" presId="urn:microsoft.com/office/officeart/2009/3/layout/StepUpProcess"/>
    <dgm:cxn modelId="{11DEFA7E-0068-4972-B6B4-39E268BDC715}" type="presParOf" srcId="{73EBF8F3-186B-4D02-B2B4-6397B832A28C}" destId="{247EAE75-767D-4CEA-BBEB-F6BA7E4CA467}" srcOrd="1" destOrd="0" presId="urn:microsoft.com/office/officeart/2009/3/layout/StepUpProcess"/>
    <dgm:cxn modelId="{AA449719-8648-4F93-8BDF-D53C2AD2BB24}" type="presParOf" srcId="{73EBF8F3-186B-4D02-B2B4-6397B832A28C}" destId="{4087799F-4E82-4821-88B0-01BA0CA575B5}" srcOrd="2" destOrd="0" presId="urn:microsoft.com/office/officeart/2009/3/layout/StepUpProcess"/>
    <dgm:cxn modelId="{79BD3771-B5A7-4C23-BADF-2F51C02DE84B}" type="presParOf" srcId="{0726D323-3719-49DC-8DD5-0BDFC65D9BD5}" destId="{9247E8F2-BA81-4273-8255-827A8DC78680}" srcOrd="1" destOrd="0" presId="urn:microsoft.com/office/officeart/2009/3/layout/StepUpProcess"/>
    <dgm:cxn modelId="{7F6854C5-4FF7-4CE4-9CE1-881FF2E8FAD9}" type="presParOf" srcId="{9247E8F2-BA81-4273-8255-827A8DC78680}" destId="{9EFA5605-A492-436D-AD7C-33AFB2D11009}" srcOrd="0" destOrd="0" presId="urn:microsoft.com/office/officeart/2009/3/layout/StepUpProcess"/>
    <dgm:cxn modelId="{0EE80CB7-5BB4-4B84-B756-32415C7072F9}" type="presParOf" srcId="{0726D323-3719-49DC-8DD5-0BDFC65D9BD5}" destId="{2BB30098-4663-448B-97B7-B29ABFD2984F}" srcOrd="2" destOrd="0" presId="urn:microsoft.com/office/officeart/2009/3/layout/StepUpProcess"/>
    <dgm:cxn modelId="{C3138F65-D668-4FBC-B1DD-ABD208587E59}" type="presParOf" srcId="{2BB30098-4663-448B-97B7-B29ABFD2984F}" destId="{BF63F025-2634-4EA7-911F-CCC5368BB3F4}" srcOrd="0" destOrd="0" presId="urn:microsoft.com/office/officeart/2009/3/layout/StepUpProcess"/>
    <dgm:cxn modelId="{0E4A2ED0-6E35-4A4C-A5EE-5577A94D55FF}" type="presParOf" srcId="{2BB30098-4663-448B-97B7-B29ABFD2984F}" destId="{EB638FDB-994A-4F6B-94F4-4A4A17B60B56}" srcOrd="1" destOrd="0" presId="urn:microsoft.com/office/officeart/2009/3/layout/StepUpProcess"/>
    <dgm:cxn modelId="{244E08DA-B423-455C-9C32-8C0D89B48AB0}" type="presParOf" srcId="{2BB30098-4663-448B-97B7-B29ABFD2984F}" destId="{2C12E0C2-4134-4EC0-810A-2D505DB9CAFE}" srcOrd="2" destOrd="0" presId="urn:microsoft.com/office/officeart/2009/3/layout/StepUpProcess"/>
    <dgm:cxn modelId="{3BE5E7C2-6F6C-4AA9-BD74-3ED6B207B0CD}" type="presParOf" srcId="{0726D323-3719-49DC-8DD5-0BDFC65D9BD5}" destId="{31D7786F-9D36-41A1-B02D-391313284DBB}" srcOrd="3" destOrd="0" presId="urn:microsoft.com/office/officeart/2009/3/layout/StepUpProcess"/>
    <dgm:cxn modelId="{96F18887-09FD-4BF9-B3AA-BF6622C5044F}" type="presParOf" srcId="{31D7786F-9D36-41A1-B02D-391313284DBB}" destId="{19486670-20E3-4E1F-B523-A1F4C556B9FB}" srcOrd="0" destOrd="0" presId="urn:microsoft.com/office/officeart/2009/3/layout/StepUpProcess"/>
    <dgm:cxn modelId="{6829D825-A01A-4DB5-8885-EE382394037E}" type="presParOf" srcId="{0726D323-3719-49DC-8DD5-0BDFC65D9BD5}" destId="{299A2BA7-3EC7-4026-926F-79EF048018F0}" srcOrd="4" destOrd="0" presId="urn:microsoft.com/office/officeart/2009/3/layout/StepUpProcess"/>
    <dgm:cxn modelId="{6C8E7789-C1F2-4324-BD8C-A4A7CAC244B1}" type="presParOf" srcId="{299A2BA7-3EC7-4026-926F-79EF048018F0}" destId="{43FFA495-06C6-4707-9D5E-6237B9AE9750}" srcOrd="0" destOrd="0" presId="urn:microsoft.com/office/officeart/2009/3/layout/StepUpProcess"/>
    <dgm:cxn modelId="{A4E7047D-8F60-4A2E-BB03-87AC32BB53F3}" type="presParOf" srcId="{299A2BA7-3EC7-4026-926F-79EF048018F0}" destId="{07773E6F-2330-4D42-83B5-F62858ADF91E}" srcOrd="1" destOrd="0" presId="urn:microsoft.com/office/officeart/2009/3/layout/StepUpProcess"/>
    <dgm:cxn modelId="{292E8BAE-A254-497D-A976-C87A5C94585C}" type="presParOf" srcId="{299A2BA7-3EC7-4026-926F-79EF048018F0}" destId="{A77F2627-01B2-487B-9880-CF8DF2F3C710}" srcOrd="2" destOrd="0" presId="urn:microsoft.com/office/officeart/2009/3/layout/StepUpProcess"/>
    <dgm:cxn modelId="{AFCD92FD-F363-4B6B-A2A1-9127A975F690}" type="presParOf" srcId="{0726D323-3719-49DC-8DD5-0BDFC65D9BD5}" destId="{F608B097-C2E9-4455-9631-0C29F54C4690}" srcOrd="5" destOrd="0" presId="urn:microsoft.com/office/officeart/2009/3/layout/StepUpProcess"/>
    <dgm:cxn modelId="{414E0307-FC0C-45CD-8E57-029261723EBA}" type="presParOf" srcId="{F608B097-C2E9-4455-9631-0C29F54C4690}" destId="{620B2693-C19D-46EC-BFCB-6601AF918D23}" srcOrd="0" destOrd="0" presId="urn:microsoft.com/office/officeart/2009/3/layout/StepUpProcess"/>
    <dgm:cxn modelId="{B0FDCFAF-F706-4A1F-BE12-6066236FB432}" type="presParOf" srcId="{0726D323-3719-49DC-8DD5-0BDFC65D9BD5}" destId="{DDED4E7B-7AFD-4EB3-8F9B-B91339A14B27}" srcOrd="6" destOrd="0" presId="urn:microsoft.com/office/officeart/2009/3/layout/StepUpProcess"/>
    <dgm:cxn modelId="{DAF9F3F1-6E1D-4F24-9514-2ECDCB455AAD}" type="presParOf" srcId="{DDED4E7B-7AFD-4EB3-8F9B-B91339A14B27}" destId="{CB74C669-8693-44B8-909E-D64BA372A5BC}" srcOrd="0" destOrd="0" presId="urn:microsoft.com/office/officeart/2009/3/layout/StepUpProcess"/>
    <dgm:cxn modelId="{4EF03657-A1E4-44D6-A316-C6F69D98399E}" type="presParOf" srcId="{DDED4E7B-7AFD-4EB3-8F9B-B91339A14B27}" destId="{BFF748F3-B619-46ED-A8B8-C340D145639E}" srcOrd="1" destOrd="0" presId="urn:microsoft.com/office/officeart/2009/3/layout/StepUpProcess"/>
    <dgm:cxn modelId="{31244B28-8705-42B2-8392-0EB38714DF8A}" type="presParOf" srcId="{DDED4E7B-7AFD-4EB3-8F9B-B91339A14B27}" destId="{7EB0B9C5-A229-49B2-B542-23662D42E5C5}" srcOrd="2" destOrd="0" presId="urn:microsoft.com/office/officeart/2009/3/layout/StepUpProcess"/>
    <dgm:cxn modelId="{A08DEE1C-193B-423A-8F26-7BBDB41548FA}" type="presParOf" srcId="{0726D323-3719-49DC-8DD5-0BDFC65D9BD5}" destId="{FD7155BD-8736-40E0-902A-D0B48FB3647C}" srcOrd="7" destOrd="0" presId="urn:microsoft.com/office/officeart/2009/3/layout/StepUpProcess"/>
    <dgm:cxn modelId="{C9A06B9B-9FE3-4C5F-86BF-B67A46944A57}" type="presParOf" srcId="{FD7155BD-8736-40E0-902A-D0B48FB3647C}" destId="{60AE4303-31DA-4E78-BFE2-A28337FED1B0}" srcOrd="0" destOrd="0" presId="urn:microsoft.com/office/officeart/2009/3/layout/StepUpProcess"/>
    <dgm:cxn modelId="{130D5F8A-4FF0-464A-B063-0D7AEA99C6AB}" type="presParOf" srcId="{0726D323-3719-49DC-8DD5-0BDFC65D9BD5}" destId="{10B52A0A-64EF-4549-BE11-5078F98643BB}" srcOrd="8" destOrd="0" presId="urn:microsoft.com/office/officeart/2009/3/layout/StepUpProcess"/>
    <dgm:cxn modelId="{CA9F455F-B12C-4418-9277-D7513CC1783E}" type="presParOf" srcId="{10B52A0A-64EF-4549-BE11-5078F98643BB}" destId="{6E8DD4CD-1C3F-4A09-BA22-973851F6F1DD}" srcOrd="0" destOrd="0" presId="urn:microsoft.com/office/officeart/2009/3/layout/StepUpProcess"/>
    <dgm:cxn modelId="{9286B6D8-1126-4F78-966A-A9571570F75D}" type="presParOf" srcId="{10B52A0A-64EF-4549-BE11-5078F98643BB}" destId="{2CB462AA-78BF-496D-9D5F-D561E7DE94AD}" srcOrd="1" destOrd="0" presId="urn:microsoft.com/office/officeart/2009/3/layout/StepUpProcess"/>
    <dgm:cxn modelId="{02F4E9C4-EE54-410E-BE94-8C8BB8491CF1}" type="presParOf" srcId="{10B52A0A-64EF-4549-BE11-5078F98643BB}" destId="{BD1C7E24-95EE-4F28-B9B4-6A8D46A0BC8D}" srcOrd="2" destOrd="0" presId="urn:microsoft.com/office/officeart/2009/3/layout/StepUpProcess"/>
    <dgm:cxn modelId="{59DE3795-C79E-40D1-A3C0-57C7FF2BE5AF}" type="presParOf" srcId="{0726D323-3719-49DC-8DD5-0BDFC65D9BD5}" destId="{FB86BABB-1706-461E-90DE-4BAE3850EFB0}" srcOrd="9" destOrd="0" presId="urn:microsoft.com/office/officeart/2009/3/layout/StepUpProcess"/>
    <dgm:cxn modelId="{E98273CB-47B4-4BF5-B924-E66B737A607F}" type="presParOf" srcId="{FB86BABB-1706-461E-90DE-4BAE3850EFB0}" destId="{A734B3DC-6BA2-419B-8A32-BAF146C81C80}" srcOrd="0" destOrd="0" presId="urn:microsoft.com/office/officeart/2009/3/layout/StepUpProcess"/>
    <dgm:cxn modelId="{968741CC-6585-4891-AC07-53112F285F25}" type="presParOf" srcId="{0726D323-3719-49DC-8DD5-0BDFC65D9BD5}" destId="{DDBA541C-F055-41DF-A026-133240714EBE}" srcOrd="10" destOrd="0" presId="urn:microsoft.com/office/officeart/2009/3/layout/StepUpProcess"/>
    <dgm:cxn modelId="{995D33AA-E820-471D-96C7-6F6087F2DC56}" type="presParOf" srcId="{DDBA541C-F055-41DF-A026-133240714EBE}" destId="{8F1294BE-2449-4C2C-A8F7-07A3CCE0D978}" srcOrd="0" destOrd="0" presId="urn:microsoft.com/office/officeart/2009/3/layout/StepUpProcess"/>
    <dgm:cxn modelId="{7A7AD0E9-0B7D-4F99-8D80-9AB80DA1A975}" type="presParOf" srcId="{DDBA541C-F055-41DF-A026-133240714EBE}" destId="{D6D29468-4A90-43C4-AE0E-CCB055B6999D}" srcOrd="1" destOrd="0" presId="urn:microsoft.com/office/officeart/2009/3/layout/StepUpProcess"/>
    <dgm:cxn modelId="{A5A3110F-2170-4AC9-B33D-187863B637E8}" type="presParOf" srcId="{DDBA541C-F055-41DF-A026-133240714EBE}" destId="{70C026F4-732E-43F0-8F74-7F1F97477821}" srcOrd="2" destOrd="0" presId="urn:microsoft.com/office/officeart/2009/3/layout/StepUpProcess"/>
    <dgm:cxn modelId="{C9C87656-8C95-4959-8D57-D520A448ED87}" type="presParOf" srcId="{0726D323-3719-49DC-8DD5-0BDFC65D9BD5}" destId="{BAD374C5-DD8A-4091-98F0-9AD5D49E7DAA}" srcOrd="11" destOrd="0" presId="urn:microsoft.com/office/officeart/2009/3/layout/StepUpProcess"/>
    <dgm:cxn modelId="{77BF7FDD-E7E5-431B-9498-6AB8B5A3962D}" type="presParOf" srcId="{BAD374C5-DD8A-4091-98F0-9AD5D49E7DAA}" destId="{9780AD79-D918-4A73-8799-A71F5E4C0D56}" srcOrd="0" destOrd="0" presId="urn:microsoft.com/office/officeart/2009/3/layout/StepUpProcess"/>
    <dgm:cxn modelId="{5E24BCD8-AB73-4BC4-A7DC-8181AEB521C0}" type="presParOf" srcId="{0726D323-3719-49DC-8DD5-0BDFC65D9BD5}" destId="{F912822B-962B-4C62-9128-FFC2689F4707}" srcOrd="12" destOrd="0" presId="urn:microsoft.com/office/officeart/2009/3/layout/StepUpProcess"/>
    <dgm:cxn modelId="{50736313-8EA8-43A6-BDCF-8187B7CE274B}" type="presParOf" srcId="{F912822B-962B-4C62-9128-FFC2689F4707}" destId="{B6D485E1-E8DD-4FCC-80EC-006717E1FF52}" srcOrd="0" destOrd="0" presId="urn:microsoft.com/office/officeart/2009/3/layout/StepUpProcess"/>
    <dgm:cxn modelId="{24A2849B-DFB3-43D0-B688-90AB34778015}"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a:p>
          <a:r>
            <a:rPr lang="en-US" dirty="0" smtClean="0"/>
            <a:t>Implemented Equip</a:t>
          </a:r>
        </a:p>
        <a:p>
          <a:r>
            <a:rPr lang="en-US" dirty="0" smtClean="0"/>
            <a:t>Curriculum     Management Cycle</a:t>
          </a:r>
        </a:p>
        <a:p>
          <a:r>
            <a:rPr lang="en-US" dirty="0" smtClean="0"/>
            <a:t>Revised Templates</a:t>
          </a:r>
        </a:p>
        <a:p>
          <a:r>
            <a:rPr lang="en-US" dirty="0" smtClean="0"/>
            <a:t>New standards (multidisciplinary)</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01694" custLinFactNeighborX="2871" custLinFactNeighborY="49541">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dgm:presLayoutVars>
          <dgm:chMax val="0"/>
          <dgm:chPref val="0"/>
          <dgm:bulletEnabled val="1"/>
        </dgm:presLayoutVars>
      </dgm:prSet>
      <dgm:spPr/>
      <dgm:t>
        <a:bodyPr/>
        <a:lstStyle/>
        <a:p>
          <a:endParaRPr lang="en-US"/>
        </a:p>
      </dgm:t>
    </dgm:pt>
  </dgm:ptLst>
  <dgm:cxnLst>
    <dgm:cxn modelId="{9258D1F5-4C1B-496C-8615-E4A2A0742A78}" type="presOf" srcId="{7060BD62-2BFA-43A0-B193-4F421E751A79}" destId="{0726D323-3719-49DC-8DD5-0BDFC65D9BD5}" srcOrd="0" destOrd="0" presId="urn:microsoft.com/office/officeart/2009/3/layout/StepUpProcess"/>
    <dgm:cxn modelId="{C3DAF93B-BB8C-42B1-9548-C3C3775A5C64}" type="presOf" srcId="{4535C73F-770B-48C9-BFFC-99311D0DDD49}" destId="{D6D29468-4A90-43C4-AE0E-CCB055B6999D}" srcOrd="0" destOrd="0" presId="urn:microsoft.com/office/officeart/2009/3/layout/StepUpProcess"/>
    <dgm:cxn modelId="{42C2ECEA-D97A-4CDF-A475-95607E8FDF9B}" type="presOf" srcId="{533BB215-8A24-4DF4-9BEE-9BCE1D3CC4BF}" destId="{7E4E6F3A-85F7-4AC1-B371-E8E2730AE054}" srcOrd="0" destOrd="0" presId="urn:microsoft.com/office/officeart/2009/3/layout/StepUpProcess"/>
    <dgm:cxn modelId="{B61A1F3C-8445-493D-915B-E044540C8C85}" type="presOf" srcId="{33CC4FF9-75E4-499E-BC34-85865F455611}" destId="{247EAE75-767D-4CEA-BBEB-F6BA7E4CA467}"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97F37975-845F-4490-8280-999CD52668DD}" srcId="{7060BD62-2BFA-43A0-B193-4F421E751A79}" destId="{533BB215-8A24-4DF4-9BEE-9BCE1D3CC4BF}" srcOrd="6" destOrd="0" parTransId="{6F5DDD09-0344-4A47-AA86-22B87C931E86}" sibTransId="{956699E9-31AE-4E0F-A82F-B9040D012619}"/>
    <dgm:cxn modelId="{7347A4A5-75D6-47D0-84F3-847CE1FCE98F}" type="presOf" srcId="{EC74E3BF-5809-48AF-926F-C8B558D974B9}" destId="{2CB462AA-78BF-496D-9D5F-D561E7DE94AD}"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F565199C-011A-4DFB-A4B1-F595EEBE267E}" type="presOf" srcId="{9CDB6496-5388-40A0-AE8A-338A92FAE8D7}" destId="{EB638FDB-994A-4F6B-94F4-4A4A17B60B56}"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ADBFEC6F-3057-4279-B665-6D8911A36BAC}" type="presOf" srcId="{F3FD9C5A-F6E2-4189-84CF-428024A54620}" destId="{07773E6F-2330-4D42-83B5-F62858ADF91E}" srcOrd="0" destOrd="0" presId="urn:microsoft.com/office/officeart/2009/3/layout/StepUpProcess"/>
    <dgm:cxn modelId="{3F18FCCD-2AEA-4943-9291-BAFA49ED46A2}" type="presOf" srcId="{E2244A1C-106B-4CCF-913D-8C037BC2EFF4}" destId="{BFF748F3-B619-46ED-A8B8-C340D145639E}" srcOrd="0" destOrd="0" presId="urn:microsoft.com/office/officeart/2009/3/layout/StepUpProcess"/>
    <dgm:cxn modelId="{EA6DE651-E74C-4E8D-833F-21024D38123F}" type="presParOf" srcId="{0726D323-3719-49DC-8DD5-0BDFC65D9BD5}" destId="{73EBF8F3-186B-4D02-B2B4-6397B832A28C}" srcOrd="0" destOrd="0" presId="urn:microsoft.com/office/officeart/2009/3/layout/StepUpProcess"/>
    <dgm:cxn modelId="{D5D194FD-CF40-4717-8C00-FE3D85BECC7E}" type="presParOf" srcId="{73EBF8F3-186B-4D02-B2B4-6397B832A28C}" destId="{07B051F9-CE71-480A-AC14-3CC2896E86CD}" srcOrd="0" destOrd="0" presId="urn:microsoft.com/office/officeart/2009/3/layout/StepUpProcess"/>
    <dgm:cxn modelId="{867F40AD-850A-41FB-923C-D6C8A0AA39E0}" type="presParOf" srcId="{73EBF8F3-186B-4D02-B2B4-6397B832A28C}" destId="{247EAE75-767D-4CEA-BBEB-F6BA7E4CA467}" srcOrd="1" destOrd="0" presId="urn:microsoft.com/office/officeart/2009/3/layout/StepUpProcess"/>
    <dgm:cxn modelId="{48247CD8-4DAF-4B7A-B7AF-C27954ACFE63}" type="presParOf" srcId="{73EBF8F3-186B-4D02-B2B4-6397B832A28C}" destId="{4087799F-4E82-4821-88B0-01BA0CA575B5}" srcOrd="2" destOrd="0" presId="urn:microsoft.com/office/officeart/2009/3/layout/StepUpProcess"/>
    <dgm:cxn modelId="{81F52E9D-88ED-4E68-9795-054290C02161}" type="presParOf" srcId="{0726D323-3719-49DC-8DD5-0BDFC65D9BD5}" destId="{9247E8F2-BA81-4273-8255-827A8DC78680}" srcOrd="1" destOrd="0" presId="urn:microsoft.com/office/officeart/2009/3/layout/StepUpProcess"/>
    <dgm:cxn modelId="{8CA6813C-C3C8-4A6F-9890-8F25795EDF90}" type="presParOf" srcId="{9247E8F2-BA81-4273-8255-827A8DC78680}" destId="{9EFA5605-A492-436D-AD7C-33AFB2D11009}" srcOrd="0" destOrd="0" presId="urn:microsoft.com/office/officeart/2009/3/layout/StepUpProcess"/>
    <dgm:cxn modelId="{1BE10489-6A03-4100-B22B-048ED5962367}" type="presParOf" srcId="{0726D323-3719-49DC-8DD5-0BDFC65D9BD5}" destId="{2BB30098-4663-448B-97B7-B29ABFD2984F}" srcOrd="2" destOrd="0" presId="urn:microsoft.com/office/officeart/2009/3/layout/StepUpProcess"/>
    <dgm:cxn modelId="{105E1FBD-5D57-430B-B640-75967515EC39}" type="presParOf" srcId="{2BB30098-4663-448B-97B7-B29ABFD2984F}" destId="{BF63F025-2634-4EA7-911F-CCC5368BB3F4}" srcOrd="0" destOrd="0" presId="urn:microsoft.com/office/officeart/2009/3/layout/StepUpProcess"/>
    <dgm:cxn modelId="{7643EC64-BD9C-4C3C-95B2-366D566F9A9A}" type="presParOf" srcId="{2BB30098-4663-448B-97B7-B29ABFD2984F}" destId="{EB638FDB-994A-4F6B-94F4-4A4A17B60B56}" srcOrd="1" destOrd="0" presId="urn:microsoft.com/office/officeart/2009/3/layout/StepUpProcess"/>
    <dgm:cxn modelId="{3BE02566-0CB2-4C9A-91D6-F8DBE299C519}" type="presParOf" srcId="{2BB30098-4663-448B-97B7-B29ABFD2984F}" destId="{2C12E0C2-4134-4EC0-810A-2D505DB9CAFE}" srcOrd="2" destOrd="0" presId="urn:microsoft.com/office/officeart/2009/3/layout/StepUpProcess"/>
    <dgm:cxn modelId="{A4E628AA-37B6-4943-8781-6AB49D7D0E2E}" type="presParOf" srcId="{0726D323-3719-49DC-8DD5-0BDFC65D9BD5}" destId="{31D7786F-9D36-41A1-B02D-391313284DBB}" srcOrd="3" destOrd="0" presId="urn:microsoft.com/office/officeart/2009/3/layout/StepUpProcess"/>
    <dgm:cxn modelId="{71E5D8EA-0932-4923-AEE2-8DBFFDC63D28}" type="presParOf" srcId="{31D7786F-9D36-41A1-B02D-391313284DBB}" destId="{19486670-20E3-4E1F-B523-A1F4C556B9FB}" srcOrd="0" destOrd="0" presId="urn:microsoft.com/office/officeart/2009/3/layout/StepUpProcess"/>
    <dgm:cxn modelId="{B05210EE-4C45-4647-BC41-6BF284AF0A82}" type="presParOf" srcId="{0726D323-3719-49DC-8DD5-0BDFC65D9BD5}" destId="{299A2BA7-3EC7-4026-926F-79EF048018F0}" srcOrd="4" destOrd="0" presId="urn:microsoft.com/office/officeart/2009/3/layout/StepUpProcess"/>
    <dgm:cxn modelId="{FECDFCA9-45FD-4316-BCCC-32B4C1D9E177}" type="presParOf" srcId="{299A2BA7-3EC7-4026-926F-79EF048018F0}" destId="{43FFA495-06C6-4707-9D5E-6237B9AE9750}" srcOrd="0" destOrd="0" presId="urn:microsoft.com/office/officeart/2009/3/layout/StepUpProcess"/>
    <dgm:cxn modelId="{AB654456-00BB-4012-86CF-580778EF2662}" type="presParOf" srcId="{299A2BA7-3EC7-4026-926F-79EF048018F0}" destId="{07773E6F-2330-4D42-83B5-F62858ADF91E}" srcOrd="1" destOrd="0" presId="urn:microsoft.com/office/officeart/2009/3/layout/StepUpProcess"/>
    <dgm:cxn modelId="{6B5025AB-0DFC-4D22-A7DC-A2C7E6C325C7}" type="presParOf" srcId="{299A2BA7-3EC7-4026-926F-79EF048018F0}" destId="{A77F2627-01B2-487B-9880-CF8DF2F3C710}" srcOrd="2" destOrd="0" presId="urn:microsoft.com/office/officeart/2009/3/layout/StepUpProcess"/>
    <dgm:cxn modelId="{53618D9F-AD9B-41F3-BBE9-732122699A83}" type="presParOf" srcId="{0726D323-3719-49DC-8DD5-0BDFC65D9BD5}" destId="{F608B097-C2E9-4455-9631-0C29F54C4690}" srcOrd="5" destOrd="0" presId="urn:microsoft.com/office/officeart/2009/3/layout/StepUpProcess"/>
    <dgm:cxn modelId="{33692260-C650-49C7-B909-BB5EF37BCF16}" type="presParOf" srcId="{F608B097-C2E9-4455-9631-0C29F54C4690}" destId="{620B2693-C19D-46EC-BFCB-6601AF918D23}" srcOrd="0" destOrd="0" presId="urn:microsoft.com/office/officeart/2009/3/layout/StepUpProcess"/>
    <dgm:cxn modelId="{660B88B3-E5D3-4674-B65F-FC8E361F1B43}" type="presParOf" srcId="{0726D323-3719-49DC-8DD5-0BDFC65D9BD5}" destId="{DDED4E7B-7AFD-4EB3-8F9B-B91339A14B27}" srcOrd="6" destOrd="0" presId="urn:microsoft.com/office/officeart/2009/3/layout/StepUpProcess"/>
    <dgm:cxn modelId="{5C7417E7-424C-44C5-A5C6-529EDA850549}" type="presParOf" srcId="{DDED4E7B-7AFD-4EB3-8F9B-B91339A14B27}" destId="{CB74C669-8693-44B8-909E-D64BA372A5BC}" srcOrd="0" destOrd="0" presId="urn:microsoft.com/office/officeart/2009/3/layout/StepUpProcess"/>
    <dgm:cxn modelId="{4A600F51-82F9-4D75-A9C6-51BEEF51AB64}" type="presParOf" srcId="{DDED4E7B-7AFD-4EB3-8F9B-B91339A14B27}" destId="{BFF748F3-B619-46ED-A8B8-C340D145639E}" srcOrd="1" destOrd="0" presId="urn:microsoft.com/office/officeart/2009/3/layout/StepUpProcess"/>
    <dgm:cxn modelId="{B6242D85-BC01-44F0-AB3D-EC83A3003A88}" type="presParOf" srcId="{DDED4E7B-7AFD-4EB3-8F9B-B91339A14B27}" destId="{7EB0B9C5-A229-49B2-B542-23662D42E5C5}" srcOrd="2" destOrd="0" presId="urn:microsoft.com/office/officeart/2009/3/layout/StepUpProcess"/>
    <dgm:cxn modelId="{CEA3F932-FBD1-4F41-9551-A1BF1E3003D9}" type="presParOf" srcId="{0726D323-3719-49DC-8DD5-0BDFC65D9BD5}" destId="{FD7155BD-8736-40E0-902A-D0B48FB3647C}" srcOrd="7" destOrd="0" presId="urn:microsoft.com/office/officeart/2009/3/layout/StepUpProcess"/>
    <dgm:cxn modelId="{93A09665-3838-496A-872E-85DCEADC82D5}" type="presParOf" srcId="{FD7155BD-8736-40E0-902A-D0B48FB3647C}" destId="{60AE4303-31DA-4E78-BFE2-A28337FED1B0}" srcOrd="0" destOrd="0" presId="urn:microsoft.com/office/officeart/2009/3/layout/StepUpProcess"/>
    <dgm:cxn modelId="{05BBDBF4-2573-4A60-B525-DBDC12535181}" type="presParOf" srcId="{0726D323-3719-49DC-8DD5-0BDFC65D9BD5}" destId="{10B52A0A-64EF-4549-BE11-5078F98643BB}" srcOrd="8" destOrd="0" presId="urn:microsoft.com/office/officeart/2009/3/layout/StepUpProcess"/>
    <dgm:cxn modelId="{BD70E4CB-9543-4343-B6D4-BA7A83EC6EB6}" type="presParOf" srcId="{10B52A0A-64EF-4549-BE11-5078F98643BB}" destId="{6E8DD4CD-1C3F-4A09-BA22-973851F6F1DD}" srcOrd="0" destOrd="0" presId="urn:microsoft.com/office/officeart/2009/3/layout/StepUpProcess"/>
    <dgm:cxn modelId="{A57E2926-CBA5-4A7F-B4B0-6386AE5BB590}" type="presParOf" srcId="{10B52A0A-64EF-4549-BE11-5078F98643BB}" destId="{2CB462AA-78BF-496D-9D5F-D561E7DE94AD}" srcOrd="1" destOrd="0" presId="urn:microsoft.com/office/officeart/2009/3/layout/StepUpProcess"/>
    <dgm:cxn modelId="{81A8F228-43C6-40D4-8679-33223E7E2738}" type="presParOf" srcId="{10B52A0A-64EF-4549-BE11-5078F98643BB}" destId="{BD1C7E24-95EE-4F28-B9B4-6A8D46A0BC8D}" srcOrd="2" destOrd="0" presId="urn:microsoft.com/office/officeart/2009/3/layout/StepUpProcess"/>
    <dgm:cxn modelId="{E83561ED-7659-4172-A122-035837642368}" type="presParOf" srcId="{0726D323-3719-49DC-8DD5-0BDFC65D9BD5}" destId="{FB86BABB-1706-461E-90DE-4BAE3850EFB0}" srcOrd="9" destOrd="0" presId="urn:microsoft.com/office/officeart/2009/3/layout/StepUpProcess"/>
    <dgm:cxn modelId="{4361A68C-323B-46D3-8A78-3B03D03128A4}" type="presParOf" srcId="{FB86BABB-1706-461E-90DE-4BAE3850EFB0}" destId="{A734B3DC-6BA2-419B-8A32-BAF146C81C80}" srcOrd="0" destOrd="0" presId="urn:microsoft.com/office/officeart/2009/3/layout/StepUpProcess"/>
    <dgm:cxn modelId="{4BBF26DF-3D77-4BC7-8EF8-F2F0214BFB00}" type="presParOf" srcId="{0726D323-3719-49DC-8DD5-0BDFC65D9BD5}" destId="{DDBA541C-F055-41DF-A026-133240714EBE}" srcOrd="10" destOrd="0" presId="urn:microsoft.com/office/officeart/2009/3/layout/StepUpProcess"/>
    <dgm:cxn modelId="{EE898B8D-648E-4340-9CD4-624D479712E2}" type="presParOf" srcId="{DDBA541C-F055-41DF-A026-133240714EBE}" destId="{8F1294BE-2449-4C2C-A8F7-07A3CCE0D978}" srcOrd="0" destOrd="0" presId="urn:microsoft.com/office/officeart/2009/3/layout/StepUpProcess"/>
    <dgm:cxn modelId="{8E3C7974-1811-46A1-A634-3E46A238AA18}" type="presParOf" srcId="{DDBA541C-F055-41DF-A026-133240714EBE}" destId="{D6D29468-4A90-43C4-AE0E-CCB055B6999D}" srcOrd="1" destOrd="0" presId="urn:microsoft.com/office/officeart/2009/3/layout/StepUpProcess"/>
    <dgm:cxn modelId="{D428EAC5-84E7-4069-AC8D-3410C6379BF8}" type="presParOf" srcId="{DDBA541C-F055-41DF-A026-133240714EBE}" destId="{70C026F4-732E-43F0-8F74-7F1F97477821}" srcOrd="2" destOrd="0" presId="urn:microsoft.com/office/officeart/2009/3/layout/StepUpProcess"/>
    <dgm:cxn modelId="{CA826B8E-0DF4-4720-8A03-B34BB63C139F}" type="presParOf" srcId="{0726D323-3719-49DC-8DD5-0BDFC65D9BD5}" destId="{BAD374C5-DD8A-4091-98F0-9AD5D49E7DAA}" srcOrd="11" destOrd="0" presId="urn:microsoft.com/office/officeart/2009/3/layout/StepUpProcess"/>
    <dgm:cxn modelId="{BA9C845C-BC3C-4CE0-BE27-F832E55A9ED0}" type="presParOf" srcId="{BAD374C5-DD8A-4091-98F0-9AD5D49E7DAA}" destId="{9780AD79-D918-4A73-8799-A71F5E4C0D56}" srcOrd="0" destOrd="0" presId="urn:microsoft.com/office/officeart/2009/3/layout/StepUpProcess"/>
    <dgm:cxn modelId="{7353CBE3-F1F1-4B16-ACFC-A48ED679591D}" type="presParOf" srcId="{0726D323-3719-49DC-8DD5-0BDFC65D9BD5}" destId="{F912822B-962B-4C62-9128-FFC2689F4707}" srcOrd="12" destOrd="0" presId="urn:microsoft.com/office/officeart/2009/3/layout/StepUpProcess"/>
    <dgm:cxn modelId="{764AB293-C688-4692-9719-0165F7022D12}" type="presParOf" srcId="{F912822B-962B-4C62-9128-FFC2689F4707}" destId="{B6D485E1-E8DD-4FCC-80EC-006717E1FF52}" srcOrd="0" destOrd="0" presId="urn:microsoft.com/office/officeart/2009/3/layout/StepUpProcess"/>
    <dgm:cxn modelId="{985FCE32-CA09-44CA-9931-B7ED3FB68C1F}"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9BFF9-F99F-4D17-B145-954386A80C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85B7A4A-5561-4DFC-9788-C1F94FD1DAB1}">
      <dgm:prSet phldrT="[Text]" custT="1"/>
      <dgm:spPr>
        <a:xfrm>
          <a:off x="1917591" y="239810"/>
          <a:ext cx="827332" cy="517640"/>
        </a:xfrm>
        <a:noFill/>
        <a:ln>
          <a:noFill/>
        </a:ln>
        <a:effectLst/>
      </dgm:spPr>
      <dgm:t>
        <a:bodyPr/>
        <a:lstStyle/>
        <a:p>
          <a:pPr algn="ctr"/>
          <a:r>
            <a:rPr lang="en-US" sz="1100" dirty="0" smtClean="0">
              <a:solidFill>
                <a:schemeClr val="tx1"/>
              </a:solidFill>
              <a:latin typeface="Calibri"/>
              <a:ea typeface="+mn-ea"/>
              <a:cs typeface="+mn-cs"/>
            </a:rPr>
            <a:t>Implement</a:t>
          </a:r>
          <a:endParaRPr lang="en-US" sz="1100" dirty="0">
            <a:solidFill>
              <a:schemeClr val="tx1"/>
            </a:solidFill>
            <a:latin typeface="Calibri"/>
            <a:ea typeface="+mn-ea"/>
            <a:cs typeface="+mn-cs"/>
          </a:endParaRPr>
        </a:p>
      </dgm:t>
    </dgm:pt>
    <dgm:pt modelId="{B71EF59D-18D1-48C1-B57F-76AE972F733C}" type="parTrans" cxnId="{1CD5C477-ACDA-46F4-A457-C3BEC196C32D}">
      <dgm:prSet/>
      <dgm:spPr/>
      <dgm:t>
        <a:bodyPr/>
        <a:lstStyle/>
        <a:p>
          <a:pPr algn="ctr"/>
          <a:endParaRPr lang="en-US">
            <a:solidFill>
              <a:schemeClr val="tx1"/>
            </a:solidFill>
          </a:endParaRPr>
        </a:p>
      </dgm:t>
    </dgm:pt>
    <dgm:pt modelId="{FC8FD666-C3F6-4761-AC36-64B238A4080D}" type="sibTrans" cxnId="{1CD5C477-ACDA-46F4-A457-C3BEC196C32D}">
      <dgm:prSet/>
      <dgm:spPr>
        <a:xfrm>
          <a:off x="958521" y="42409"/>
          <a:ext cx="1440442" cy="14828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93A66AA5-8DD2-42AA-9C65-0CA73FAF6D08}">
      <dgm:prSet phldrT="[Text]" custT="1"/>
      <dgm:spPr>
        <a:xfrm>
          <a:off x="1284609" y="1179981"/>
          <a:ext cx="873459" cy="750116"/>
        </a:xfrm>
        <a:noFill/>
        <a:ln>
          <a:noFill/>
        </a:ln>
        <a:effectLst/>
      </dgm:spPr>
      <dgm:t>
        <a:bodyPr/>
        <a:lstStyle/>
        <a:p>
          <a:pPr algn="ctr"/>
          <a:r>
            <a:rPr lang="en-US" sz="1100" dirty="0" smtClean="0">
              <a:solidFill>
                <a:schemeClr val="tx1"/>
              </a:solidFill>
              <a:latin typeface="Calibri"/>
              <a:ea typeface="+mn-ea"/>
              <a:cs typeface="+mn-cs"/>
            </a:rPr>
            <a:t>Monitor</a:t>
          </a:r>
          <a:endParaRPr lang="en-US" sz="1100" dirty="0">
            <a:solidFill>
              <a:schemeClr val="tx1"/>
            </a:solidFill>
            <a:latin typeface="Calibri"/>
            <a:ea typeface="+mn-ea"/>
            <a:cs typeface="+mn-cs"/>
          </a:endParaRPr>
        </a:p>
      </dgm:t>
    </dgm:pt>
    <dgm:pt modelId="{D328DDB7-404F-4C87-8881-B5CF294E4E17}" type="parTrans" cxnId="{411DB421-FB8A-4503-A4C1-5C43E4DEEBF2}">
      <dgm:prSet/>
      <dgm:spPr/>
      <dgm:t>
        <a:bodyPr/>
        <a:lstStyle/>
        <a:p>
          <a:pPr algn="ctr"/>
          <a:endParaRPr lang="en-US">
            <a:solidFill>
              <a:schemeClr val="tx1"/>
            </a:solidFill>
          </a:endParaRPr>
        </a:p>
      </dgm:t>
    </dgm:pt>
    <dgm:pt modelId="{78875BB6-F6CD-419F-8270-6CAC3161BCFD}" type="sibTrans" cxnId="{411DB421-FB8A-4503-A4C1-5C43E4DEEBF2}">
      <dgm:prSet/>
      <dgm:spPr>
        <a:xfrm>
          <a:off x="985899" y="-134222"/>
          <a:ext cx="1568251" cy="167786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B64D5235-2617-4F34-B538-FA49379CF03A}">
      <dgm:prSet phldrT="[Text]" custT="1"/>
      <dgm:spPr>
        <a:xfrm>
          <a:off x="748903" y="136111"/>
          <a:ext cx="725037" cy="725037"/>
        </a:xfrm>
        <a:noFill/>
        <a:ln>
          <a:noFill/>
        </a:ln>
        <a:effectLst/>
      </dgm:spPr>
      <dgm:t>
        <a:bodyPr/>
        <a:lstStyle/>
        <a:p>
          <a:pPr algn="ctr"/>
          <a:r>
            <a:rPr lang="en-US" sz="1100" dirty="0" smtClean="0">
              <a:solidFill>
                <a:schemeClr val="tx1"/>
              </a:solidFill>
              <a:latin typeface="Calibri"/>
              <a:ea typeface="+mn-ea"/>
              <a:cs typeface="+mn-cs"/>
            </a:rPr>
            <a:t>Develop</a:t>
          </a:r>
          <a:endParaRPr lang="en-US" sz="1100" dirty="0">
            <a:solidFill>
              <a:schemeClr val="tx1"/>
            </a:solidFill>
            <a:latin typeface="Calibri"/>
            <a:ea typeface="+mn-ea"/>
            <a:cs typeface="+mn-cs"/>
          </a:endParaRPr>
        </a:p>
      </dgm:t>
    </dgm:pt>
    <dgm:pt modelId="{90DF9341-3075-4CC0-89D2-1B296EA556EC}" type="parTrans" cxnId="{7F329A6D-D84D-4D9A-8C81-39CC0B39EB3A}">
      <dgm:prSet/>
      <dgm:spPr/>
      <dgm:t>
        <a:bodyPr/>
        <a:lstStyle/>
        <a:p>
          <a:pPr algn="ctr"/>
          <a:endParaRPr lang="en-US">
            <a:solidFill>
              <a:schemeClr val="tx1"/>
            </a:solidFill>
          </a:endParaRPr>
        </a:p>
      </dgm:t>
    </dgm:pt>
    <dgm:pt modelId="{111215E5-06AD-441A-AF8A-69DB9AB27A0E}" type="sibTrans" cxnId="{7F329A6D-D84D-4D9A-8C81-39CC0B39EB3A}">
      <dgm:prSet/>
      <dgm:spPr>
        <a:xfrm>
          <a:off x="861073" y="170270"/>
          <a:ext cx="1610986" cy="14461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7B57AD62-65D9-4D62-A12F-FC2127772794}" type="pres">
      <dgm:prSet presAssocID="{2BF9BFF9-F99F-4D17-B145-954386A80CDB}" presName="cycle" presStyleCnt="0">
        <dgm:presLayoutVars>
          <dgm:dir/>
          <dgm:resizeHandles val="exact"/>
        </dgm:presLayoutVars>
      </dgm:prSet>
      <dgm:spPr/>
      <dgm:t>
        <a:bodyPr/>
        <a:lstStyle/>
        <a:p>
          <a:endParaRPr lang="en-US"/>
        </a:p>
      </dgm:t>
    </dgm:pt>
    <dgm:pt modelId="{F9CE7A8A-D92E-4566-86D9-5E5E66FDA95F}" type="pres">
      <dgm:prSet presAssocID="{385B7A4A-5561-4DFC-9788-C1F94FD1DAB1}" presName="dummy" presStyleCnt="0"/>
      <dgm:spPr/>
    </dgm:pt>
    <dgm:pt modelId="{F21D58F6-E21D-4A8E-B0B9-E90D7F0E823E}" type="pres">
      <dgm:prSet presAssocID="{385B7A4A-5561-4DFC-9788-C1F94FD1DAB1}" presName="node" presStyleLbl="revTx" presStyleIdx="0" presStyleCnt="3" custScaleX="114109" custScaleY="71395">
        <dgm:presLayoutVars>
          <dgm:bulletEnabled val="1"/>
        </dgm:presLayoutVars>
      </dgm:prSet>
      <dgm:spPr>
        <a:prstGeom prst="rect">
          <a:avLst/>
        </a:prstGeom>
      </dgm:spPr>
      <dgm:t>
        <a:bodyPr/>
        <a:lstStyle/>
        <a:p>
          <a:endParaRPr lang="en-US"/>
        </a:p>
      </dgm:t>
    </dgm:pt>
    <dgm:pt modelId="{F8E6FC8C-B755-4AA6-BF8D-D52896849AD4}" type="pres">
      <dgm:prSet presAssocID="{FC8FD666-C3F6-4761-AC36-64B238A4080D}" presName="sibTrans" presStyleLbl="node1" presStyleIdx="0" presStyleCnt="3" custScaleX="83997" custScaleY="86468" custLinFactNeighborX="-2484" custLinFactNeighborY="-3904"/>
      <dgm:spPr>
        <a:prstGeom prst="circularArrow">
          <a:avLst>
            <a:gd name="adj1" fmla="val 8244"/>
            <a:gd name="adj2" fmla="val 575777"/>
            <a:gd name="adj3" fmla="val 2524751"/>
            <a:gd name="adj4" fmla="val 21143156"/>
            <a:gd name="adj5" fmla="val 9619"/>
          </a:avLst>
        </a:prstGeom>
      </dgm:spPr>
      <dgm:t>
        <a:bodyPr/>
        <a:lstStyle/>
        <a:p>
          <a:endParaRPr lang="en-US"/>
        </a:p>
      </dgm:t>
    </dgm:pt>
    <dgm:pt modelId="{7A1182E0-E9B0-4B27-89D5-F48922620CD1}" type="pres">
      <dgm:prSet presAssocID="{93A66AA5-8DD2-42AA-9C65-0CA73FAF6D08}" presName="dummy" presStyleCnt="0"/>
      <dgm:spPr/>
    </dgm:pt>
    <dgm:pt modelId="{7793CC85-3CD9-4D2F-9DD4-B6D261BBDAB3}" type="pres">
      <dgm:prSet presAssocID="{93A66AA5-8DD2-42AA-9C65-0CA73FAF6D08}" presName="node" presStyleLbl="revTx" presStyleIdx="1" presStyleCnt="3" custScaleX="120471" custScaleY="103459">
        <dgm:presLayoutVars>
          <dgm:bulletEnabled val="1"/>
        </dgm:presLayoutVars>
      </dgm:prSet>
      <dgm:spPr>
        <a:prstGeom prst="rect">
          <a:avLst/>
        </a:prstGeom>
      </dgm:spPr>
      <dgm:t>
        <a:bodyPr/>
        <a:lstStyle/>
        <a:p>
          <a:endParaRPr lang="en-US"/>
        </a:p>
      </dgm:t>
    </dgm:pt>
    <dgm:pt modelId="{6DE081AA-FEA8-4A8D-8691-05DD9BF5F8CA}" type="pres">
      <dgm:prSet presAssocID="{78875BB6-F6CD-419F-8270-6CAC3161BCFD}" presName="sibTrans" presStyleLbl="node1" presStyleIdx="1" presStyleCnt="3" custScaleX="91450" custScaleY="97842" custLinFactNeighborX="2839" custLinFactNeighborY="-8517"/>
      <dgm:spPr>
        <a:prstGeom prst="circularArrow">
          <a:avLst>
            <a:gd name="adj1" fmla="val 8244"/>
            <a:gd name="adj2" fmla="val 575777"/>
            <a:gd name="adj3" fmla="val 10173541"/>
            <a:gd name="adj4" fmla="val 7699472"/>
            <a:gd name="adj5" fmla="val 9619"/>
          </a:avLst>
        </a:prstGeom>
      </dgm:spPr>
      <dgm:t>
        <a:bodyPr/>
        <a:lstStyle/>
        <a:p>
          <a:endParaRPr lang="en-US"/>
        </a:p>
      </dgm:t>
    </dgm:pt>
    <dgm:pt modelId="{54A4AD7D-94EB-4B97-9A5C-E32E773D2F09}" type="pres">
      <dgm:prSet presAssocID="{B64D5235-2617-4F34-B538-FA49379CF03A}" presName="dummy" presStyleCnt="0"/>
      <dgm:spPr/>
    </dgm:pt>
    <dgm:pt modelId="{B0BA308B-6208-4697-A1B1-FC72A99A1875}" type="pres">
      <dgm:prSet presAssocID="{B64D5235-2617-4F34-B538-FA49379CF03A}" presName="node" presStyleLbl="revTx" presStyleIdx="2" presStyleCnt="3">
        <dgm:presLayoutVars>
          <dgm:bulletEnabled val="1"/>
        </dgm:presLayoutVars>
      </dgm:prSet>
      <dgm:spPr>
        <a:prstGeom prst="rect">
          <a:avLst/>
        </a:prstGeom>
      </dgm:spPr>
      <dgm:t>
        <a:bodyPr/>
        <a:lstStyle/>
        <a:p>
          <a:endParaRPr lang="en-US"/>
        </a:p>
      </dgm:t>
    </dgm:pt>
    <dgm:pt modelId="{5F11B496-68EE-4A31-83A7-E8F9B11A17D5}" type="pres">
      <dgm:prSet presAssocID="{111215E5-06AD-441A-AF8A-69DB9AB27A0E}" presName="sibTrans" presStyleLbl="node1" presStyleIdx="2" presStyleCnt="3" custScaleX="93942" custScaleY="84332" custLinFactNeighborX="-3194" custLinFactNeighborY="2484"/>
      <dgm:spPr>
        <a:prstGeom prst="circularArrow">
          <a:avLst>
            <a:gd name="adj1" fmla="val 8244"/>
            <a:gd name="adj2" fmla="val 575777"/>
            <a:gd name="adj3" fmla="val 17414057"/>
            <a:gd name="adj4" fmla="val 14966050"/>
            <a:gd name="adj5" fmla="val 9619"/>
          </a:avLst>
        </a:prstGeom>
      </dgm:spPr>
      <dgm:t>
        <a:bodyPr/>
        <a:lstStyle/>
        <a:p>
          <a:endParaRPr lang="en-US"/>
        </a:p>
      </dgm:t>
    </dgm:pt>
  </dgm:ptLst>
  <dgm:cxnLst>
    <dgm:cxn modelId="{411DB421-FB8A-4503-A4C1-5C43E4DEEBF2}" srcId="{2BF9BFF9-F99F-4D17-B145-954386A80CDB}" destId="{93A66AA5-8DD2-42AA-9C65-0CA73FAF6D08}" srcOrd="1" destOrd="0" parTransId="{D328DDB7-404F-4C87-8881-B5CF294E4E17}" sibTransId="{78875BB6-F6CD-419F-8270-6CAC3161BCFD}"/>
    <dgm:cxn modelId="{1CD5C477-ACDA-46F4-A457-C3BEC196C32D}" srcId="{2BF9BFF9-F99F-4D17-B145-954386A80CDB}" destId="{385B7A4A-5561-4DFC-9788-C1F94FD1DAB1}" srcOrd="0" destOrd="0" parTransId="{B71EF59D-18D1-48C1-B57F-76AE972F733C}" sibTransId="{FC8FD666-C3F6-4761-AC36-64B238A4080D}"/>
    <dgm:cxn modelId="{7F329A6D-D84D-4D9A-8C81-39CC0B39EB3A}" srcId="{2BF9BFF9-F99F-4D17-B145-954386A80CDB}" destId="{B64D5235-2617-4F34-B538-FA49379CF03A}" srcOrd="2" destOrd="0" parTransId="{90DF9341-3075-4CC0-89D2-1B296EA556EC}" sibTransId="{111215E5-06AD-441A-AF8A-69DB9AB27A0E}"/>
    <dgm:cxn modelId="{133F3C27-C40F-4662-87F2-8B3C359B425D}" type="presOf" srcId="{111215E5-06AD-441A-AF8A-69DB9AB27A0E}" destId="{5F11B496-68EE-4A31-83A7-E8F9B11A17D5}" srcOrd="0" destOrd="0" presId="urn:microsoft.com/office/officeart/2005/8/layout/cycle1"/>
    <dgm:cxn modelId="{0DD93B94-FA5B-4FBA-BDAD-1724DFEDDEE3}" type="presOf" srcId="{FC8FD666-C3F6-4761-AC36-64B238A4080D}" destId="{F8E6FC8C-B755-4AA6-BF8D-D52896849AD4}" srcOrd="0" destOrd="0" presId="urn:microsoft.com/office/officeart/2005/8/layout/cycle1"/>
    <dgm:cxn modelId="{0429D566-E8FB-4D9B-800D-68526CF564AA}" type="presOf" srcId="{78875BB6-F6CD-419F-8270-6CAC3161BCFD}" destId="{6DE081AA-FEA8-4A8D-8691-05DD9BF5F8CA}" srcOrd="0" destOrd="0" presId="urn:microsoft.com/office/officeart/2005/8/layout/cycle1"/>
    <dgm:cxn modelId="{96F85899-A177-431A-A833-DE48FD2EE1C3}" type="presOf" srcId="{2BF9BFF9-F99F-4D17-B145-954386A80CDB}" destId="{7B57AD62-65D9-4D62-A12F-FC2127772794}" srcOrd="0" destOrd="0" presId="urn:microsoft.com/office/officeart/2005/8/layout/cycle1"/>
    <dgm:cxn modelId="{19057FCF-2988-4F2B-BF75-CD8474E48AAF}" type="presOf" srcId="{B64D5235-2617-4F34-B538-FA49379CF03A}" destId="{B0BA308B-6208-4697-A1B1-FC72A99A1875}" srcOrd="0" destOrd="0" presId="urn:microsoft.com/office/officeart/2005/8/layout/cycle1"/>
    <dgm:cxn modelId="{E602D1E1-C6EA-4710-97C7-255573F87926}" type="presOf" srcId="{93A66AA5-8DD2-42AA-9C65-0CA73FAF6D08}" destId="{7793CC85-3CD9-4D2F-9DD4-B6D261BBDAB3}" srcOrd="0" destOrd="0" presId="urn:microsoft.com/office/officeart/2005/8/layout/cycle1"/>
    <dgm:cxn modelId="{1FB61C2E-2B90-44AC-9A9E-7F2ACD9BC1AE}" type="presOf" srcId="{385B7A4A-5561-4DFC-9788-C1F94FD1DAB1}" destId="{F21D58F6-E21D-4A8E-B0B9-E90D7F0E823E}" srcOrd="0" destOrd="0" presId="urn:microsoft.com/office/officeart/2005/8/layout/cycle1"/>
    <dgm:cxn modelId="{F97FB85D-0348-4D60-B921-8F4D0AF188D6}" type="presParOf" srcId="{7B57AD62-65D9-4D62-A12F-FC2127772794}" destId="{F9CE7A8A-D92E-4566-86D9-5E5E66FDA95F}" srcOrd="0" destOrd="0" presId="urn:microsoft.com/office/officeart/2005/8/layout/cycle1"/>
    <dgm:cxn modelId="{1D9B397B-8409-4582-9517-2A6852D91049}" type="presParOf" srcId="{7B57AD62-65D9-4D62-A12F-FC2127772794}" destId="{F21D58F6-E21D-4A8E-B0B9-E90D7F0E823E}" srcOrd="1" destOrd="0" presId="urn:microsoft.com/office/officeart/2005/8/layout/cycle1"/>
    <dgm:cxn modelId="{2D6F4409-447A-43F9-96D9-7BC79C9897C8}" type="presParOf" srcId="{7B57AD62-65D9-4D62-A12F-FC2127772794}" destId="{F8E6FC8C-B755-4AA6-BF8D-D52896849AD4}" srcOrd="2" destOrd="0" presId="urn:microsoft.com/office/officeart/2005/8/layout/cycle1"/>
    <dgm:cxn modelId="{0F429D8D-4DF4-455C-A5B8-7E2FF78BC68E}" type="presParOf" srcId="{7B57AD62-65D9-4D62-A12F-FC2127772794}" destId="{7A1182E0-E9B0-4B27-89D5-F48922620CD1}" srcOrd="3" destOrd="0" presId="urn:microsoft.com/office/officeart/2005/8/layout/cycle1"/>
    <dgm:cxn modelId="{15E5B65F-9F94-4161-B6F1-E035E3030610}" type="presParOf" srcId="{7B57AD62-65D9-4D62-A12F-FC2127772794}" destId="{7793CC85-3CD9-4D2F-9DD4-B6D261BBDAB3}" srcOrd="4" destOrd="0" presId="urn:microsoft.com/office/officeart/2005/8/layout/cycle1"/>
    <dgm:cxn modelId="{8D2F5AD0-D062-4D9D-B39F-369F7C72AB9D}" type="presParOf" srcId="{7B57AD62-65D9-4D62-A12F-FC2127772794}" destId="{6DE081AA-FEA8-4A8D-8691-05DD9BF5F8CA}" srcOrd="5" destOrd="0" presId="urn:microsoft.com/office/officeart/2005/8/layout/cycle1"/>
    <dgm:cxn modelId="{F952E073-2DDF-4AD6-951B-919CC92CA347}" type="presParOf" srcId="{7B57AD62-65D9-4D62-A12F-FC2127772794}" destId="{54A4AD7D-94EB-4B97-9A5C-E32E773D2F09}" srcOrd="6" destOrd="0" presId="urn:microsoft.com/office/officeart/2005/8/layout/cycle1"/>
    <dgm:cxn modelId="{21F04672-B8EE-4728-8265-91A007814269}" type="presParOf" srcId="{7B57AD62-65D9-4D62-A12F-FC2127772794}" destId="{B0BA308B-6208-4697-A1B1-FC72A99A1875}" srcOrd="7" destOrd="0" presId="urn:microsoft.com/office/officeart/2005/8/layout/cycle1"/>
    <dgm:cxn modelId="{95EDE5C1-ADD3-40F8-91F1-6505209DAEB7}" type="presParOf" srcId="{7B57AD62-65D9-4D62-A12F-FC2127772794}" destId="{5F11B496-68EE-4A31-83A7-E8F9B11A17D5}" srcOrd="8" destOrd="0" presId="urn:microsoft.com/office/officeart/2005/8/layout/cycle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a:p>
          <a:r>
            <a:rPr lang="en-US" dirty="0" smtClean="0"/>
            <a:t>Used Equip</a:t>
          </a:r>
        </a:p>
        <a:p>
          <a:r>
            <a:rPr lang="en-US" dirty="0" smtClean="0"/>
            <a:t>Curriculum     Management Cycle</a:t>
          </a:r>
        </a:p>
        <a:p>
          <a:r>
            <a:rPr lang="en-US" dirty="0" smtClean="0"/>
            <a:t>Revised Templates</a:t>
          </a:r>
        </a:p>
        <a:p>
          <a:r>
            <a:rPr lang="en-US" dirty="0" smtClean="0"/>
            <a:t>New standards (multidisciplinary)</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a:p>
          <a:r>
            <a:rPr lang="en-US" dirty="0" smtClean="0"/>
            <a:t>Standards-Based, Concept-Based units developed, implemented, monitored</a:t>
          </a:r>
        </a:p>
        <a:p>
          <a:r>
            <a:rPr lang="en-US" dirty="0" smtClean="0"/>
            <a:t>Google Drive</a:t>
          </a:r>
          <a:endParaRPr lang="en-US" dirty="0"/>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01694" custLinFactNeighborX="2871" custLinFactNeighborY="49541">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custScaleY="206165" custLinFactNeighborX="7933" custLinFactNeighborY="52080">
        <dgm:presLayoutVars>
          <dgm:chMax val="0"/>
          <dgm:chPref val="0"/>
          <dgm:bulletEnabled val="1"/>
        </dgm:presLayoutVars>
      </dgm:prSet>
      <dgm:spPr/>
      <dgm:t>
        <a:bodyPr/>
        <a:lstStyle/>
        <a:p>
          <a:endParaRPr lang="en-US"/>
        </a:p>
      </dgm:t>
    </dgm:pt>
  </dgm:ptLst>
  <dgm:cxnLst>
    <dgm:cxn modelId="{F476D725-78CA-4B60-B16E-3CB2ECBFEBE2}" type="presOf" srcId="{533BB215-8A24-4DF4-9BEE-9BCE1D3CC4BF}" destId="{7E4E6F3A-85F7-4AC1-B371-E8E2730AE054}" srcOrd="0" destOrd="0" presId="urn:microsoft.com/office/officeart/2009/3/layout/StepUpProcess"/>
    <dgm:cxn modelId="{F83ABB8E-80E1-41A8-8DF8-A473F8BADF3E}" type="presOf" srcId="{7060BD62-2BFA-43A0-B193-4F421E751A79}" destId="{0726D323-3719-49DC-8DD5-0BDFC65D9BD5}" srcOrd="0" destOrd="0" presId="urn:microsoft.com/office/officeart/2009/3/layout/StepUpProcess"/>
    <dgm:cxn modelId="{F56367BD-BF5B-4AC4-ABD6-68F744181FDB}" type="presOf" srcId="{EC74E3BF-5809-48AF-926F-C8B558D974B9}" destId="{2CB462AA-78BF-496D-9D5F-D561E7DE94AD}"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DC85B455-A479-4853-9756-FA517B0C12EB}" type="presOf" srcId="{9CDB6496-5388-40A0-AE8A-338A92FAE8D7}" destId="{EB638FDB-994A-4F6B-94F4-4A4A17B60B56}" srcOrd="0" destOrd="0" presId="urn:microsoft.com/office/officeart/2009/3/layout/StepUpProcess"/>
    <dgm:cxn modelId="{97F37975-845F-4490-8280-999CD52668DD}" srcId="{7060BD62-2BFA-43A0-B193-4F421E751A79}" destId="{533BB215-8A24-4DF4-9BEE-9BCE1D3CC4BF}" srcOrd="6" destOrd="0" parTransId="{6F5DDD09-0344-4A47-AA86-22B87C931E86}" sibTransId="{956699E9-31AE-4E0F-A82F-B9040D012619}"/>
    <dgm:cxn modelId="{5D02C015-E932-4691-A894-0042A20031CA}" type="presOf" srcId="{4535C73F-770B-48C9-BFFC-99311D0DDD49}" destId="{D6D29468-4A90-43C4-AE0E-CCB055B6999D}"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BF473CF4-B40A-4C81-823B-45B91772D9D6}" type="presOf" srcId="{F3FD9C5A-F6E2-4189-84CF-428024A54620}" destId="{07773E6F-2330-4D42-83B5-F62858ADF91E}"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ACC511C3-B90A-457C-982B-3BFEFC830AD8}" type="presOf" srcId="{E2244A1C-106B-4CCF-913D-8C037BC2EFF4}" destId="{BFF748F3-B619-46ED-A8B8-C340D145639E}" srcOrd="0" destOrd="0" presId="urn:microsoft.com/office/officeart/2009/3/layout/StepUpProcess"/>
    <dgm:cxn modelId="{D90E5D80-AB4D-43D0-8C94-82546CC89D5D}" type="presOf" srcId="{33CC4FF9-75E4-499E-BC34-85865F455611}" destId="{247EAE75-767D-4CEA-BBEB-F6BA7E4CA467}" srcOrd="0" destOrd="0" presId="urn:microsoft.com/office/officeart/2009/3/layout/StepUpProcess"/>
    <dgm:cxn modelId="{DF1E1C24-13B7-45A2-BDEB-FEF47263DF0B}" type="presParOf" srcId="{0726D323-3719-49DC-8DD5-0BDFC65D9BD5}" destId="{73EBF8F3-186B-4D02-B2B4-6397B832A28C}" srcOrd="0" destOrd="0" presId="urn:microsoft.com/office/officeart/2009/3/layout/StepUpProcess"/>
    <dgm:cxn modelId="{56E664E6-1587-426F-836E-3DAE21CCEFF5}" type="presParOf" srcId="{73EBF8F3-186B-4D02-B2B4-6397B832A28C}" destId="{07B051F9-CE71-480A-AC14-3CC2896E86CD}" srcOrd="0" destOrd="0" presId="urn:microsoft.com/office/officeart/2009/3/layout/StepUpProcess"/>
    <dgm:cxn modelId="{816508D9-06F3-4663-8D93-6D6C76C13F2E}" type="presParOf" srcId="{73EBF8F3-186B-4D02-B2B4-6397B832A28C}" destId="{247EAE75-767D-4CEA-BBEB-F6BA7E4CA467}" srcOrd="1" destOrd="0" presId="urn:microsoft.com/office/officeart/2009/3/layout/StepUpProcess"/>
    <dgm:cxn modelId="{2ED346C4-7868-4C61-B57F-DF9A5773B83B}" type="presParOf" srcId="{73EBF8F3-186B-4D02-B2B4-6397B832A28C}" destId="{4087799F-4E82-4821-88B0-01BA0CA575B5}" srcOrd="2" destOrd="0" presId="urn:microsoft.com/office/officeart/2009/3/layout/StepUpProcess"/>
    <dgm:cxn modelId="{C7CDF7ED-864E-4A83-AD3B-A5A658A17FE9}" type="presParOf" srcId="{0726D323-3719-49DC-8DD5-0BDFC65D9BD5}" destId="{9247E8F2-BA81-4273-8255-827A8DC78680}" srcOrd="1" destOrd="0" presId="urn:microsoft.com/office/officeart/2009/3/layout/StepUpProcess"/>
    <dgm:cxn modelId="{03075608-0A08-4F94-9C1B-5960A99E1735}" type="presParOf" srcId="{9247E8F2-BA81-4273-8255-827A8DC78680}" destId="{9EFA5605-A492-436D-AD7C-33AFB2D11009}" srcOrd="0" destOrd="0" presId="urn:microsoft.com/office/officeart/2009/3/layout/StepUpProcess"/>
    <dgm:cxn modelId="{AC0B15B6-E4DC-4DAC-AA2D-5F52F4265ABB}" type="presParOf" srcId="{0726D323-3719-49DC-8DD5-0BDFC65D9BD5}" destId="{2BB30098-4663-448B-97B7-B29ABFD2984F}" srcOrd="2" destOrd="0" presId="urn:microsoft.com/office/officeart/2009/3/layout/StepUpProcess"/>
    <dgm:cxn modelId="{FA2696A5-DA8C-4ECA-99FE-74754A35C297}" type="presParOf" srcId="{2BB30098-4663-448B-97B7-B29ABFD2984F}" destId="{BF63F025-2634-4EA7-911F-CCC5368BB3F4}" srcOrd="0" destOrd="0" presId="urn:microsoft.com/office/officeart/2009/3/layout/StepUpProcess"/>
    <dgm:cxn modelId="{64270D64-4056-4F11-93CE-E3CAADCCC4E4}" type="presParOf" srcId="{2BB30098-4663-448B-97B7-B29ABFD2984F}" destId="{EB638FDB-994A-4F6B-94F4-4A4A17B60B56}" srcOrd="1" destOrd="0" presId="urn:microsoft.com/office/officeart/2009/3/layout/StepUpProcess"/>
    <dgm:cxn modelId="{2A8E0720-E37C-4F20-9C12-610498032CCB}" type="presParOf" srcId="{2BB30098-4663-448B-97B7-B29ABFD2984F}" destId="{2C12E0C2-4134-4EC0-810A-2D505DB9CAFE}" srcOrd="2" destOrd="0" presId="urn:microsoft.com/office/officeart/2009/3/layout/StepUpProcess"/>
    <dgm:cxn modelId="{C96A46E0-0E07-4C51-B512-96BBA16C15E9}" type="presParOf" srcId="{0726D323-3719-49DC-8DD5-0BDFC65D9BD5}" destId="{31D7786F-9D36-41A1-B02D-391313284DBB}" srcOrd="3" destOrd="0" presId="urn:microsoft.com/office/officeart/2009/3/layout/StepUpProcess"/>
    <dgm:cxn modelId="{7570B5F3-9043-40EB-8BFE-91B5EB544979}" type="presParOf" srcId="{31D7786F-9D36-41A1-B02D-391313284DBB}" destId="{19486670-20E3-4E1F-B523-A1F4C556B9FB}" srcOrd="0" destOrd="0" presId="urn:microsoft.com/office/officeart/2009/3/layout/StepUpProcess"/>
    <dgm:cxn modelId="{EE239B88-BDF6-4085-8353-6338886F412D}" type="presParOf" srcId="{0726D323-3719-49DC-8DD5-0BDFC65D9BD5}" destId="{299A2BA7-3EC7-4026-926F-79EF048018F0}" srcOrd="4" destOrd="0" presId="urn:microsoft.com/office/officeart/2009/3/layout/StepUpProcess"/>
    <dgm:cxn modelId="{13F8AAAA-A452-42EE-8408-C4ADCFAB9C33}" type="presParOf" srcId="{299A2BA7-3EC7-4026-926F-79EF048018F0}" destId="{43FFA495-06C6-4707-9D5E-6237B9AE9750}" srcOrd="0" destOrd="0" presId="urn:microsoft.com/office/officeart/2009/3/layout/StepUpProcess"/>
    <dgm:cxn modelId="{32AF34C1-F127-40CB-82DA-A99CE119426C}" type="presParOf" srcId="{299A2BA7-3EC7-4026-926F-79EF048018F0}" destId="{07773E6F-2330-4D42-83B5-F62858ADF91E}" srcOrd="1" destOrd="0" presId="urn:microsoft.com/office/officeart/2009/3/layout/StepUpProcess"/>
    <dgm:cxn modelId="{01C6AB53-7705-40CA-A397-A24DFF8B8CEA}" type="presParOf" srcId="{299A2BA7-3EC7-4026-926F-79EF048018F0}" destId="{A77F2627-01B2-487B-9880-CF8DF2F3C710}" srcOrd="2" destOrd="0" presId="urn:microsoft.com/office/officeart/2009/3/layout/StepUpProcess"/>
    <dgm:cxn modelId="{3D6E56CE-CE6A-44A3-B564-9BE8A87F67E8}" type="presParOf" srcId="{0726D323-3719-49DC-8DD5-0BDFC65D9BD5}" destId="{F608B097-C2E9-4455-9631-0C29F54C4690}" srcOrd="5" destOrd="0" presId="urn:microsoft.com/office/officeart/2009/3/layout/StepUpProcess"/>
    <dgm:cxn modelId="{ED7EB55B-46B2-448A-9EBC-1F8ED952A359}" type="presParOf" srcId="{F608B097-C2E9-4455-9631-0C29F54C4690}" destId="{620B2693-C19D-46EC-BFCB-6601AF918D23}" srcOrd="0" destOrd="0" presId="urn:microsoft.com/office/officeart/2009/3/layout/StepUpProcess"/>
    <dgm:cxn modelId="{81CBBDA8-758F-4ABD-A855-53C79486419A}" type="presParOf" srcId="{0726D323-3719-49DC-8DD5-0BDFC65D9BD5}" destId="{DDED4E7B-7AFD-4EB3-8F9B-B91339A14B27}" srcOrd="6" destOrd="0" presId="urn:microsoft.com/office/officeart/2009/3/layout/StepUpProcess"/>
    <dgm:cxn modelId="{742CE0CF-E49C-4541-A992-1487C5F05715}" type="presParOf" srcId="{DDED4E7B-7AFD-4EB3-8F9B-B91339A14B27}" destId="{CB74C669-8693-44B8-909E-D64BA372A5BC}" srcOrd="0" destOrd="0" presId="urn:microsoft.com/office/officeart/2009/3/layout/StepUpProcess"/>
    <dgm:cxn modelId="{95B2147E-7E1F-4A73-94C0-D7FDF252193B}" type="presParOf" srcId="{DDED4E7B-7AFD-4EB3-8F9B-B91339A14B27}" destId="{BFF748F3-B619-46ED-A8B8-C340D145639E}" srcOrd="1" destOrd="0" presId="urn:microsoft.com/office/officeart/2009/3/layout/StepUpProcess"/>
    <dgm:cxn modelId="{D33F92B1-5A86-4C75-B105-CCDAB6B0DEDE}" type="presParOf" srcId="{DDED4E7B-7AFD-4EB3-8F9B-B91339A14B27}" destId="{7EB0B9C5-A229-49B2-B542-23662D42E5C5}" srcOrd="2" destOrd="0" presId="urn:microsoft.com/office/officeart/2009/3/layout/StepUpProcess"/>
    <dgm:cxn modelId="{07174E32-74BE-4BEB-AAF9-B2C934B482F3}" type="presParOf" srcId="{0726D323-3719-49DC-8DD5-0BDFC65D9BD5}" destId="{FD7155BD-8736-40E0-902A-D0B48FB3647C}" srcOrd="7" destOrd="0" presId="urn:microsoft.com/office/officeart/2009/3/layout/StepUpProcess"/>
    <dgm:cxn modelId="{E0CDB1AB-05AD-4E58-9EAE-255B0A50C328}" type="presParOf" srcId="{FD7155BD-8736-40E0-902A-D0B48FB3647C}" destId="{60AE4303-31DA-4E78-BFE2-A28337FED1B0}" srcOrd="0" destOrd="0" presId="urn:microsoft.com/office/officeart/2009/3/layout/StepUpProcess"/>
    <dgm:cxn modelId="{CECE9041-446E-4B9A-8A53-5E90D99E8FA1}" type="presParOf" srcId="{0726D323-3719-49DC-8DD5-0BDFC65D9BD5}" destId="{10B52A0A-64EF-4549-BE11-5078F98643BB}" srcOrd="8" destOrd="0" presId="urn:microsoft.com/office/officeart/2009/3/layout/StepUpProcess"/>
    <dgm:cxn modelId="{39D044FF-0B28-4A8A-A8F1-83658A81EDC9}" type="presParOf" srcId="{10B52A0A-64EF-4549-BE11-5078F98643BB}" destId="{6E8DD4CD-1C3F-4A09-BA22-973851F6F1DD}" srcOrd="0" destOrd="0" presId="urn:microsoft.com/office/officeart/2009/3/layout/StepUpProcess"/>
    <dgm:cxn modelId="{CAF515B6-A1F8-4CA1-BC8B-78FC75FB3195}" type="presParOf" srcId="{10B52A0A-64EF-4549-BE11-5078F98643BB}" destId="{2CB462AA-78BF-496D-9D5F-D561E7DE94AD}" srcOrd="1" destOrd="0" presId="urn:microsoft.com/office/officeart/2009/3/layout/StepUpProcess"/>
    <dgm:cxn modelId="{68DE516D-9ACF-458A-95C3-8534E3CE779E}" type="presParOf" srcId="{10B52A0A-64EF-4549-BE11-5078F98643BB}" destId="{BD1C7E24-95EE-4F28-B9B4-6A8D46A0BC8D}" srcOrd="2" destOrd="0" presId="urn:microsoft.com/office/officeart/2009/3/layout/StepUpProcess"/>
    <dgm:cxn modelId="{C251A011-EFAB-4E48-BBA3-51B34ED07FBF}" type="presParOf" srcId="{0726D323-3719-49DC-8DD5-0BDFC65D9BD5}" destId="{FB86BABB-1706-461E-90DE-4BAE3850EFB0}" srcOrd="9" destOrd="0" presId="urn:microsoft.com/office/officeart/2009/3/layout/StepUpProcess"/>
    <dgm:cxn modelId="{555056C0-3D41-4A71-ACFB-F34459797066}" type="presParOf" srcId="{FB86BABB-1706-461E-90DE-4BAE3850EFB0}" destId="{A734B3DC-6BA2-419B-8A32-BAF146C81C80}" srcOrd="0" destOrd="0" presId="urn:microsoft.com/office/officeart/2009/3/layout/StepUpProcess"/>
    <dgm:cxn modelId="{24E371F3-EEA1-4D17-BC23-F974639B5BD1}" type="presParOf" srcId="{0726D323-3719-49DC-8DD5-0BDFC65D9BD5}" destId="{DDBA541C-F055-41DF-A026-133240714EBE}" srcOrd="10" destOrd="0" presId="urn:microsoft.com/office/officeart/2009/3/layout/StepUpProcess"/>
    <dgm:cxn modelId="{B53AD2B3-9DBC-4050-A380-671865DCB11C}" type="presParOf" srcId="{DDBA541C-F055-41DF-A026-133240714EBE}" destId="{8F1294BE-2449-4C2C-A8F7-07A3CCE0D978}" srcOrd="0" destOrd="0" presId="urn:microsoft.com/office/officeart/2009/3/layout/StepUpProcess"/>
    <dgm:cxn modelId="{70FD303D-0FF3-4A1F-92D0-F982A9CBF462}" type="presParOf" srcId="{DDBA541C-F055-41DF-A026-133240714EBE}" destId="{D6D29468-4A90-43C4-AE0E-CCB055B6999D}" srcOrd="1" destOrd="0" presId="urn:microsoft.com/office/officeart/2009/3/layout/StepUpProcess"/>
    <dgm:cxn modelId="{FED8F8DF-9781-4C28-867F-8DFE883CDFE1}" type="presParOf" srcId="{DDBA541C-F055-41DF-A026-133240714EBE}" destId="{70C026F4-732E-43F0-8F74-7F1F97477821}" srcOrd="2" destOrd="0" presId="urn:microsoft.com/office/officeart/2009/3/layout/StepUpProcess"/>
    <dgm:cxn modelId="{66B08276-FC9E-4783-BD17-A2D963875F05}" type="presParOf" srcId="{0726D323-3719-49DC-8DD5-0BDFC65D9BD5}" destId="{BAD374C5-DD8A-4091-98F0-9AD5D49E7DAA}" srcOrd="11" destOrd="0" presId="urn:microsoft.com/office/officeart/2009/3/layout/StepUpProcess"/>
    <dgm:cxn modelId="{81467B9E-CA54-4575-8277-B4F8C702CAEE}" type="presParOf" srcId="{BAD374C5-DD8A-4091-98F0-9AD5D49E7DAA}" destId="{9780AD79-D918-4A73-8799-A71F5E4C0D56}" srcOrd="0" destOrd="0" presId="urn:microsoft.com/office/officeart/2009/3/layout/StepUpProcess"/>
    <dgm:cxn modelId="{2D180BAA-87B2-4FE7-893A-60672C99BAC0}" type="presParOf" srcId="{0726D323-3719-49DC-8DD5-0BDFC65D9BD5}" destId="{F912822B-962B-4C62-9128-FFC2689F4707}" srcOrd="12" destOrd="0" presId="urn:microsoft.com/office/officeart/2009/3/layout/StepUpProcess"/>
    <dgm:cxn modelId="{930E6FA2-793B-4A00-8C02-D567239E9116}" type="presParOf" srcId="{F912822B-962B-4C62-9128-FFC2689F4707}" destId="{B6D485E1-E8DD-4FCC-80EC-006717E1FF52}" srcOrd="0" destOrd="0" presId="urn:microsoft.com/office/officeart/2009/3/layout/StepUpProcess"/>
    <dgm:cxn modelId="{CC9AD874-CC47-4613-A55E-F2E7A9A82981}"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9BFF9-F99F-4D17-B145-954386A80C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85B7A4A-5561-4DFC-9788-C1F94FD1DAB1}">
      <dgm:prSet phldrT="[Text]" custT="1"/>
      <dgm:spPr>
        <a:xfrm>
          <a:off x="1917591" y="239810"/>
          <a:ext cx="827332" cy="517640"/>
        </a:xfrm>
        <a:noFill/>
        <a:ln>
          <a:noFill/>
        </a:ln>
        <a:effectLst/>
      </dgm:spPr>
      <dgm:t>
        <a:bodyPr/>
        <a:lstStyle/>
        <a:p>
          <a:pPr algn="ctr"/>
          <a:r>
            <a:rPr lang="en-US" sz="1100" dirty="0" smtClean="0">
              <a:solidFill>
                <a:schemeClr val="tx1"/>
              </a:solidFill>
              <a:latin typeface="Calibri"/>
              <a:ea typeface="+mn-ea"/>
              <a:cs typeface="+mn-cs"/>
            </a:rPr>
            <a:t>Implement</a:t>
          </a:r>
          <a:endParaRPr lang="en-US" sz="1100" dirty="0">
            <a:solidFill>
              <a:schemeClr val="tx1"/>
            </a:solidFill>
            <a:latin typeface="Calibri"/>
            <a:ea typeface="+mn-ea"/>
            <a:cs typeface="+mn-cs"/>
          </a:endParaRPr>
        </a:p>
      </dgm:t>
    </dgm:pt>
    <dgm:pt modelId="{B71EF59D-18D1-48C1-B57F-76AE972F733C}" type="parTrans" cxnId="{1CD5C477-ACDA-46F4-A457-C3BEC196C32D}">
      <dgm:prSet/>
      <dgm:spPr/>
      <dgm:t>
        <a:bodyPr/>
        <a:lstStyle/>
        <a:p>
          <a:pPr algn="ctr"/>
          <a:endParaRPr lang="en-US">
            <a:solidFill>
              <a:schemeClr val="tx1"/>
            </a:solidFill>
          </a:endParaRPr>
        </a:p>
      </dgm:t>
    </dgm:pt>
    <dgm:pt modelId="{FC8FD666-C3F6-4761-AC36-64B238A4080D}" type="sibTrans" cxnId="{1CD5C477-ACDA-46F4-A457-C3BEC196C32D}">
      <dgm:prSet/>
      <dgm:spPr>
        <a:xfrm>
          <a:off x="958521" y="42409"/>
          <a:ext cx="1440442" cy="14828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93A66AA5-8DD2-42AA-9C65-0CA73FAF6D08}">
      <dgm:prSet phldrT="[Text]" custT="1"/>
      <dgm:spPr>
        <a:xfrm>
          <a:off x="1284609" y="1179981"/>
          <a:ext cx="873459" cy="750116"/>
        </a:xfrm>
        <a:noFill/>
        <a:ln>
          <a:noFill/>
        </a:ln>
        <a:effectLst/>
      </dgm:spPr>
      <dgm:t>
        <a:bodyPr/>
        <a:lstStyle/>
        <a:p>
          <a:pPr algn="ctr"/>
          <a:r>
            <a:rPr lang="en-US" sz="1100" dirty="0" smtClean="0">
              <a:solidFill>
                <a:schemeClr val="tx1"/>
              </a:solidFill>
              <a:latin typeface="Calibri"/>
              <a:ea typeface="+mn-ea"/>
              <a:cs typeface="+mn-cs"/>
            </a:rPr>
            <a:t>Monitor</a:t>
          </a:r>
          <a:endParaRPr lang="en-US" sz="1100" dirty="0">
            <a:solidFill>
              <a:schemeClr val="tx1"/>
            </a:solidFill>
            <a:latin typeface="Calibri"/>
            <a:ea typeface="+mn-ea"/>
            <a:cs typeface="+mn-cs"/>
          </a:endParaRPr>
        </a:p>
      </dgm:t>
    </dgm:pt>
    <dgm:pt modelId="{D328DDB7-404F-4C87-8881-B5CF294E4E17}" type="parTrans" cxnId="{411DB421-FB8A-4503-A4C1-5C43E4DEEBF2}">
      <dgm:prSet/>
      <dgm:spPr/>
      <dgm:t>
        <a:bodyPr/>
        <a:lstStyle/>
        <a:p>
          <a:pPr algn="ctr"/>
          <a:endParaRPr lang="en-US">
            <a:solidFill>
              <a:schemeClr val="tx1"/>
            </a:solidFill>
          </a:endParaRPr>
        </a:p>
      </dgm:t>
    </dgm:pt>
    <dgm:pt modelId="{78875BB6-F6CD-419F-8270-6CAC3161BCFD}" type="sibTrans" cxnId="{411DB421-FB8A-4503-A4C1-5C43E4DEEBF2}">
      <dgm:prSet/>
      <dgm:spPr>
        <a:xfrm>
          <a:off x="985899" y="-134222"/>
          <a:ext cx="1568251" cy="167786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B64D5235-2617-4F34-B538-FA49379CF03A}">
      <dgm:prSet phldrT="[Text]" custT="1"/>
      <dgm:spPr>
        <a:xfrm>
          <a:off x="748903" y="136111"/>
          <a:ext cx="725037" cy="725037"/>
        </a:xfrm>
        <a:noFill/>
        <a:ln>
          <a:noFill/>
        </a:ln>
        <a:effectLst/>
      </dgm:spPr>
      <dgm:t>
        <a:bodyPr/>
        <a:lstStyle/>
        <a:p>
          <a:pPr algn="ctr"/>
          <a:r>
            <a:rPr lang="en-US" sz="1100" dirty="0" smtClean="0">
              <a:solidFill>
                <a:schemeClr val="tx1"/>
              </a:solidFill>
              <a:latin typeface="Calibri"/>
              <a:ea typeface="+mn-ea"/>
              <a:cs typeface="+mn-cs"/>
            </a:rPr>
            <a:t>Develop</a:t>
          </a:r>
          <a:endParaRPr lang="en-US" sz="1100" dirty="0">
            <a:solidFill>
              <a:schemeClr val="tx1"/>
            </a:solidFill>
            <a:latin typeface="Calibri"/>
            <a:ea typeface="+mn-ea"/>
            <a:cs typeface="+mn-cs"/>
          </a:endParaRPr>
        </a:p>
      </dgm:t>
    </dgm:pt>
    <dgm:pt modelId="{90DF9341-3075-4CC0-89D2-1B296EA556EC}" type="parTrans" cxnId="{7F329A6D-D84D-4D9A-8C81-39CC0B39EB3A}">
      <dgm:prSet/>
      <dgm:spPr/>
      <dgm:t>
        <a:bodyPr/>
        <a:lstStyle/>
        <a:p>
          <a:pPr algn="ctr"/>
          <a:endParaRPr lang="en-US">
            <a:solidFill>
              <a:schemeClr val="tx1"/>
            </a:solidFill>
          </a:endParaRPr>
        </a:p>
      </dgm:t>
    </dgm:pt>
    <dgm:pt modelId="{111215E5-06AD-441A-AF8A-69DB9AB27A0E}" type="sibTrans" cxnId="{7F329A6D-D84D-4D9A-8C81-39CC0B39EB3A}">
      <dgm:prSet/>
      <dgm:spPr>
        <a:xfrm>
          <a:off x="861073" y="170270"/>
          <a:ext cx="1610986" cy="14461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7B57AD62-65D9-4D62-A12F-FC2127772794}" type="pres">
      <dgm:prSet presAssocID="{2BF9BFF9-F99F-4D17-B145-954386A80CDB}" presName="cycle" presStyleCnt="0">
        <dgm:presLayoutVars>
          <dgm:dir/>
          <dgm:resizeHandles val="exact"/>
        </dgm:presLayoutVars>
      </dgm:prSet>
      <dgm:spPr/>
      <dgm:t>
        <a:bodyPr/>
        <a:lstStyle/>
        <a:p>
          <a:endParaRPr lang="en-US"/>
        </a:p>
      </dgm:t>
    </dgm:pt>
    <dgm:pt modelId="{F9CE7A8A-D92E-4566-86D9-5E5E66FDA95F}" type="pres">
      <dgm:prSet presAssocID="{385B7A4A-5561-4DFC-9788-C1F94FD1DAB1}" presName="dummy" presStyleCnt="0"/>
      <dgm:spPr/>
    </dgm:pt>
    <dgm:pt modelId="{F21D58F6-E21D-4A8E-B0B9-E90D7F0E823E}" type="pres">
      <dgm:prSet presAssocID="{385B7A4A-5561-4DFC-9788-C1F94FD1DAB1}" presName="node" presStyleLbl="revTx" presStyleIdx="0" presStyleCnt="3" custScaleX="114109" custScaleY="71395">
        <dgm:presLayoutVars>
          <dgm:bulletEnabled val="1"/>
        </dgm:presLayoutVars>
      </dgm:prSet>
      <dgm:spPr>
        <a:prstGeom prst="rect">
          <a:avLst/>
        </a:prstGeom>
      </dgm:spPr>
      <dgm:t>
        <a:bodyPr/>
        <a:lstStyle/>
        <a:p>
          <a:endParaRPr lang="en-US"/>
        </a:p>
      </dgm:t>
    </dgm:pt>
    <dgm:pt modelId="{F8E6FC8C-B755-4AA6-BF8D-D52896849AD4}" type="pres">
      <dgm:prSet presAssocID="{FC8FD666-C3F6-4761-AC36-64B238A4080D}" presName="sibTrans" presStyleLbl="node1" presStyleIdx="0" presStyleCnt="3" custScaleX="83997" custScaleY="86468" custLinFactNeighborX="-2484" custLinFactNeighborY="-3904"/>
      <dgm:spPr>
        <a:prstGeom prst="circularArrow">
          <a:avLst>
            <a:gd name="adj1" fmla="val 8244"/>
            <a:gd name="adj2" fmla="val 575777"/>
            <a:gd name="adj3" fmla="val 2524751"/>
            <a:gd name="adj4" fmla="val 21143156"/>
            <a:gd name="adj5" fmla="val 9619"/>
          </a:avLst>
        </a:prstGeom>
      </dgm:spPr>
      <dgm:t>
        <a:bodyPr/>
        <a:lstStyle/>
        <a:p>
          <a:endParaRPr lang="en-US"/>
        </a:p>
      </dgm:t>
    </dgm:pt>
    <dgm:pt modelId="{7A1182E0-E9B0-4B27-89D5-F48922620CD1}" type="pres">
      <dgm:prSet presAssocID="{93A66AA5-8DD2-42AA-9C65-0CA73FAF6D08}" presName="dummy" presStyleCnt="0"/>
      <dgm:spPr/>
    </dgm:pt>
    <dgm:pt modelId="{7793CC85-3CD9-4D2F-9DD4-B6D261BBDAB3}" type="pres">
      <dgm:prSet presAssocID="{93A66AA5-8DD2-42AA-9C65-0CA73FAF6D08}" presName="node" presStyleLbl="revTx" presStyleIdx="1" presStyleCnt="3" custScaleX="120471" custScaleY="103459">
        <dgm:presLayoutVars>
          <dgm:bulletEnabled val="1"/>
        </dgm:presLayoutVars>
      </dgm:prSet>
      <dgm:spPr>
        <a:prstGeom prst="rect">
          <a:avLst/>
        </a:prstGeom>
      </dgm:spPr>
      <dgm:t>
        <a:bodyPr/>
        <a:lstStyle/>
        <a:p>
          <a:endParaRPr lang="en-US"/>
        </a:p>
      </dgm:t>
    </dgm:pt>
    <dgm:pt modelId="{6DE081AA-FEA8-4A8D-8691-05DD9BF5F8CA}" type="pres">
      <dgm:prSet presAssocID="{78875BB6-F6CD-419F-8270-6CAC3161BCFD}" presName="sibTrans" presStyleLbl="node1" presStyleIdx="1" presStyleCnt="3" custScaleX="91450" custScaleY="97842" custLinFactNeighborX="2839" custLinFactNeighborY="-8517"/>
      <dgm:spPr>
        <a:prstGeom prst="circularArrow">
          <a:avLst>
            <a:gd name="adj1" fmla="val 8244"/>
            <a:gd name="adj2" fmla="val 575777"/>
            <a:gd name="adj3" fmla="val 10173541"/>
            <a:gd name="adj4" fmla="val 7699472"/>
            <a:gd name="adj5" fmla="val 9619"/>
          </a:avLst>
        </a:prstGeom>
      </dgm:spPr>
      <dgm:t>
        <a:bodyPr/>
        <a:lstStyle/>
        <a:p>
          <a:endParaRPr lang="en-US"/>
        </a:p>
      </dgm:t>
    </dgm:pt>
    <dgm:pt modelId="{54A4AD7D-94EB-4B97-9A5C-E32E773D2F09}" type="pres">
      <dgm:prSet presAssocID="{B64D5235-2617-4F34-B538-FA49379CF03A}" presName="dummy" presStyleCnt="0"/>
      <dgm:spPr/>
    </dgm:pt>
    <dgm:pt modelId="{B0BA308B-6208-4697-A1B1-FC72A99A1875}" type="pres">
      <dgm:prSet presAssocID="{B64D5235-2617-4F34-B538-FA49379CF03A}" presName="node" presStyleLbl="revTx" presStyleIdx="2" presStyleCnt="3">
        <dgm:presLayoutVars>
          <dgm:bulletEnabled val="1"/>
        </dgm:presLayoutVars>
      </dgm:prSet>
      <dgm:spPr>
        <a:prstGeom prst="rect">
          <a:avLst/>
        </a:prstGeom>
      </dgm:spPr>
      <dgm:t>
        <a:bodyPr/>
        <a:lstStyle/>
        <a:p>
          <a:endParaRPr lang="en-US"/>
        </a:p>
      </dgm:t>
    </dgm:pt>
    <dgm:pt modelId="{5F11B496-68EE-4A31-83A7-E8F9B11A17D5}" type="pres">
      <dgm:prSet presAssocID="{111215E5-06AD-441A-AF8A-69DB9AB27A0E}" presName="sibTrans" presStyleLbl="node1" presStyleIdx="2" presStyleCnt="3" custScaleX="93942" custScaleY="84332" custLinFactNeighborX="-3194" custLinFactNeighborY="2484"/>
      <dgm:spPr>
        <a:prstGeom prst="circularArrow">
          <a:avLst>
            <a:gd name="adj1" fmla="val 8244"/>
            <a:gd name="adj2" fmla="val 575777"/>
            <a:gd name="adj3" fmla="val 17414057"/>
            <a:gd name="adj4" fmla="val 14966050"/>
            <a:gd name="adj5" fmla="val 9619"/>
          </a:avLst>
        </a:prstGeom>
      </dgm:spPr>
      <dgm:t>
        <a:bodyPr/>
        <a:lstStyle/>
        <a:p>
          <a:endParaRPr lang="en-US"/>
        </a:p>
      </dgm:t>
    </dgm:pt>
  </dgm:ptLst>
  <dgm:cxnLst>
    <dgm:cxn modelId="{411DB421-FB8A-4503-A4C1-5C43E4DEEBF2}" srcId="{2BF9BFF9-F99F-4D17-B145-954386A80CDB}" destId="{93A66AA5-8DD2-42AA-9C65-0CA73FAF6D08}" srcOrd="1" destOrd="0" parTransId="{D328DDB7-404F-4C87-8881-B5CF294E4E17}" sibTransId="{78875BB6-F6CD-419F-8270-6CAC3161BCFD}"/>
    <dgm:cxn modelId="{D9530DBB-E556-4C23-BC14-7C17A68CD142}" type="presOf" srcId="{B64D5235-2617-4F34-B538-FA49379CF03A}" destId="{B0BA308B-6208-4697-A1B1-FC72A99A1875}" srcOrd="0" destOrd="0" presId="urn:microsoft.com/office/officeart/2005/8/layout/cycle1"/>
    <dgm:cxn modelId="{13D1E451-4913-46F1-8ECD-894D921160E6}" type="presOf" srcId="{385B7A4A-5561-4DFC-9788-C1F94FD1DAB1}" destId="{F21D58F6-E21D-4A8E-B0B9-E90D7F0E823E}" srcOrd="0" destOrd="0" presId="urn:microsoft.com/office/officeart/2005/8/layout/cycle1"/>
    <dgm:cxn modelId="{1CD5C477-ACDA-46F4-A457-C3BEC196C32D}" srcId="{2BF9BFF9-F99F-4D17-B145-954386A80CDB}" destId="{385B7A4A-5561-4DFC-9788-C1F94FD1DAB1}" srcOrd="0" destOrd="0" parTransId="{B71EF59D-18D1-48C1-B57F-76AE972F733C}" sibTransId="{FC8FD666-C3F6-4761-AC36-64B238A4080D}"/>
    <dgm:cxn modelId="{0707E140-CF1C-4EF3-AB21-27E8C0F1E66F}" type="presOf" srcId="{2BF9BFF9-F99F-4D17-B145-954386A80CDB}" destId="{7B57AD62-65D9-4D62-A12F-FC2127772794}" srcOrd="0" destOrd="0" presId="urn:microsoft.com/office/officeart/2005/8/layout/cycle1"/>
    <dgm:cxn modelId="{7F329A6D-D84D-4D9A-8C81-39CC0B39EB3A}" srcId="{2BF9BFF9-F99F-4D17-B145-954386A80CDB}" destId="{B64D5235-2617-4F34-B538-FA49379CF03A}" srcOrd="2" destOrd="0" parTransId="{90DF9341-3075-4CC0-89D2-1B296EA556EC}" sibTransId="{111215E5-06AD-441A-AF8A-69DB9AB27A0E}"/>
    <dgm:cxn modelId="{E25ABB82-B98A-4868-B3ED-6AE74460F83C}" type="presOf" srcId="{111215E5-06AD-441A-AF8A-69DB9AB27A0E}" destId="{5F11B496-68EE-4A31-83A7-E8F9B11A17D5}" srcOrd="0" destOrd="0" presId="urn:microsoft.com/office/officeart/2005/8/layout/cycle1"/>
    <dgm:cxn modelId="{8012807B-2C2F-485A-A8C9-6FDC58172AEA}" type="presOf" srcId="{93A66AA5-8DD2-42AA-9C65-0CA73FAF6D08}" destId="{7793CC85-3CD9-4D2F-9DD4-B6D261BBDAB3}" srcOrd="0" destOrd="0" presId="urn:microsoft.com/office/officeart/2005/8/layout/cycle1"/>
    <dgm:cxn modelId="{46DBF325-E98A-4139-BD28-12D751C133CF}" type="presOf" srcId="{FC8FD666-C3F6-4761-AC36-64B238A4080D}" destId="{F8E6FC8C-B755-4AA6-BF8D-D52896849AD4}" srcOrd="0" destOrd="0" presId="urn:microsoft.com/office/officeart/2005/8/layout/cycle1"/>
    <dgm:cxn modelId="{1F6C7B12-AA8D-4281-BC6F-90CE219B88FE}" type="presOf" srcId="{78875BB6-F6CD-419F-8270-6CAC3161BCFD}" destId="{6DE081AA-FEA8-4A8D-8691-05DD9BF5F8CA}" srcOrd="0" destOrd="0" presId="urn:microsoft.com/office/officeart/2005/8/layout/cycle1"/>
    <dgm:cxn modelId="{A5190586-F17A-4980-98AA-A8CED0D747D9}" type="presParOf" srcId="{7B57AD62-65D9-4D62-A12F-FC2127772794}" destId="{F9CE7A8A-D92E-4566-86D9-5E5E66FDA95F}" srcOrd="0" destOrd="0" presId="urn:microsoft.com/office/officeart/2005/8/layout/cycle1"/>
    <dgm:cxn modelId="{82DE9D87-77D5-43CF-82C1-74273EC7B22C}" type="presParOf" srcId="{7B57AD62-65D9-4D62-A12F-FC2127772794}" destId="{F21D58F6-E21D-4A8E-B0B9-E90D7F0E823E}" srcOrd="1" destOrd="0" presId="urn:microsoft.com/office/officeart/2005/8/layout/cycle1"/>
    <dgm:cxn modelId="{86285D09-A857-4521-997F-DE190BDFAC6A}" type="presParOf" srcId="{7B57AD62-65D9-4D62-A12F-FC2127772794}" destId="{F8E6FC8C-B755-4AA6-BF8D-D52896849AD4}" srcOrd="2" destOrd="0" presId="urn:microsoft.com/office/officeart/2005/8/layout/cycle1"/>
    <dgm:cxn modelId="{F567345C-C9AB-4E7A-948C-48B528C84630}" type="presParOf" srcId="{7B57AD62-65D9-4D62-A12F-FC2127772794}" destId="{7A1182E0-E9B0-4B27-89D5-F48922620CD1}" srcOrd="3" destOrd="0" presId="urn:microsoft.com/office/officeart/2005/8/layout/cycle1"/>
    <dgm:cxn modelId="{8C7C8F72-93EC-4C33-B8CE-F3D0BD2DE5E6}" type="presParOf" srcId="{7B57AD62-65D9-4D62-A12F-FC2127772794}" destId="{7793CC85-3CD9-4D2F-9DD4-B6D261BBDAB3}" srcOrd="4" destOrd="0" presId="urn:microsoft.com/office/officeart/2005/8/layout/cycle1"/>
    <dgm:cxn modelId="{480A4F19-9BD7-40B4-9DAB-B9868C4E4E18}" type="presParOf" srcId="{7B57AD62-65D9-4D62-A12F-FC2127772794}" destId="{6DE081AA-FEA8-4A8D-8691-05DD9BF5F8CA}" srcOrd="5" destOrd="0" presId="urn:microsoft.com/office/officeart/2005/8/layout/cycle1"/>
    <dgm:cxn modelId="{A32AADEB-805C-425D-9177-83939B4799AA}" type="presParOf" srcId="{7B57AD62-65D9-4D62-A12F-FC2127772794}" destId="{54A4AD7D-94EB-4B97-9A5C-E32E773D2F09}" srcOrd="6" destOrd="0" presId="urn:microsoft.com/office/officeart/2005/8/layout/cycle1"/>
    <dgm:cxn modelId="{B73F6D39-045C-4654-A85D-190E6ECF8A7E}" type="presParOf" srcId="{7B57AD62-65D9-4D62-A12F-FC2127772794}" destId="{B0BA308B-6208-4697-A1B1-FC72A99A1875}" srcOrd="7" destOrd="0" presId="urn:microsoft.com/office/officeart/2005/8/layout/cycle1"/>
    <dgm:cxn modelId="{465F2A3E-4973-4864-9637-6FFCD27DE191}" type="presParOf" srcId="{7B57AD62-65D9-4D62-A12F-FC2127772794}" destId="{5F11B496-68EE-4A31-83A7-E8F9B11A17D5}" srcOrd="8" destOrd="0" presId="urn:microsoft.com/office/officeart/2005/8/layout/cycle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51E19EB0-BB5E-42FA-B0B8-687D64BBB5AE}" type="datetimeFigureOut">
              <a:rPr lang="en-US" smtClean="0"/>
              <a:t>12/22/2015</a:t>
            </a:fld>
            <a:endParaRPr lang="en-US"/>
          </a:p>
        </p:txBody>
      </p:sp>
      <p:sp>
        <p:nvSpPr>
          <p:cNvPr id="4" name="Footer Placeholder 3"/>
          <p:cNvSpPr>
            <a:spLocks noGrp="1"/>
          </p:cNvSpPr>
          <p:nvPr>
            <p:ph type="ftr" sz="quarter" idx="2"/>
          </p:nvPr>
        </p:nvSpPr>
        <p:spPr>
          <a:xfrm>
            <a:off x="1"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61413"/>
            <a:ext cx="3038475" cy="461962"/>
          </a:xfrm>
          <a:prstGeom prst="rect">
            <a:avLst/>
          </a:prstGeom>
        </p:spPr>
        <p:txBody>
          <a:bodyPr vert="horz" lIns="91440" tIns="45720" rIns="91440" bIns="45720" rtlCol="0" anchor="b"/>
          <a:lstStyle>
            <a:lvl1pPr algn="r">
              <a:defRPr sz="1200"/>
            </a:lvl1pPr>
          </a:lstStyle>
          <a:p>
            <a:fld id="{8166D75D-0D34-4D51-BD74-F704516A4C0B}" type="slidenum">
              <a:rPr lang="en-US" smtClean="0"/>
              <a:t>‹#›</a:t>
            </a:fld>
            <a:endParaRPr lang="en-US"/>
          </a:p>
        </p:txBody>
      </p:sp>
    </p:spTree>
    <p:extLst>
      <p:ext uri="{BB962C8B-B14F-4D97-AF65-F5344CB8AC3E}">
        <p14:creationId xmlns:p14="http://schemas.microsoft.com/office/powerpoint/2010/main" val="86972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2771"/>
          </a:xfrm>
          <a:prstGeom prst="rect">
            <a:avLst/>
          </a:prstGeom>
        </p:spPr>
        <p:txBody>
          <a:bodyPr vert="horz" lIns="92757" tIns="46378" rIns="92757" bIns="46378" rtlCol="0"/>
          <a:lstStyle>
            <a:lvl1pPr algn="r">
              <a:defRPr sz="1200"/>
            </a:lvl1pPr>
          </a:lstStyle>
          <a:p>
            <a:fld id="{71035E47-EB2B-4A13-A14F-EAB30C192FCA}" type="datetimeFigureOut">
              <a:rPr lang="en-US" smtClean="0"/>
              <a:t>12/22/2015</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E58D8C9C-EF01-452F-8583-CC6E5B6B4B4F}" type="slidenum">
              <a:rPr lang="en-US" smtClean="0"/>
              <a:t>‹#›</a:t>
            </a:fld>
            <a:endParaRPr lang="en-US"/>
          </a:p>
        </p:txBody>
      </p:sp>
    </p:spTree>
    <p:extLst>
      <p:ext uri="{BB962C8B-B14F-4D97-AF65-F5344CB8AC3E}">
        <p14:creationId xmlns:p14="http://schemas.microsoft.com/office/powerpoint/2010/main" val="156600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a:t>
            </a:fld>
            <a:endParaRPr lang="en-US"/>
          </a:p>
        </p:txBody>
      </p:sp>
    </p:spTree>
    <p:extLst>
      <p:ext uri="{BB962C8B-B14F-4D97-AF65-F5344CB8AC3E}">
        <p14:creationId xmlns:p14="http://schemas.microsoft.com/office/powerpoint/2010/main" val="221129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10</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73552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40294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12</a:t>
            </a:fld>
            <a:endParaRPr lang="en-US"/>
          </a:p>
        </p:txBody>
      </p:sp>
    </p:spTree>
    <p:extLst>
      <p:ext uri="{BB962C8B-B14F-4D97-AF65-F5344CB8AC3E}">
        <p14:creationId xmlns:p14="http://schemas.microsoft.com/office/powerpoint/2010/main" val="25201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13</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21121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14</a:t>
            </a:fld>
            <a:endParaRPr lang="en-US"/>
          </a:p>
        </p:txBody>
      </p:sp>
    </p:spTree>
    <p:extLst>
      <p:ext uri="{BB962C8B-B14F-4D97-AF65-F5344CB8AC3E}">
        <p14:creationId xmlns:p14="http://schemas.microsoft.com/office/powerpoint/2010/main" val="358176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15</a:t>
            </a:fld>
            <a:endParaRPr lang="en-US"/>
          </a:p>
        </p:txBody>
      </p:sp>
    </p:spTree>
    <p:extLst>
      <p:ext uri="{BB962C8B-B14F-4D97-AF65-F5344CB8AC3E}">
        <p14:creationId xmlns:p14="http://schemas.microsoft.com/office/powerpoint/2010/main" val="145071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16</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168869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18</a:t>
            </a:fld>
            <a:endParaRPr lang="en-US"/>
          </a:p>
        </p:txBody>
      </p:sp>
    </p:spTree>
    <p:extLst>
      <p:ext uri="{BB962C8B-B14F-4D97-AF65-F5344CB8AC3E}">
        <p14:creationId xmlns:p14="http://schemas.microsoft.com/office/powerpoint/2010/main" val="178911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19</a:t>
            </a:fld>
            <a:endParaRPr lang="en-US"/>
          </a:p>
        </p:txBody>
      </p:sp>
    </p:spTree>
    <p:extLst>
      <p:ext uri="{BB962C8B-B14F-4D97-AF65-F5344CB8AC3E}">
        <p14:creationId xmlns:p14="http://schemas.microsoft.com/office/powerpoint/2010/main" val="45780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20</a:t>
            </a:fld>
            <a:endParaRPr lang="en-US"/>
          </a:p>
        </p:txBody>
      </p:sp>
    </p:spTree>
    <p:extLst>
      <p:ext uri="{BB962C8B-B14F-4D97-AF65-F5344CB8AC3E}">
        <p14:creationId xmlns:p14="http://schemas.microsoft.com/office/powerpoint/2010/main" val="410744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2</a:t>
            </a:fld>
            <a:endParaRPr lang="en-US"/>
          </a:p>
        </p:txBody>
      </p:sp>
    </p:spTree>
    <p:extLst>
      <p:ext uri="{BB962C8B-B14F-4D97-AF65-F5344CB8AC3E}">
        <p14:creationId xmlns:p14="http://schemas.microsoft.com/office/powerpoint/2010/main" val="183630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21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405473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27</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125497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28</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284775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29</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2725946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30</a:t>
            </a:fld>
            <a:endParaRPr lang="en-US"/>
          </a:p>
        </p:txBody>
      </p:sp>
    </p:spTree>
    <p:extLst>
      <p:ext uri="{BB962C8B-B14F-4D97-AF65-F5344CB8AC3E}">
        <p14:creationId xmlns:p14="http://schemas.microsoft.com/office/powerpoint/2010/main" val="377805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425898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32</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56750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33</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5172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34</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396329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35</a:t>
            </a:fld>
            <a:endParaRPr lang="en-US"/>
          </a:p>
        </p:txBody>
      </p:sp>
    </p:spTree>
    <p:extLst>
      <p:ext uri="{BB962C8B-B14F-4D97-AF65-F5344CB8AC3E}">
        <p14:creationId xmlns:p14="http://schemas.microsoft.com/office/powerpoint/2010/main" val="40203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a:t>
            </a:fld>
            <a:endParaRPr lang="en-US"/>
          </a:p>
        </p:txBody>
      </p:sp>
    </p:spTree>
    <p:extLst>
      <p:ext uri="{BB962C8B-B14F-4D97-AF65-F5344CB8AC3E}">
        <p14:creationId xmlns:p14="http://schemas.microsoft.com/office/powerpoint/2010/main" val="399342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36</a:t>
            </a:fld>
            <a:endParaRPr lang="en-US"/>
          </a:p>
        </p:txBody>
      </p:sp>
    </p:spTree>
    <p:extLst>
      <p:ext uri="{BB962C8B-B14F-4D97-AF65-F5344CB8AC3E}">
        <p14:creationId xmlns:p14="http://schemas.microsoft.com/office/powerpoint/2010/main" val="56254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37</a:t>
            </a:fld>
            <a:endParaRPr lang="en-US"/>
          </a:p>
        </p:txBody>
      </p:sp>
    </p:spTree>
    <p:extLst>
      <p:ext uri="{BB962C8B-B14F-4D97-AF65-F5344CB8AC3E}">
        <p14:creationId xmlns:p14="http://schemas.microsoft.com/office/powerpoint/2010/main" val="374744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38</a:t>
            </a:fld>
            <a:endParaRPr lang="en-US"/>
          </a:p>
        </p:txBody>
      </p:sp>
    </p:spTree>
    <p:extLst>
      <p:ext uri="{BB962C8B-B14F-4D97-AF65-F5344CB8AC3E}">
        <p14:creationId xmlns:p14="http://schemas.microsoft.com/office/powerpoint/2010/main" val="1197195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39</a:t>
            </a:fld>
            <a:endParaRPr lang="en-US"/>
          </a:p>
        </p:txBody>
      </p:sp>
    </p:spTree>
    <p:extLst>
      <p:ext uri="{BB962C8B-B14F-4D97-AF65-F5344CB8AC3E}">
        <p14:creationId xmlns:p14="http://schemas.microsoft.com/office/powerpoint/2010/main" val="2260001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40</a:t>
            </a:fld>
            <a:endParaRPr lang="en-US"/>
          </a:p>
        </p:txBody>
      </p:sp>
    </p:spTree>
    <p:extLst>
      <p:ext uri="{BB962C8B-B14F-4D97-AF65-F5344CB8AC3E}">
        <p14:creationId xmlns:p14="http://schemas.microsoft.com/office/powerpoint/2010/main" val="1177485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41</a:t>
            </a:fld>
            <a:endParaRPr lang="en-US"/>
          </a:p>
        </p:txBody>
      </p:sp>
    </p:spTree>
    <p:extLst>
      <p:ext uri="{BB962C8B-B14F-4D97-AF65-F5344CB8AC3E}">
        <p14:creationId xmlns:p14="http://schemas.microsoft.com/office/powerpoint/2010/main" val="3643042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572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716617" y="4454122"/>
            <a:ext cx="5732827" cy="4219815"/>
          </a:xfrm>
          <a:prstGeom prst="rect">
            <a:avLst/>
          </a:prstGeom>
          <a:noFill/>
          <a:ln>
            <a:noFill/>
          </a:ln>
        </p:spPr>
        <p:txBody>
          <a:bodyPr lIns="92742" tIns="46358" rIns="92742" bIns="46358" anchor="t" anchorCtr="0">
            <a:noAutofit/>
          </a:bodyPr>
          <a:lstStyle/>
          <a:p>
            <a:endParaRPr>
              <a:solidFill>
                <a:schemeClr val="dk1"/>
              </a:solidFill>
              <a:latin typeface="Calibri"/>
              <a:ea typeface="Calibri"/>
              <a:cs typeface="Calibri"/>
              <a:sym typeface="Calibri"/>
            </a:endParaRPr>
          </a:p>
        </p:txBody>
      </p:sp>
      <p:sp>
        <p:nvSpPr>
          <p:cNvPr id="124" name="Shape 124"/>
          <p:cNvSpPr txBox="1">
            <a:spLocks noGrp="1"/>
          </p:cNvSpPr>
          <p:nvPr>
            <p:ph type="ftr" idx="11"/>
          </p:nvPr>
        </p:nvSpPr>
        <p:spPr>
          <a:xfrm>
            <a:off x="0" y="8906617"/>
            <a:ext cx="3105306" cy="468733"/>
          </a:xfrm>
          <a:prstGeom prst="rect">
            <a:avLst/>
          </a:prstGeom>
          <a:noFill/>
          <a:ln>
            <a:noFill/>
          </a:ln>
        </p:spPr>
        <p:txBody>
          <a:bodyPr lIns="92742" tIns="46358" rIns="92742" bIns="46358" anchor="t" anchorCtr="0">
            <a:noAutofit/>
          </a:bodyPr>
          <a:lstStyle/>
          <a:p>
            <a:endParaRPr sz="1800">
              <a:solidFill>
                <a:srgbClr val="000000"/>
              </a:solidFill>
              <a:latin typeface="Calibri"/>
              <a:ea typeface="Calibri"/>
              <a:cs typeface="Calibri"/>
              <a:sym typeface="Calibri"/>
            </a:endParaRPr>
          </a:p>
        </p:txBody>
      </p:sp>
      <p:sp>
        <p:nvSpPr>
          <p:cNvPr id="125" name="Shape 125"/>
          <p:cNvSpPr txBox="1">
            <a:spLocks noGrp="1"/>
          </p:cNvSpPr>
          <p:nvPr>
            <p:ph type="sldNum" idx="12"/>
          </p:nvPr>
        </p:nvSpPr>
        <p:spPr>
          <a:xfrm>
            <a:off x="4059180" y="8906617"/>
            <a:ext cx="3105306" cy="468733"/>
          </a:xfrm>
          <a:prstGeom prst="rect">
            <a:avLst/>
          </a:prstGeom>
          <a:noFill/>
          <a:ln>
            <a:noFill/>
          </a:ln>
        </p:spPr>
        <p:txBody>
          <a:bodyPr lIns="92742" tIns="46358" rIns="92742" bIns="46358"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42</a:t>
            </a:fld>
            <a:endParaRPr lang="en-US">
              <a:solidFill>
                <a:srgbClr val="000000"/>
              </a:solidFill>
              <a:latin typeface="Calibri"/>
              <a:ea typeface="Calibri"/>
              <a:cs typeface="Calibri"/>
              <a:sym typeface="Calibri"/>
            </a:endParaRPr>
          </a:p>
        </p:txBody>
      </p:sp>
      <p:sp>
        <p:nvSpPr>
          <p:cNvPr id="126" name="Shape 126"/>
          <p:cNvSpPr txBox="1"/>
          <p:nvPr/>
        </p:nvSpPr>
        <p:spPr>
          <a:xfrm>
            <a:off x="0" y="1"/>
            <a:ext cx="3894666" cy="1280922"/>
          </a:xfrm>
          <a:prstGeom prst="rect">
            <a:avLst/>
          </a:prstGeom>
          <a:noFill/>
          <a:ln>
            <a:noFill/>
          </a:ln>
        </p:spPr>
        <p:txBody>
          <a:bodyPr lIns="92742" tIns="46358" rIns="92742" bIns="46358" anchor="t" anchorCtr="0">
            <a:noAutofit/>
          </a:bodyPr>
          <a:lstStyle/>
          <a:p>
            <a:endParaRPr>
              <a:solidFill>
                <a:srgbClr val="000000"/>
              </a:solidFill>
              <a:latin typeface="Calibri"/>
              <a:ea typeface="Calibri"/>
              <a:cs typeface="Calibri"/>
              <a:sym typeface="Calibri"/>
            </a:endParaRPr>
          </a:p>
        </p:txBody>
      </p:sp>
      <p:sp>
        <p:nvSpPr>
          <p:cNvPr id="2" name="TextBox 1"/>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047918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45</a:t>
            </a:fld>
            <a:endParaRPr lang="en-US"/>
          </a:p>
        </p:txBody>
      </p:sp>
    </p:spTree>
    <p:extLst>
      <p:ext uri="{BB962C8B-B14F-4D97-AF65-F5344CB8AC3E}">
        <p14:creationId xmlns:p14="http://schemas.microsoft.com/office/powerpoint/2010/main" val="412064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a:t>
            </a:fld>
            <a:endParaRPr lang="en-US"/>
          </a:p>
        </p:txBody>
      </p:sp>
    </p:spTree>
    <p:extLst>
      <p:ext uri="{BB962C8B-B14F-4D97-AF65-F5344CB8AC3E}">
        <p14:creationId xmlns:p14="http://schemas.microsoft.com/office/powerpoint/2010/main" val="212178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Choose the best beginning sentences to introduce the story.
https://www.polleverywhere.com/multiple_choice_polls/1uGUlh3OQRwutT0</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5</a:t>
            </a:fld>
            <a:endParaRPr lang="en-US"/>
          </a:p>
        </p:txBody>
      </p:sp>
    </p:spTree>
    <p:extLst>
      <p:ext uri="{BB962C8B-B14F-4D97-AF65-F5344CB8AC3E}">
        <p14:creationId xmlns:p14="http://schemas.microsoft.com/office/powerpoint/2010/main" val="216732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Claim is being assessed?
https://www.polleverywhere.com/multiple_choice_polls/qmOQEyk0cYC7Q4j</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6</a:t>
            </a:fld>
            <a:endParaRPr lang="en-US"/>
          </a:p>
        </p:txBody>
      </p:sp>
    </p:spTree>
    <p:extLst>
      <p:ext uri="{BB962C8B-B14F-4D97-AF65-F5344CB8AC3E}">
        <p14:creationId xmlns:p14="http://schemas.microsoft.com/office/powerpoint/2010/main" val="351363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is the DOK?
https://www.polleverywhere.com/multiple_choice_polls/vOIWvoAiT9BxHeZ</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7</a:t>
            </a:fld>
            <a:endParaRPr lang="en-US"/>
          </a:p>
        </p:txBody>
      </p:sp>
    </p:spTree>
    <p:extLst>
      <p:ext uri="{BB962C8B-B14F-4D97-AF65-F5344CB8AC3E}">
        <p14:creationId xmlns:p14="http://schemas.microsoft.com/office/powerpoint/2010/main" val="416875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is one CCS assessed in this item?
https://www.polleverywhere.com/multiple_choice_polls/Bf9nc3VYkh2CraM</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8</a:t>
            </a:fld>
            <a:endParaRPr lang="en-US"/>
          </a:p>
        </p:txBody>
      </p:sp>
    </p:spTree>
    <p:extLst>
      <p:ext uri="{BB962C8B-B14F-4D97-AF65-F5344CB8AC3E}">
        <p14:creationId xmlns:p14="http://schemas.microsoft.com/office/powerpoint/2010/main" val="329037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9</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206274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41533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429457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70492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859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42298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9EC0E4-5F2B-4676-A06A-8F9C06CE4C30}" type="datetimeFigureOut">
              <a:rPr lang="en-US" smtClean="0"/>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13314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9EC0E4-5F2B-4676-A06A-8F9C06CE4C30}" type="datetimeFigureOut">
              <a:rPr lang="en-US" smtClean="0"/>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5344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71070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16990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99451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EC0E4-5F2B-4676-A06A-8F9C06CE4C30}"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9665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377970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9EC0E4-5F2B-4676-A06A-8F9C06CE4C30}" type="datetimeFigureOut">
              <a:rPr lang="en-US" smtClean="0"/>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05017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9EC0E4-5F2B-4676-A06A-8F9C06CE4C30}" type="datetimeFigureOut">
              <a:rPr lang="en-US" smtClean="0"/>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45860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EC0E4-5F2B-4676-A06A-8F9C06CE4C30}" type="datetimeFigureOut">
              <a:rPr lang="en-US" smtClean="0"/>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905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345058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77691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9EC0E4-5F2B-4676-A06A-8F9C06CE4C30}" type="datetimeFigureOut">
              <a:rPr lang="en-US" smtClean="0"/>
              <a:t>12/22/2015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9318F3-B206-484E-990C-51C4C1199E34}" type="slidenum">
              <a:rPr lang="en-US" smtClean="0"/>
              <a:t>‹#›</a:t>
            </a:fld>
            <a:endParaRPr lang="en-US"/>
          </a:p>
        </p:txBody>
      </p:sp>
    </p:spTree>
    <p:extLst>
      <p:ext uri="{BB962C8B-B14F-4D97-AF65-F5344CB8AC3E}">
        <p14:creationId xmlns:p14="http://schemas.microsoft.com/office/powerpoint/2010/main" val="1484019983"/>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oura@Waterbury.k12.ct.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3.jpe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smarterbalanced.org/practice-test-resources-and-documentation/#scor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ventbrite.com/" TargetMode="External"/><Relationship Id="rId7" Type="http://schemas.openxmlformats.org/officeDocument/2006/relationships/hyperlink" Target="http://ctcorestandards.org/?page_id=3794" TargetMode="External"/><Relationship Id="rId2" Type="http://schemas.openxmlformats.org/officeDocument/2006/relationships/hyperlink" Target="https://www.surveymonkey.com/" TargetMode="External"/><Relationship Id="rId1" Type="http://schemas.openxmlformats.org/officeDocument/2006/relationships/slideLayout" Target="../slideLayouts/slideLayout2.xml"/><Relationship Id="rId6" Type="http://schemas.openxmlformats.org/officeDocument/2006/relationships/hyperlink" Target="http://www.smarterbalanced.org/practice-test-resources-and-documentation/#scoring" TargetMode="External"/><Relationship Id="rId5" Type="http://schemas.openxmlformats.org/officeDocument/2006/relationships/hyperlink" Target="https://www.polleverywhere.com/" TargetMode="External"/><Relationship Id="rId4" Type="http://schemas.openxmlformats.org/officeDocument/2006/relationships/hyperlink" Target="https://www.google.com/driv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moura@Waterbury.k12.ct.u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47" y="1007164"/>
            <a:ext cx="11516140" cy="2595096"/>
          </a:xfrm>
        </p:spPr>
        <p:txBody>
          <a:bodyPr>
            <a:normAutofit fontScale="90000"/>
          </a:bodyPr>
          <a:lstStyle/>
          <a:p>
            <a:r>
              <a:rPr lang="en-US" dirty="0"/>
              <a:t/>
            </a:r>
            <a:br>
              <a:rPr lang="en-US" dirty="0"/>
            </a:br>
            <a:r>
              <a:rPr lang="en-US" dirty="0"/>
              <a:t> </a:t>
            </a:r>
            <a:r>
              <a:rPr lang="en-US" sz="4400" b="1" dirty="0"/>
              <a:t>Connecticut </a:t>
            </a:r>
            <a:r>
              <a:rPr lang="en-US" sz="4400" b="1" dirty="0" smtClean="0"/>
              <a:t>Core ELA: Waterbury’s Perspective </a:t>
            </a:r>
            <a:r>
              <a:rPr lang="en-US" sz="4400" dirty="0"/>
              <a:t/>
            </a:r>
            <a:br>
              <a:rPr lang="en-US" sz="4400" dirty="0"/>
            </a:br>
            <a:r>
              <a:rPr lang="en-US" sz="4400" b="1" dirty="0"/>
              <a:t>On Implementation Successes and Modifications </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1198415" y="4479235"/>
            <a:ext cx="9440034" cy="1725637"/>
          </a:xfrm>
        </p:spPr>
        <p:txBody>
          <a:bodyPr>
            <a:normAutofit fontScale="92500" lnSpcReduction="10000"/>
          </a:bodyPr>
          <a:lstStyle/>
          <a:p>
            <a:r>
              <a:rPr lang="en-US" dirty="0" smtClean="0"/>
              <a:t>Dena Mortensen</a:t>
            </a:r>
          </a:p>
          <a:p>
            <a:r>
              <a:rPr lang="en-US" dirty="0" smtClean="0"/>
              <a:t>Waterbury Public Schools</a:t>
            </a:r>
          </a:p>
          <a:p>
            <a:r>
              <a:rPr lang="en-US" dirty="0" smtClean="0"/>
              <a:t>K-5 ELA Supervisor</a:t>
            </a:r>
          </a:p>
          <a:p>
            <a:r>
              <a:rPr lang="en-US" dirty="0" smtClean="0">
                <a:hlinkClick r:id="rId3"/>
              </a:rPr>
              <a:t>dmoura@Waterbury.k12.ct.us</a:t>
            </a:r>
            <a:r>
              <a:rPr lang="en-US" dirty="0" smtClean="0"/>
              <a:t> </a:t>
            </a:r>
          </a:p>
          <a:p>
            <a:endParaRPr lang="en-US" dirty="0"/>
          </a:p>
        </p:txBody>
      </p:sp>
    </p:spTree>
    <p:extLst>
      <p:ext uri="{BB962C8B-B14F-4D97-AF65-F5344CB8AC3E}">
        <p14:creationId xmlns:p14="http://schemas.microsoft.com/office/powerpoint/2010/main" val="374161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6835" y="187035"/>
            <a:ext cx="9590056" cy="2800767"/>
          </a:xfrm>
          <a:prstGeom prst="rect">
            <a:avLst/>
          </a:prstGeom>
          <a:noFill/>
        </p:spPr>
        <p:txBody>
          <a:bodyPr wrap="square" rtlCol="0">
            <a:spAutoFit/>
          </a:bodyPr>
          <a:lstStyle/>
          <a:p>
            <a:r>
              <a:rPr lang="en-US" sz="3200" dirty="0">
                <a:solidFill>
                  <a:srgbClr val="FFFF00"/>
                </a:solidFill>
              </a:rPr>
              <a:t>Waterbury Unit Development </a:t>
            </a:r>
            <a:r>
              <a:rPr lang="en-US" sz="3200" dirty="0" smtClean="0">
                <a:solidFill>
                  <a:srgbClr val="FFFF00"/>
                </a:solidFill>
              </a:rPr>
              <a:t>Criteria</a:t>
            </a:r>
          </a:p>
          <a:p>
            <a:r>
              <a:rPr lang="en-US" sz="2800" dirty="0" smtClean="0"/>
              <a:t>A </a:t>
            </a:r>
            <a:r>
              <a:rPr lang="en-US" sz="2800" dirty="0"/>
              <a:t>rubric </a:t>
            </a:r>
            <a:r>
              <a:rPr lang="en-US" sz="2800" dirty="0" smtClean="0"/>
              <a:t>(originally designed </a:t>
            </a:r>
            <a:r>
              <a:rPr lang="en-US" sz="2800" dirty="0"/>
              <a:t>by the </a:t>
            </a:r>
            <a:r>
              <a:rPr lang="en-US" sz="2800" dirty="0" err="1"/>
              <a:t>tri-state</a:t>
            </a:r>
            <a:r>
              <a:rPr lang="en-US" sz="2800" dirty="0"/>
              <a:t> area) provided to districts by the CT State Department of Education to develop, improve, and/or evaluate CT Core Standards-aligned units. </a:t>
            </a:r>
          </a:p>
          <a:p>
            <a:endParaRPr lang="en-US" sz="2800" dirty="0">
              <a:solidFill>
                <a:schemeClr val="bg1"/>
              </a:solidFill>
            </a:endParaRPr>
          </a:p>
          <a:p>
            <a:endParaRPr lang="en-US" sz="3200" dirty="0">
              <a:solidFill>
                <a:schemeClr val="bg1"/>
              </a:solidFill>
            </a:endParaRPr>
          </a:p>
        </p:txBody>
      </p:sp>
      <p:sp>
        <p:nvSpPr>
          <p:cNvPr id="7" name="TextBox 6"/>
          <p:cNvSpPr txBox="1"/>
          <p:nvPr/>
        </p:nvSpPr>
        <p:spPr>
          <a:xfrm>
            <a:off x="516835" y="2987802"/>
            <a:ext cx="9457534" cy="3293209"/>
          </a:xfrm>
          <a:prstGeom prst="rect">
            <a:avLst/>
          </a:prstGeom>
          <a:noFill/>
        </p:spPr>
        <p:txBody>
          <a:bodyPr wrap="square" rtlCol="0">
            <a:spAutoFit/>
          </a:bodyPr>
          <a:lstStyle/>
          <a:p>
            <a:r>
              <a:rPr lang="en-US" sz="2800" dirty="0">
                <a:solidFill>
                  <a:srgbClr val="FFFF00"/>
                </a:solidFill>
              </a:rPr>
              <a:t>The rubric includes 4 dimensions</a:t>
            </a:r>
            <a:r>
              <a:rPr lang="en-US" sz="2800" dirty="0" smtClean="0">
                <a:solidFill>
                  <a:srgbClr val="FFFF00"/>
                </a:solidFill>
              </a:rPr>
              <a:t>:</a:t>
            </a:r>
            <a:endParaRPr lang="en-US" sz="2800" dirty="0" smtClean="0"/>
          </a:p>
          <a:p>
            <a:r>
              <a:rPr lang="en-US" sz="2400" dirty="0" smtClean="0"/>
              <a:t>Dimension </a:t>
            </a:r>
            <a:r>
              <a:rPr lang="en-US" sz="2400" dirty="0"/>
              <a:t>1: Clarity and Specificity of Learning Targets</a:t>
            </a:r>
          </a:p>
          <a:p>
            <a:pPr marL="285750" indent="-285750">
              <a:buFont typeface="Arial" panose="020B0604020202020204" pitchFamily="34" charset="0"/>
              <a:buChar char="•"/>
            </a:pPr>
            <a:r>
              <a:rPr lang="en-US" i="1" dirty="0"/>
              <a:t>Dimension 1 is non-negotiable. A score of 3 or 4 is required to move forward.</a:t>
            </a:r>
          </a:p>
          <a:p>
            <a:endParaRPr lang="en-US" i="1" dirty="0"/>
          </a:p>
          <a:p>
            <a:r>
              <a:rPr lang="en-US" sz="2400" dirty="0"/>
              <a:t>Dimension 2: Key Shifts in CT Core Standards (CCS)</a:t>
            </a:r>
          </a:p>
          <a:p>
            <a:endParaRPr lang="en-US" sz="2400" dirty="0"/>
          </a:p>
          <a:p>
            <a:r>
              <a:rPr lang="en-US" sz="2400" dirty="0"/>
              <a:t>Dimension 3: Instructional Supports</a:t>
            </a:r>
          </a:p>
          <a:p>
            <a:endParaRPr lang="en-US" sz="2400" dirty="0"/>
          </a:p>
          <a:p>
            <a:r>
              <a:rPr lang="en-US" sz="2400" dirty="0"/>
              <a:t>Dimension 4: Assessment/Monitoring Student Progress</a:t>
            </a:r>
          </a:p>
        </p:txBody>
      </p:sp>
    </p:spTree>
    <p:extLst>
      <p:ext uri="{BB962C8B-B14F-4D97-AF65-F5344CB8AC3E}">
        <p14:creationId xmlns:p14="http://schemas.microsoft.com/office/powerpoint/2010/main" val="1204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72365983"/>
              </p:ext>
            </p:extLst>
          </p:nvPr>
        </p:nvGraphicFramePr>
        <p:xfrm>
          <a:off x="1539770" y="1353322"/>
          <a:ext cx="8962531" cy="4253198"/>
        </p:xfrm>
        <a:graphic>
          <a:graphicData uri="http://schemas.openxmlformats.org/drawingml/2006/table">
            <a:tbl>
              <a:tblPr firstRow="1" bandRow="1">
                <a:tableStyleId>{5C22544A-7EE6-4342-B048-85BDC9FD1C3A}</a:tableStyleId>
              </a:tblPr>
              <a:tblGrid>
                <a:gridCol w="3029367"/>
                <a:gridCol w="5933164"/>
              </a:tblGrid>
              <a:tr h="730639">
                <a:tc>
                  <a:txBody>
                    <a:bodyPr/>
                    <a:lstStyle/>
                    <a:p>
                      <a:r>
                        <a:rPr lang="en-US" sz="2000" dirty="0" smtClean="0"/>
                        <a:t>Rating/Category</a:t>
                      </a:r>
                      <a:endParaRPr lang="en-US" sz="2000" dirty="0"/>
                    </a:p>
                  </a:txBody>
                  <a:tcPr marL="68580" marR="68580" marT="34290" marB="34290" anchor="ctr"/>
                </a:tc>
                <a:tc>
                  <a:txBody>
                    <a:bodyPr/>
                    <a:lstStyle/>
                    <a:p>
                      <a:r>
                        <a:rPr lang="en-US" sz="2000" dirty="0" smtClean="0"/>
                        <a:t>Descriptor/Next</a:t>
                      </a:r>
                      <a:r>
                        <a:rPr lang="en-US" sz="2000" baseline="0" dirty="0" smtClean="0"/>
                        <a:t> Step</a:t>
                      </a:r>
                      <a:endParaRPr lang="en-US" sz="2000" dirty="0"/>
                    </a:p>
                  </a:txBody>
                  <a:tcPr marL="68580" marR="68580" marT="34290" marB="34290" anchor="ctr"/>
                </a:tc>
              </a:tr>
              <a:tr h="622773">
                <a:tc>
                  <a:txBody>
                    <a:bodyPr/>
                    <a:lstStyle/>
                    <a:p>
                      <a:r>
                        <a:rPr lang="en-US" sz="2000" b="1" kern="1200" dirty="0" smtClean="0">
                          <a:solidFill>
                            <a:schemeClr val="dk1"/>
                          </a:solidFill>
                          <a:effectLst/>
                          <a:latin typeface="Calibri" panose="020F0502020204030204" pitchFamily="34" charset="0"/>
                          <a:ea typeface="+mn-ea"/>
                          <a:cs typeface="+mn-cs"/>
                        </a:rPr>
                        <a:t>4:  Exemplifies Quality</a:t>
                      </a:r>
                      <a:endParaRPr lang="en-US" sz="20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1140998">
                <a:tc>
                  <a:txBody>
                    <a:bodyPr/>
                    <a:lstStyle/>
                    <a:p>
                      <a:r>
                        <a:rPr lang="en-US" sz="2000" b="1" kern="1200" dirty="0" smtClean="0">
                          <a:solidFill>
                            <a:schemeClr val="dk1"/>
                          </a:solidFill>
                          <a:effectLst/>
                          <a:latin typeface="Calibri" panose="020F0502020204030204" pitchFamily="34" charset="0"/>
                          <a:ea typeface="+mn-ea"/>
                          <a:cs typeface="+mn-cs"/>
                        </a:rPr>
                        <a:t>3:  Approaching Standard  </a:t>
                      </a:r>
                    </a:p>
                    <a:p>
                      <a:r>
                        <a:rPr lang="en-US" sz="2000" b="1" kern="1200" dirty="0" smtClean="0">
                          <a:solidFill>
                            <a:schemeClr val="dk1"/>
                          </a:solidFill>
                          <a:effectLst/>
                          <a:latin typeface="Calibri" panose="020F0502020204030204" pitchFamily="34" charset="0"/>
                          <a:ea typeface="+mn-ea"/>
                          <a:cs typeface="+mn-cs"/>
                        </a:rPr>
                        <a:t>     Level of Expectation</a:t>
                      </a:r>
                      <a:endParaRPr lang="en-US" sz="2000" dirty="0">
                        <a:latin typeface="Calibri" panose="020F0502020204030204" pitchFamily="34" charset="0"/>
                      </a:endParaRPr>
                    </a:p>
                  </a:txBody>
                  <a:tcPr marL="68580" marR="68580" marT="34290" marB="34290" anchor="ctr"/>
                </a:tc>
                <a:tc>
                  <a:txBody>
                    <a:bodyPr/>
                    <a:lstStyle/>
                    <a:p>
                      <a:r>
                        <a:rPr lang="en-US" sz="2000" b="0" kern="1200" dirty="0" smtClean="0">
                          <a:solidFill>
                            <a:schemeClr val="dk1"/>
                          </a:solidFill>
                          <a:effectLst/>
                          <a:latin typeface="Calibri" panose="020F0502020204030204" pitchFamily="34" charset="0"/>
                          <a:ea typeface="+mn-ea"/>
                          <a:cs typeface="+mn-cs"/>
                        </a:rPr>
                        <a:t>Meets </a:t>
                      </a:r>
                      <a:r>
                        <a:rPr lang="en-US" sz="2000" b="1" kern="1200" dirty="0" smtClean="0">
                          <a:solidFill>
                            <a:schemeClr val="dk1"/>
                          </a:solidFill>
                          <a:effectLst/>
                          <a:latin typeface="Calibri" panose="020F0502020204030204" pitchFamily="34" charset="0"/>
                          <a:ea typeface="+mn-ea"/>
                          <a:cs typeface="+mn-cs"/>
                        </a:rPr>
                        <a:t>most</a:t>
                      </a:r>
                      <a:r>
                        <a:rPr lang="en-US" sz="2000" b="0" kern="1200" dirty="0" smtClean="0">
                          <a:solidFill>
                            <a:schemeClr val="dk1"/>
                          </a:solidFill>
                          <a:effectLst/>
                          <a:latin typeface="Calibri" panose="020F0502020204030204" pitchFamily="34" charset="0"/>
                          <a:ea typeface="+mn-ea"/>
                          <a:cs typeface="+mn-cs"/>
                        </a:rPr>
                        <a:t> of the criteria in the dimension, but will </a:t>
                      </a:r>
                      <a:r>
                        <a:rPr lang="en-US" sz="2000" b="1" kern="1200" dirty="0" smtClean="0">
                          <a:solidFill>
                            <a:schemeClr val="dk1"/>
                          </a:solidFill>
                          <a:effectLst/>
                          <a:latin typeface="Calibri" panose="020F0502020204030204" pitchFamily="34" charset="0"/>
                          <a:ea typeface="+mn-ea"/>
                          <a:cs typeface="+mn-cs"/>
                        </a:rPr>
                        <a:t>benefit </a:t>
                      </a:r>
                      <a:r>
                        <a:rPr lang="en-US" sz="2000" b="0" kern="1200" dirty="0" smtClean="0">
                          <a:solidFill>
                            <a:schemeClr val="dk1"/>
                          </a:solidFill>
                          <a:effectLst/>
                          <a:latin typeface="Calibri" panose="020F0502020204030204" pitchFamily="34" charset="0"/>
                          <a:ea typeface="+mn-ea"/>
                          <a:cs typeface="+mn-cs"/>
                        </a:rPr>
                        <a:t>from revision in others</a:t>
                      </a:r>
                      <a:endParaRPr lang="en-US" sz="2000" b="0" dirty="0">
                        <a:latin typeface="Calibri" panose="020F0502020204030204" pitchFamily="34" charset="0"/>
                      </a:endParaRPr>
                    </a:p>
                  </a:txBody>
                  <a:tcPr marL="68580" marR="68580" marT="34290" marB="34290" anchor="ctr"/>
                </a:tc>
              </a:tr>
              <a:tr h="1028149">
                <a:tc>
                  <a:txBody>
                    <a:bodyPr/>
                    <a:lstStyle/>
                    <a:p>
                      <a:r>
                        <a:rPr lang="en-US" sz="2000" b="1" kern="1200" dirty="0" smtClean="0">
                          <a:solidFill>
                            <a:schemeClr val="dk1"/>
                          </a:solidFill>
                          <a:effectLst/>
                          <a:latin typeface="Calibri" panose="020F0502020204030204" pitchFamily="34" charset="0"/>
                          <a:ea typeface="+mn-ea"/>
                          <a:cs typeface="+mn-cs"/>
                        </a:rPr>
                        <a:t>2:  Progressing</a:t>
                      </a:r>
                      <a:endParaRPr lang="en-US" sz="20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 needs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significant</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730639">
                <a:tc>
                  <a:txBody>
                    <a:bodyPr/>
                    <a:lstStyle/>
                    <a:p>
                      <a:r>
                        <a:rPr lang="en-US"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Emerging</a:t>
                      </a:r>
                      <a:endParaRPr lang="en-US" sz="2000" dirty="0">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Does </a:t>
                      </a:r>
                      <a:r>
                        <a:rPr lang="en-US"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not </a:t>
                      </a: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meet the criteria in the dimension. </a:t>
                      </a:r>
                      <a:endParaRPr lang="en-US" sz="2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tc>
              </a:tr>
            </a:tbl>
          </a:graphicData>
        </a:graphic>
      </p:graphicFrame>
      <p:sp>
        <p:nvSpPr>
          <p:cNvPr id="4" name="TextBox 3"/>
          <p:cNvSpPr txBox="1"/>
          <p:nvPr/>
        </p:nvSpPr>
        <p:spPr>
          <a:xfrm>
            <a:off x="1539770" y="5777357"/>
            <a:ext cx="8993188" cy="830997"/>
          </a:xfrm>
          <a:prstGeom prst="rect">
            <a:avLst/>
          </a:prstGeom>
          <a:noFill/>
        </p:spPr>
        <p:txBody>
          <a:bodyPr wrap="square" rtlCol="0">
            <a:spAutoFit/>
          </a:bodyPr>
          <a:lstStyle/>
          <a:p>
            <a:pPr algn="ctr"/>
            <a:r>
              <a:rPr lang="en-US" sz="2400" i="1" dirty="0">
                <a:solidFill>
                  <a:srgbClr val="FFFF00"/>
                </a:solidFill>
                <a:latin typeface="Calibri" panose="020F0502020204030204" pitchFamily="34" charset="0"/>
              </a:rPr>
              <a:t>* A score of 3 or 4 is required to move to additional Dimensions. Otherwise, significant revision is necessary before proceeding.</a:t>
            </a:r>
          </a:p>
        </p:txBody>
      </p:sp>
      <p:sp>
        <p:nvSpPr>
          <p:cNvPr id="3" name="Title 2"/>
          <p:cNvSpPr>
            <a:spLocks noGrp="1"/>
          </p:cNvSpPr>
          <p:nvPr>
            <p:ph type="title"/>
          </p:nvPr>
        </p:nvSpPr>
        <p:spPr>
          <a:xfrm>
            <a:off x="859483" y="212035"/>
            <a:ext cx="10353762" cy="970450"/>
          </a:xfrm>
        </p:spPr>
        <p:txBody>
          <a:bodyPr/>
          <a:lstStyle/>
          <a:p>
            <a:r>
              <a:rPr lang="en-US" dirty="0" smtClean="0"/>
              <a:t>Unit Development Criteria Rating Scale</a:t>
            </a:r>
            <a:endParaRPr lang="en-US" dirty="0"/>
          </a:p>
        </p:txBody>
      </p:sp>
    </p:spTree>
    <p:extLst>
      <p:ext uri="{BB962C8B-B14F-4D97-AF65-F5344CB8AC3E}">
        <p14:creationId xmlns:p14="http://schemas.microsoft.com/office/powerpoint/2010/main" val="265979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334745"/>
              </p:ext>
            </p:extLst>
          </p:nvPr>
        </p:nvGraphicFramePr>
        <p:xfrm>
          <a:off x="170844" y="8645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9" name="Group 30"/>
          <p:cNvGrpSpPr>
            <a:grpSpLocks/>
          </p:cNvGrpSpPr>
          <p:nvPr/>
        </p:nvGrpSpPr>
        <p:grpSpPr bwMode="auto">
          <a:xfrm>
            <a:off x="6808303" y="1952735"/>
            <a:ext cx="1367313" cy="894398"/>
            <a:chOff x="759" y="1507"/>
            <a:chExt cx="861" cy="564"/>
          </a:xfrm>
        </p:grpSpPr>
        <p:sp>
          <p:nvSpPr>
            <p:cNvPr id="17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209" name="Group 30"/>
          <p:cNvGrpSpPr>
            <a:grpSpLocks/>
          </p:cNvGrpSpPr>
          <p:nvPr/>
        </p:nvGrpSpPr>
        <p:grpSpPr bwMode="auto">
          <a:xfrm>
            <a:off x="8544339" y="864505"/>
            <a:ext cx="1367313" cy="894398"/>
            <a:chOff x="759" y="1507"/>
            <a:chExt cx="861" cy="564"/>
          </a:xfrm>
        </p:grpSpPr>
        <p:sp>
          <p:nvSpPr>
            <p:cNvPr id="21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spTree>
    <p:extLst>
      <p:ext uri="{BB962C8B-B14F-4D97-AF65-F5344CB8AC3E}">
        <p14:creationId xmlns:p14="http://schemas.microsoft.com/office/powerpoint/2010/main" val="8366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1"/>
            <a:ext cx="8286750" cy="1325563"/>
          </a:xfrm>
        </p:spPr>
        <p:txBody>
          <a:bodyPr/>
          <a:lstStyle/>
          <a:p>
            <a:pPr algn="ctr"/>
            <a:r>
              <a:rPr lang="en-US" dirty="0" smtClean="0">
                <a:solidFill>
                  <a:schemeClr val="tx1"/>
                </a:solidFill>
                <a:latin typeface="Calibri" panose="020F0502020204030204" pitchFamily="34" charset="0"/>
              </a:rPr>
              <a:t>K-9 Criteria Rating for Dimension 1</a:t>
            </a:r>
            <a:br>
              <a:rPr lang="en-US" dirty="0" smtClean="0">
                <a:solidFill>
                  <a:schemeClr val="tx1"/>
                </a:solidFill>
                <a:latin typeface="Calibri" panose="020F0502020204030204" pitchFamily="34" charset="0"/>
              </a:rPr>
            </a:br>
            <a:r>
              <a:rPr lang="en-US" sz="2800" i="1" u="sng" dirty="0" smtClean="0">
                <a:solidFill>
                  <a:schemeClr val="tx1"/>
                </a:solidFill>
                <a:latin typeface="Calibri" panose="020F0502020204030204" pitchFamily="34" charset="0"/>
              </a:rPr>
              <a:t>ALL TEAMS</a:t>
            </a:r>
            <a:r>
              <a:rPr lang="en-US" sz="2800" i="1" dirty="0" smtClean="0">
                <a:solidFill>
                  <a:schemeClr val="tx1"/>
                </a:solidFill>
                <a:latin typeface="Calibri" panose="020F0502020204030204" pitchFamily="34" charset="0"/>
              </a:rPr>
              <a:t> (all grades/all schools)</a:t>
            </a:r>
            <a:endParaRPr lang="en-US" sz="2800" i="1" dirty="0">
              <a:solidFill>
                <a:schemeClr val="tx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1081200"/>
              </p:ext>
            </p:extLst>
          </p:nvPr>
        </p:nvGraphicFramePr>
        <p:xfrm>
          <a:off x="2669504" y="3115163"/>
          <a:ext cx="6733721" cy="2472872"/>
        </p:xfrm>
        <a:graphic>
          <a:graphicData uri="http://schemas.openxmlformats.org/drawingml/2006/table">
            <a:tbl>
              <a:tblPr firstRow="1" bandRow="1">
                <a:tableStyleId>{5C22544A-7EE6-4342-B048-85BDC9FD1C3A}</a:tableStyleId>
              </a:tblPr>
              <a:tblGrid>
                <a:gridCol w="2276021"/>
                <a:gridCol w="4457700"/>
              </a:tblGrid>
              <a:tr h="414297">
                <a:tc>
                  <a:txBody>
                    <a:bodyPr/>
                    <a:lstStyle/>
                    <a:p>
                      <a:r>
                        <a:rPr lang="en-US" sz="1000" dirty="0" smtClean="0"/>
                        <a:t>Rating/Category</a:t>
                      </a:r>
                      <a:endParaRPr lang="en-US" sz="1000" dirty="0"/>
                    </a:p>
                  </a:txBody>
                  <a:tcPr marL="68580" marR="68580" marT="34290" marB="34290" anchor="ctr"/>
                </a:tc>
                <a:tc>
                  <a:txBody>
                    <a:bodyPr/>
                    <a:lstStyle/>
                    <a:p>
                      <a:r>
                        <a:rPr lang="en-US" sz="1000" dirty="0" smtClean="0"/>
                        <a:t>Descriptor/Next</a:t>
                      </a:r>
                      <a:r>
                        <a:rPr lang="en-US" sz="1000" baseline="0" dirty="0" smtClean="0"/>
                        <a:t> Step</a:t>
                      </a:r>
                      <a:endParaRPr lang="en-US" sz="1000" dirty="0"/>
                    </a:p>
                  </a:txBody>
                  <a:tcPr marL="68580" marR="68580" marT="34290" marB="34290" anchor="ctr"/>
                </a:tc>
              </a:tr>
              <a:tr h="414297">
                <a:tc>
                  <a:txBody>
                    <a:bodyPr/>
                    <a:lstStyle/>
                    <a:p>
                      <a:r>
                        <a:rPr lang="en-US" sz="1500" b="1" kern="1200" dirty="0" smtClean="0">
                          <a:solidFill>
                            <a:schemeClr val="dk1"/>
                          </a:solidFill>
                          <a:effectLst/>
                          <a:latin typeface="Calibri" panose="020F0502020204030204" pitchFamily="34" charset="0"/>
                          <a:ea typeface="+mn-ea"/>
                          <a:cs typeface="+mn-cs"/>
                        </a:rPr>
                        <a:t>4:  Exemplifies Quality</a:t>
                      </a:r>
                      <a:endParaRPr lang="en-US" sz="15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646985">
                <a:tc>
                  <a:txBody>
                    <a:bodyPr/>
                    <a:lstStyle/>
                    <a:p>
                      <a:r>
                        <a:rPr lang="en-US" sz="1500" b="1" kern="1200" dirty="0" smtClean="0">
                          <a:solidFill>
                            <a:schemeClr val="dk1"/>
                          </a:solidFill>
                          <a:effectLst/>
                          <a:latin typeface="Calibri" panose="020F0502020204030204" pitchFamily="34" charset="0"/>
                          <a:ea typeface="+mn-ea"/>
                          <a:cs typeface="+mn-cs"/>
                        </a:rPr>
                        <a:t>3:  Approaching Standard  </a:t>
                      </a:r>
                    </a:p>
                    <a:p>
                      <a:r>
                        <a:rPr lang="en-US" sz="1500" b="1" kern="1200" dirty="0" smtClean="0">
                          <a:solidFill>
                            <a:schemeClr val="dk1"/>
                          </a:solidFill>
                          <a:effectLst/>
                          <a:latin typeface="Calibri" panose="020F0502020204030204" pitchFamily="34" charset="0"/>
                          <a:ea typeface="+mn-ea"/>
                          <a:cs typeface="+mn-cs"/>
                        </a:rPr>
                        <a:t>     Level of Expectation</a:t>
                      </a:r>
                      <a:endParaRPr lang="en-US" sz="1500" dirty="0">
                        <a:latin typeface="Calibri" panose="020F0502020204030204" pitchFamily="34" charset="0"/>
                      </a:endParaRPr>
                    </a:p>
                  </a:txBody>
                  <a:tcPr marL="68580" marR="68580" marT="34290" marB="34290" anchor="ctr"/>
                </a:tc>
                <a:tc>
                  <a:txBody>
                    <a:bodyPr/>
                    <a:lstStyle/>
                    <a:p>
                      <a:r>
                        <a:rPr lang="en-US" sz="1500" b="0" kern="1200" dirty="0" smtClean="0">
                          <a:solidFill>
                            <a:schemeClr val="dk1"/>
                          </a:solidFill>
                          <a:effectLst/>
                          <a:latin typeface="Calibri" panose="020F0502020204030204" pitchFamily="34" charset="0"/>
                          <a:ea typeface="+mn-ea"/>
                          <a:cs typeface="+mn-cs"/>
                        </a:rPr>
                        <a:t>Meets </a:t>
                      </a:r>
                      <a:r>
                        <a:rPr lang="en-US" sz="1500" b="1" kern="1200" dirty="0" smtClean="0">
                          <a:solidFill>
                            <a:schemeClr val="dk1"/>
                          </a:solidFill>
                          <a:effectLst/>
                          <a:latin typeface="Calibri" panose="020F0502020204030204" pitchFamily="34" charset="0"/>
                          <a:ea typeface="+mn-ea"/>
                          <a:cs typeface="+mn-cs"/>
                        </a:rPr>
                        <a:t>most</a:t>
                      </a:r>
                      <a:r>
                        <a:rPr lang="en-US" sz="1500" b="0" kern="1200" dirty="0" smtClean="0">
                          <a:solidFill>
                            <a:schemeClr val="dk1"/>
                          </a:solidFill>
                          <a:effectLst/>
                          <a:latin typeface="Calibri" panose="020F0502020204030204" pitchFamily="34" charset="0"/>
                          <a:ea typeface="+mn-ea"/>
                          <a:cs typeface="+mn-cs"/>
                        </a:rPr>
                        <a:t> of the criteria in the dimension, but will </a:t>
                      </a:r>
                      <a:r>
                        <a:rPr lang="en-US" sz="1500" b="1" kern="1200" dirty="0" smtClean="0">
                          <a:solidFill>
                            <a:schemeClr val="dk1"/>
                          </a:solidFill>
                          <a:effectLst/>
                          <a:latin typeface="Calibri" panose="020F0502020204030204" pitchFamily="34" charset="0"/>
                          <a:ea typeface="+mn-ea"/>
                          <a:cs typeface="+mn-cs"/>
                        </a:rPr>
                        <a:t>benefit </a:t>
                      </a:r>
                      <a:r>
                        <a:rPr lang="en-US" sz="1500" b="0" kern="1200" dirty="0" smtClean="0">
                          <a:solidFill>
                            <a:schemeClr val="dk1"/>
                          </a:solidFill>
                          <a:effectLst/>
                          <a:latin typeface="Calibri" panose="020F0502020204030204" pitchFamily="34" charset="0"/>
                          <a:ea typeface="+mn-ea"/>
                          <a:cs typeface="+mn-cs"/>
                        </a:rPr>
                        <a:t>from revision in others</a:t>
                      </a:r>
                      <a:endParaRPr lang="en-US" sz="1500" b="0" dirty="0">
                        <a:latin typeface="Calibri" panose="020F0502020204030204" pitchFamily="34" charset="0"/>
                      </a:endParaRPr>
                    </a:p>
                  </a:txBody>
                  <a:tcPr marL="68580" marR="68580" marT="34290" marB="34290" anchor="ctr"/>
                </a:tc>
              </a:tr>
              <a:tr h="582996">
                <a:tc>
                  <a:txBody>
                    <a:bodyPr/>
                    <a:lstStyle/>
                    <a:p>
                      <a:r>
                        <a:rPr lang="en-US" sz="1500" b="1" kern="1200" dirty="0" smtClean="0">
                          <a:solidFill>
                            <a:schemeClr val="dk1"/>
                          </a:solidFill>
                          <a:effectLst/>
                          <a:latin typeface="Calibri" panose="020F0502020204030204" pitchFamily="34" charset="0"/>
                          <a:ea typeface="+mn-ea"/>
                          <a:cs typeface="+mn-cs"/>
                        </a:rPr>
                        <a:t>2:  Progressing</a:t>
                      </a:r>
                      <a:endParaRPr lang="en-US" sz="15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a:t>
                      </a: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 needs </a:t>
                      </a:r>
                      <a:r>
                        <a:rPr lang="en-US" sz="15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significant</a:t>
                      </a:r>
                      <a:r>
                        <a:rPr lang="en-US" sz="15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5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414297">
                <a:tc>
                  <a:txBody>
                    <a:bodyPr/>
                    <a:lstStyle/>
                    <a:p>
                      <a:r>
                        <a:rPr lang="en-US" sz="15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Emerging</a:t>
                      </a:r>
                      <a:endParaRPr lang="en-US" sz="1500" dirty="0">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Does </a:t>
                      </a:r>
                      <a:r>
                        <a:rPr lang="en-US" sz="15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not </a:t>
                      </a:r>
                      <a:r>
                        <a:rPr lang="en-US" sz="15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meet the criteria in the dimension. </a:t>
                      </a:r>
                      <a:endParaRPr lang="en-US" sz="15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tc>
              </a:tr>
            </a:tbl>
          </a:graphicData>
        </a:graphic>
      </p:graphicFrame>
      <p:sp>
        <p:nvSpPr>
          <p:cNvPr id="4" name="TextBox 3"/>
          <p:cNvSpPr txBox="1"/>
          <p:nvPr/>
        </p:nvSpPr>
        <p:spPr>
          <a:xfrm>
            <a:off x="1539770" y="5777357"/>
            <a:ext cx="8993188" cy="830997"/>
          </a:xfrm>
          <a:prstGeom prst="rect">
            <a:avLst/>
          </a:prstGeom>
          <a:noFill/>
        </p:spPr>
        <p:txBody>
          <a:bodyPr wrap="square" rtlCol="0">
            <a:spAutoFit/>
          </a:bodyPr>
          <a:lstStyle/>
          <a:p>
            <a:pPr algn="ctr"/>
            <a:r>
              <a:rPr lang="en-US" sz="2400" i="1" dirty="0">
                <a:solidFill>
                  <a:srgbClr val="FFFF00"/>
                </a:solidFill>
                <a:latin typeface="Calibri" panose="020F0502020204030204" pitchFamily="34" charset="0"/>
              </a:rPr>
              <a:t>* A score of 3 or 4 is required to move to additional Dimensions. Otherwise, significant revision is necessary before proceeding.</a:t>
            </a:r>
          </a:p>
        </p:txBody>
      </p:sp>
      <p:sp>
        <p:nvSpPr>
          <p:cNvPr id="7" name="TextBox 6"/>
          <p:cNvSpPr txBox="1"/>
          <p:nvPr/>
        </p:nvSpPr>
        <p:spPr>
          <a:xfrm>
            <a:off x="2729948" y="1630017"/>
            <a:ext cx="6612835" cy="1015663"/>
          </a:xfrm>
          <a:prstGeom prst="rect">
            <a:avLst/>
          </a:prstGeom>
          <a:noFill/>
        </p:spPr>
        <p:txBody>
          <a:bodyPr wrap="square" rtlCol="0">
            <a:spAutoFit/>
          </a:bodyPr>
          <a:lstStyle/>
          <a:p>
            <a:r>
              <a:rPr lang="en-US" sz="6000" b="1" dirty="0" smtClean="0">
                <a:solidFill>
                  <a:srgbClr val="FFFF00"/>
                </a:solidFill>
                <a:latin typeface="Calibri" panose="020F0502020204030204" pitchFamily="34" charset="0"/>
              </a:rPr>
              <a:t>Average Score: 1.67</a:t>
            </a:r>
            <a:endParaRPr lang="en-US" sz="6000" b="1" dirty="0">
              <a:solidFill>
                <a:srgbClr val="FFFF0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2057400" y="2528436"/>
            <a:ext cx="7854083" cy="4212778"/>
          </a:xfrm>
          <a:prstGeom prst="rect">
            <a:avLst/>
          </a:prstGeom>
        </p:spPr>
      </p:pic>
    </p:spTree>
    <p:extLst>
      <p:ext uri="{BB962C8B-B14F-4D97-AF65-F5344CB8AC3E}">
        <p14:creationId xmlns:p14="http://schemas.microsoft.com/office/powerpoint/2010/main" val="31824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63" y="170184"/>
            <a:ext cx="8596668" cy="1320800"/>
          </a:xfrm>
        </p:spPr>
        <p:txBody>
          <a:bodyPr/>
          <a:lstStyle/>
          <a:p>
            <a:pPr algn="l"/>
            <a:r>
              <a:rPr lang="en-US" dirty="0" smtClean="0"/>
              <a:t>K-5 Summary of Evidence</a:t>
            </a:r>
            <a:br>
              <a:rPr lang="en-US" dirty="0" smtClean="0"/>
            </a:br>
            <a:r>
              <a:rPr lang="en-US" sz="2800" i="1" dirty="0" smtClean="0">
                <a:solidFill>
                  <a:srgbClr val="FFFF00"/>
                </a:solidFill>
              </a:rPr>
              <a:t>What is lacking?</a:t>
            </a:r>
            <a:endParaRPr lang="en-US" sz="2800" i="1" dirty="0">
              <a:solidFill>
                <a:srgbClr val="FFFF00"/>
              </a:solidFill>
            </a:endParaRPr>
          </a:p>
        </p:txBody>
      </p:sp>
      <p:sp>
        <p:nvSpPr>
          <p:cNvPr id="3" name="Content Placeholder 2"/>
          <p:cNvSpPr>
            <a:spLocks noGrp="1"/>
          </p:cNvSpPr>
          <p:nvPr>
            <p:ph idx="1"/>
          </p:nvPr>
        </p:nvSpPr>
        <p:spPr>
          <a:xfrm>
            <a:off x="1862190" y="1850883"/>
            <a:ext cx="8596668" cy="4817154"/>
          </a:xfrm>
        </p:spPr>
        <p:txBody>
          <a:bodyPr>
            <a:normAutofit fontScale="70000" lnSpcReduction="20000"/>
          </a:bodyPr>
          <a:lstStyle/>
          <a:p>
            <a:pPr marL="0" indent="0" algn="ctr">
              <a:buNone/>
            </a:pPr>
            <a:r>
              <a:rPr lang="en-US" sz="4000" dirty="0" smtClean="0"/>
              <a:t>Foundational Skills/Phonics</a:t>
            </a:r>
          </a:p>
          <a:p>
            <a:pPr marL="0" indent="0" algn="ctr">
              <a:buNone/>
            </a:pPr>
            <a:r>
              <a:rPr lang="en-US" sz="4000" dirty="0" smtClean="0"/>
              <a:t>Fluency</a:t>
            </a:r>
          </a:p>
          <a:p>
            <a:pPr marL="0" indent="0" algn="ctr">
              <a:buNone/>
            </a:pPr>
            <a:r>
              <a:rPr lang="en-US" sz="4000" dirty="0" smtClean="0"/>
              <a:t>Standards</a:t>
            </a:r>
          </a:p>
          <a:p>
            <a:pPr marL="0" indent="0" algn="ctr">
              <a:buNone/>
            </a:pPr>
            <a:r>
              <a:rPr lang="en-US" sz="4000" dirty="0" smtClean="0"/>
              <a:t>Depth of Knowledge (DOK)</a:t>
            </a:r>
          </a:p>
          <a:p>
            <a:pPr marL="0" indent="0" algn="ctr">
              <a:buNone/>
            </a:pPr>
            <a:r>
              <a:rPr lang="en-US" sz="4000" dirty="0" smtClean="0"/>
              <a:t>Content Area</a:t>
            </a:r>
          </a:p>
          <a:p>
            <a:pPr marL="0" indent="0" algn="ctr">
              <a:buNone/>
            </a:pPr>
            <a:r>
              <a:rPr lang="en-US" sz="4000" dirty="0" smtClean="0"/>
              <a:t>Clarity</a:t>
            </a:r>
          </a:p>
          <a:p>
            <a:pPr marL="0" indent="0" algn="ctr">
              <a:buNone/>
            </a:pPr>
            <a:r>
              <a:rPr lang="en-US" sz="4000" dirty="0" smtClean="0"/>
              <a:t>Explicit lessons</a:t>
            </a:r>
          </a:p>
          <a:p>
            <a:pPr marL="0" indent="0" algn="ctr">
              <a:buNone/>
            </a:pPr>
            <a:r>
              <a:rPr lang="en-US" sz="4000" dirty="0" smtClean="0"/>
              <a:t>Resources/Mentor Texts</a:t>
            </a:r>
          </a:p>
          <a:p>
            <a:pPr marL="0" indent="0" algn="ctr">
              <a:buNone/>
            </a:pPr>
            <a:r>
              <a:rPr lang="en-US" sz="4000" dirty="0" smtClean="0"/>
              <a:t>Text Complexity</a:t>
            </a:r>
          </a:p>
          <a:p>
            <a:pPr marL="0" indent="0" algn="ctr">
              <a:buNone/>
            </a:pPr>
            <a:endParaRPr lang="en-US" sz="4000" dirty="0" smtClean="0"/>
          </a:p>
        </p:txBody>
      </p:sp>
    </p:spTree>
    <p:extLst>
      <p:ext uri="{BB962C8B-B14F-4D97-AF65-F5344CB8AC3E}">
        <p14:creationId xmlns:p14="http://schemas.microsoft.com/office/powerpoint/2010/main" val="123035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326" y="0"/>
            <a:ext cx="11153691" cy="3816429"/>
          </a:xfrm>
          <a:prstGeom prst="rect">
            <a:avLst/>
          </a:prstGeom>
          <a:noFill/>
        </p:spPr>
        <p:txBody>
          <a:bodyPr wrap="square" rtlCol="0">
            <a:spAutoFit/>
          </a:bodyPr>
          <a:lstStyle/>
          <a:p>
            <a:endParaRPr lang="en-US" sz="2800" b="1" dirty="0">
              <a:solidFill>
                <a:schemeClr val="bg1"/>
              </a:solidFill>
            </a:endParaRPr>
          </a:p>
          <a:p>
            <a:r>
              <a:rPr lang="en-US" sz="2800" b="1" dirty="0">
                <a:solidFill>
                  <a:srgbClr val="FFFF00"/>
                </a:solidFill>
              </a:rPr>
              <a:t>Essential Question </a:t>
            </a:r>
            <a:r>
              <a:rPr lang="en-US" sz="2800" b="1" dirty="0" smtClean="0">
                <a:solidFill>
                  <a:srgbClr val="FFFF00"/>
                </a:solidFill>
              </a:rPr>
              <a:t>(EQ)</a:t>
            </a:r>
            <a:endParaRPr lang="en-US" sz="2800" b="1" dirty="0">
              <a:solidFill>
                <a:srgbClr val="FFFF00"/>
              </a:solidFill>
            </a:endParaRPr>
          </a:p>
          <a:p>
            <a:r>
              <a:rPr lang="en-US" sz="2400" dirty="0"/>
              <a:t>How do we create an integrated K-12 curriculum management cycle that provides a progressive, developmentally appropriate core instructional program so that all stakeholders have a continuous sense of how well students are being prepared for college and career?</a:t>
            </a:r>
          </a:p>
          <a:p>
            <a:pPr marL="800100" lvl="1" indent="-342900">
              <a:buFont typeface="Arial" panose="020B0604020202020204" pitchFamily="34" charset="0"/>
              <a:buChar char="•"/>
            </a:pPr>
            <a:r>
              <a:rPr lang="en-US" i="1" dirty="0"/>
              <a:t>How do we ensure that all students have equal access to quality curriculum that is aligned to the CT Core Standards (CCS</a:t>
            </a:r>
            <a:r>
              <a:rPr lang="en-US" i="1" dirty="0" smtClean="0"/>
              <a:t>)?</a:t>
            </a:r>
            <a:r>
              <a:rPr lang="en-US" dirty="0" smtClean="0"/>
              <a:t> </a:t>
            </a:r>
            <a:r>
              <a:rPr lang="en-US" dirty="0"/>
              <a:t>(Blueprint for Change: Goal 2</a:t>
            </a:r>
            <a:r>
              <a:rPr lang="en-US" dirty="0" smtClean="0"/>
              <a:t>)</a:t>
            </a:r>
          </a:p>
          <a:p>
            <a:pPr marL="1257300" lvl="2" indent="-342900">
              <a:buFont typeface="Arial" panose="020B0604020202020204" pitchFamily="34" charset="0"/>
              <a:buChar char="•"/>
            </a:pPr>
            <a:r>
              <a:rPr lang="en-US" i="1" dirty="0" smtClean="0"/>
              <a:t>How do we ensure that all students in K-5 have equal access to a quality interdisciplinary curriculum that is aligned to the CCS and other content standards?</a:t>
            </a:r>
            <a:endParaRPr lang="en-US" i="1" dirty="0"/>
          </a:p>
          <a:p>
            <a:endParaRPr lang="en-US" dirty="0">
              <a:solidFill>
                <a:schemeClr val="bg1"/>
              </a:solidFill>
            </a:endParaRPr>
          </a:p>
        </p:txBody>
      </p:sp>
      <p:sp>
        <p:nvSpPr>
          <p:cNvPr id="4" name="Rectangle 3"/>
          <p:cNvSpPr/>
          <p:nvPr/>
        </p:nvSpPr>
        <p:spPr>
          <a:xfrm>
            <a:off x="659596" y="3816429"/>
            <a:ext cx="11034421" cy="2462213"/>
          </a:xfrm>
          <a:prstGeom prst="rect">
            <a:avLst/>
          </a:prstGeom>
        </p:spPr>
        <p:txBody>
          <a:bodyPr wrap="square">
            <a:spAutoFit/>
          </a:bodyPr>
          <a:lstStyle/>
          <a:p>
            <a:r>
              <a:rPr lang="en-US" sz="2800" b="1" dirty="0">
                <a:solidFill>
                  <a:srgbClr val="FFFF00"/>
                </a:solidFill>
                <a:ea typeface="Times New Roman" panose="02020603050405020304" pitchFamily="18" charset="0"/>
              </a:rPr>
              <a:t>Topical EQs </a:t>
            </a:r>
          </a:p>
          <a:p>
            <a:pPr marL="342900" indent="-342900">
              <a:buFont typeface="+mj-lt"/>
              <a:buAutoNum type="arabicPeriod"/>
            </a:pPr>
            <a:r>
              <a:rPr lang="en-US" dirty="0"/>
              <a:t>What do all students </a:t>
            </a:r>
            <a:r>
              <a:rPr lang="en-US" u="sng" dirty="0"/>
              <a:t>need to know, understand and be able to do</a:t>
            </a:r>
            <a:r>
              <a:rPr lang="en-US" dirty="0"/>
              <a:t> at each grade level?</a:t>
            </a:r>
          </a:p>
          <a:p>
            <a:pPr marL="342900" indent="-342900">
              <a:buFont typeface="+mj-lt"/>
              <a:buAutoNum type="arabicPeriod"/>
            </a:pPr>
            <a:r>
              <a:rPr lang="en-US" dirty="0"/>
              <a:t>How do we </a:t>
            </a:r>
            <a:r>
              <a:rPr lang="en-US" u="sng" dirty="0"/>
              <a:t>teach effectively</a:t>
            </a:r>
            <a:r>
              <a:rPr lang="en-US" dirty="0"/>
              <a:t> to ensure that students learn?  How do we effectively </a:t>
            </a:r>
            <a:r>
              <a:rPr lang="en-US" u="sng" dirty="0"/>
              <a:t>operationalize</a:t>
            </a:r>
            <a:r>
              <a:rPr lang="en-US" dirty="0"/>
              <a:t> an instructional plan that aligns the four domains of college readiness with the CT Core Standards? </a:t>
            </a:r>
          </a:p>
          <a:p>
            <a:pPr marL="342900" indent="-342900">
              <a:buFont typeface="+mj-lt"/>
              <a:buAutoNum type="arabicPeriod"/>
            </a:pPr>
            <a:r>
              <a:rPr lang="en-US" dirty="0"/>
              <a:t>How will we know that students have </a:t>
            </a:r>
            <a:r>
              <a:rPr lang="en-US" u="sng" dirty="0"/>
              <a:t>learned</a:t>
            </a:r>
            <a:r>
              <a:rPr lang="en-US" dirty="0"/>
              <a:t>? </a:t>
            </a:r>
          </a:p>
          <a:p>
            <a:pPr marL="342900" indent="-342900">
              <a:buFont typeface="+mj-lt"/>
              <a:buAutoNum type="arabicPeriod"/>
            </a:pPr>
            <a:r>
              <a:rPr lang="en-US" dirty="0"/>
              <a:t>What </a:t>
            </a:r>
            <a:r>
              <a:rPr lang="en-US" u="sng" dirty="0"/>
              <a:t>structures</a:t>
            </a:r>
            <a:r>
              <a:rPr lang="en-US" dirty="0"/>
              <a:t> do we have in place when students don’t learn? Or meet/exceed mastery based on </a:t>
            </a:r>
            <a:r>
              <a:rPr lang="en-US" u="sng" dirty="0"/>
              <a:t>grade level criteria</a:t>
            </a:r>
            <a:r>
              <a:rPr lang="en-US" dirty="0"/>
              <a:t>?</a:t>
            </a:r>
          </a:p>
          <a:p>
            <a:endParaRPr lang="en-US" i="1" dirty="0">
              <a:ea typeface="Times New Roman" panose="02020603050405020304" pitchFamily="18" charset="0"/>
            </a:endParaRPr>
          </a:p>
        </p:txBody>
      </p:sp>
    </p:spTree>
    <p:extLst>
      <p:ext uri="{BB962C8B-B14F-4D97-AF65-F5344CB8AC3E}">
        <p14:creationId xmlns:p14="http://schemas.microsoft.com/office/powerpoint/2010/main" val="12917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2643" y="169744"/>
            <a:ext cx="9906282" cy="6521635"/>
          </a:xfrm>
          <a:prstGeom prst="rect">
            <a:avLst/>
          </a:prstGeom>
        </p:spPr>
      </p:pic>
      <p:sp>
        <p:nvSpPr>
          <p:cNvPr id="6" name="Oval 5"/>
          <p:cNvSpPr/>
          <p:nvPr/>
        </p:nvSpPr>
        <p:spPr>
          <a:xfrm>
            <a:off x="1266936" y="4466584"/>
            <a:ext cx="9557696" cy="197431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958047" y="4963885"/>
            <a:ext cx="2024742" cy="97971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4469"/>
          <a:stretch/>
        </p:blipFill>
        <p:spPr>
          <a:xfrm>
            <a:off x="1692833" y="760732"/>
            <a:ext cx="8326931" cy="6097267"/>
          </a:xfrm>
          <a:prstGeom prst="rect">
            <a:avLst/>
          </a:prstGeom>
        </p:spPr>
      </p:pic>
      <p:sp>
        <p:nvSpPr>
          <p:cNvPr id="3" name="Title 1"/>
          <p:cNvSpPr>
            <a:spLocks noGrp="1"/>
          </p:cNvSpPr>
          <p:nvPr>
            <p:ph type="ctrTitle"/>
          </p:nvPr>
        </p:nvSpPr>
        <p:spPr>
          <a:xfrm>
            <a:off x="227527" y="-97842"/>
            <a:ext cx="11964473" cy="858574"/>
          </a:xfrm>
        </p:spPr>
        <p:txBody>
          <a:bodyPr>
            <a:normAutofit/>
          </a:bodyPr>
          <a:lstStyle/>
          <a:p>
            <a:r>
              <a:rPr lang="en-US" sz="4400" dirty="0" smtClean="0">
                <a:solidFill>
                  <a:schemeClr val="tx1"/>
                </a:solidFill>
              </a:rPr>
              <a:t>Interdisciplinary Curriculum Writing Process</a:t>
            </a:r>
            <a:endParaRPr lang="en-US" sz="4400" dirty="0">
              <a:solidFill>
                <a:schemeClr val="tx1"/>
              </a:solidFill>
            </a:endParaRPr>
          </a:p>
        </p:txBody>
      </p:sp>
    </p:spTree>
    <p:extLst>
      <p:ext uri="{BB962C8B-B14F-4D97-AF65-F5344CB8AC3E}">
        <p14:creationId xmlns:p14="http://schemas.microsoft.com/office/powerpoint/2010/main" val="280046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11553" y="1309781"/>
            <a:ext cx="2668111" cy="1859274"/>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EOY ELA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Power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lgn="ctr">
              <a:spcBef>
                <a:spcPts val="0"/>
              </a:spcBef>
              <a:spcAft>
                <a:spcPts val="0"/>
              </a:spcAft>
            </a:pP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-Define Learner</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 supporting standards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 </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p:txBody>
      </p:sp>
      <p:sp>
        <p:nvSpPr>
          <p:cNvPr id="5" name="Text Box 5"/>
          <p:cNvSpPr txBox="1"/>
          <p:nvPr/>
        </p:nvSpPr>
        <p:spPr>
          <a:xfrm>
            <a:off x="2633497" y="1217787"/>
            <a:ext cx="2470870" cy="1955280"/>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EOY SS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Power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lgn="ctr">
              <a:spcBef>
                <a:spcPts val="0"/>
              </a:spcBef>
              <a:spcAft>
                <a:spcPts val="0"/>
              </a:spcAft>
            </a:pP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-Define Learner</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 supporting standards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a:t>
            </a:r>
          </a:p>
          <a:p>
            <a:pPr marL="0" marR="0">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6"/>
          <p:cNvSpPr txBox="1"/>
          <p:nvPr/>
        </p:nvSpPr>
        <p:spPr>
          <a:xfrm>
            <a:off x="5018267" y="1288598"/>
            <a:ext cx="2238592" cy="1880457"/>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NGSS Standards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 from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9"/>
          <p:cNvSpPr txBox="1"/>
          <p:nvPr/>
        </p:nvSpPr>
        <p:spPr>
          <a:xfrm>
            <a:off x="7210262" y="1257843"/>
            <a:ext cx="2355270" cy="1926648"/>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Embed Additional Standards</a:t>
            </a:r>
          </a:p>
          <a:p>
            <a:pPr marL="0" marR="0" algn="ctr">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-Vocab for the ELL</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-Academic behaviors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10"/>
          <p:cNvSpPr txBox="1"/>
          <p:nvPr/>
        </p:nvSpPr>
        <p:spPr>
          <a:xfrm>
            <a:off x="9565532" y="1255887"/>
            <a:ext cx="2527591" cy="1928604"/>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Create Performance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and CFA(s)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 of module PA</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-Evaluate with AET</a:t>
            </a:r>
          </a:p>
        </p:txBody>
      </p:sp>
      <p:sp>
        <p:nvSpPr>
          <p:cNvPr id="9" name="Down Arrow Callout 8"/>
          <p:cNvSpPr/>
          <p:nvPr/>
        </p:nvSpPr>
        <p:spPr>
          <a:xfrm>
            <a:off x="384464" y="46212"/>
            <a:ext cx="1743075" cy="1171575"/>
          </a:xfrm>
          <a:prstGeom prst="downArrowCallout">
            <a:avLst/>
          </a:prstGeom>
          <a:solidFill>
            <a:srgbClr val="5B9BD5"/>
          </a:solidFill>
          <a:ln w="12700" cap="flat" cmpd="sng" algn="ctr">
            <a:solidFill>
              <a:schemeClr val="accent5">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CCS</a:t>
            </a:r>
          </a:p>
        </p:txBody>
      </p:sp>
      <p:sp>
        <p:nvSpPr>
          <p:cNvPr id="10" name="Text Box 12"/>
          <p:cNvSpPr txBox="1"/>
          <p:nvPr/>
        </p:nvSpPr>
        <p:spPr>
          <a:xfrm>
            <a:off x="0" y="4498397"/>
            <a:ext cx="2488893" cy="1680120"/>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Create Holistic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Rubric</a:t>
            </a:r>
          </a:p>
          <a:p>
            <a:pPr marL="0" marR="0" algn="ctr">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-Consistent template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own Arrow Callout 10"/>
          <p:cNvSpPr/>
          <p:nvPr/>
        </p:nvSpPr>
        <p:spPr>
          <a:xfrm>
            <a:off x="353530" y="3345872"/>
            <a:ext cx="1743075" cy="115252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Abbreviated Language</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Standards-based Grading</a:t>
            </a:r>
          </a:p>
        </p:txBody>
      </p:sp>
      <p:sp>
        <p:nvSpPr>
          <p:cNvPr id="12" name="Text Box 17"/>
          <p:cNvSpPr txBox="1"/>
          <p:nvPr/>
        </p:nvSpPr>
        <p:spPr>
          <a:xfrm>
            <a:off x="2500447" y="4498397"/>
            <a:ext cx="2517820" cy="164134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Text Set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-Science</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 Studies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-ELA </a:t>
            </a:r>
          </a:p>
        </p:txBody>
      </p:sp>
      <p:sp>
        <p:nvSpPr>
          <p:cNvPr id="13" name="Text Box 18"/>
          <p:cNvSpPr txBox="1"/>
          <p:nvPr/>
        </p:nvSpPr>
        <p:spPr>
          <a:xfrm>
            <a:off x="5104366" y="4539962"/>
            <a:ext cx="2380011" cy="148166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Learning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Experiences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-Timeline</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-Resources</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-Differentiation</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-Targets/criteria</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Design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Down Arrow Callout 13"/>
          <p:cNvSpPr/>
          <p:nvPr/>
        </p:nvSpPr>
        <p:spPr>
          <a:xfrm>
            <a:off x="5422108" y="3364375"/>
            <a:ext cx="1743075" cy="11715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UDL</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CCT</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Text-dependent Questions</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Inductive/Deductive</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Up Arrow Callout 14"/>
          <p:cNvSpPr/>
          <p:nvPr/>
        </p:nvSpPr>
        <p:spPr>
          <a:xfrm>
            <a:off x="5422109" y="5848350"/>
            <a:ext cx="1743075" cy="1009650"/>
          </a:xfrm>
          <a:prstGeom prst="up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6+1 Writing Traits</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(Wilson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Fundations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Science Kits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Down Arrow Callout 15"/>
          <p:cNvSpPr/>
          <p:nvPr/>
        </p:nvSpPr>
        <p:spPr>
          <a:xfrm>
            <a:off x="2855334" y="3337214"/>
            <a:ext cx="1743075"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Text Complexity</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Culturally Responsive</a:t>
            </a:r>
          </a:p>
        </p:txBody>
      </p:sp>
      <p:sp>
        <p:nvSpPr>
          <p:cNvPr id="17" name="Down Arrow Callout 16"/>
          <p:cNvSpPr/>
          <p:nvPr/>
        </p:nvSpPr>
        <p:spPr>
          <a:xfrm>
            <a:off x="2997394" y="46212"/>
            <a:ext cx="1743075"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CT SS Framework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Down Arrow Callout 17"/>
          <p:cNvSpPr/>
          <p:nvPr/>
        </p:nvSpPr>
        <p:spPr>
          <a:xfrm>
            <a:off x="5326204" y="84312"/>
            <a:ext cx="1714500" cy="11715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NGSS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Lab/Engineering Design</a:t>
            </a:r>
          </a:p>
        </p:txBody>
      </p:sp>
      <p:sp>
        <p:nvSpPr>
          <p:cNvPr id="19" name="Down Arrow Callout 18"/>
          <p:cNvSpPr/>
          <p:nvPr/>
        </p:nvSpPr>
        <p:spPr>
          <a:xfrm>
            <a:off x="7484378" y="92030"/>
            <a:ext cx="1676400"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CELP</a:t>
            </a:r>
          </a:p>
          <a:p>
            <a:pPr marL="0" marR="0" algn="ctr">
              <a:spcBef>
                <a:spcPts val="0"/>
              </a:spcBef>
              <a:spcAft>
                <a:spcPts val="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K-3 SEI </a:t>
            </a:r>
          </a:p>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own Arrow Callout 19"/>
          <p:cNvSpPr/>
          <p:nvPr/>
        </p:nvSpPr>
        <p:spPr>
          <a:xfrm>
            <a:off x="9847507" y="122412"/>
            <a:ext cx="1743075" cy="11334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Rigor/DOK</a:t>
            </a: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GRASPS/RAFT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AET, 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Diagram 21"/>
          <p:cNvGraphicFramePr/>
          <p:nvPr>
            <p:extLst>
              <p:ext uri="{D42A27DB-BD31-4B8C-83A1-F6EECF244321}">
                <p14:modId xmlns:p14="http://schemas.microsoft.com/office/powerpoint/2010/main" val="2792700788"/>
              </p:ext>
            </p:extLst>
          </p:nvPr>
        </p:nvGraphicFramePr>
        <p:xfrm>
          <a:off x="9537703" y="4148134"/>
          <a:ext cx="2555420" cy="226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Box 21"/>
          <p:cNvSpPr txBox="1"/>
          <p:nvPr/>
        </p:nvSpPr>
        <p:spPr>
          <a:xfrm>
            <a:off x="7381925" y="4551386"/>
            <a:ext cx="1989650" cy="148166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Unit </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Overview</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43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0-#ppt_w/2"/>
                                          </p:val>
                                        </p:tav>
                                        <p:tav tm="100000">
                                          <p:val>
                                            <p:strVal val="#ppt_x"/>
                                          </p:val>
                                        </p:tav>
                                      </p:tavLst>
                                    </p:anim>
                                    <p:anim calcmode="lin" valueType="num">
                                      <p:cBhvr additive="base">
                                        <p:cTn id="8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0-#ppt_w/2"/>
                                          </p:val>
                                        </p:tav>
                                        <p:tav tm="100000">
                                          <p:val>
                                            <p:strVal val="#ppt_x"/>
                                          </p:val>
                                        </p:tav>
                                      </p:tavLst>
                                    </p:anim>
                                    <p:anim calcmode="lin" valueType="num">
                                      <p:cBhvr additive="base">
                                        <p:cTn id="11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Graphic spid="22" grpId="0">
        <p:bldAsOne/>
      </p:bldGraphic>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wV8vbpKkQwI/UkSQUROQygI/AAAAAAAAACc/8S0yjPvFllI/s1600/0511-1009-1319-0462_black_and_white_cartoon_of_a_stressed_out_guy_with_the_word_overload_clipart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774" y="1172723"/>
            <a:ext cx="6141317" cy="4720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pic>
        <p:nvPicPr>
          <p:cNvPr id="2" name="Barrel Exploding-SoundBible.com-11349679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3240" y="5730240"/>
            <a:ext cx="609600" cy="609600"/>
          </a:xfrm>
          <a:prstGeom prst="rect">
            <a:avLst/>
          </a:prstGeom>
        </p:spPr>
      </p:pic>
    </p:spTree>
    <p:extLst>
      <p:ext uri="{BB962C8B-B14F-4D97-AF65-F5344CB8AC3E}">
        <p14:creationId xmlns:p14="http://schemas.microsoft.com/office/powerpoint/2010/main" val="42491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20" y="44676"/>
            <a:ext cx="10353762" cy="970450"/>
          </a:xfrm>
        </p:spPr>
        <p:txBody>
          <a:bodyPr/>
          <a:lstStyle/>
          <a:p>
            <a:r>
              <a:rPr lang="en-US" dirty="0" smtClean="0"/>
              <a:t>Our Journey</a:t>
            </a:r>
            <a:endParaRPr lang="en-US" dirty="0"/>
          </a:p>
        </p:txBody>
      </p:sp>
      <p:pic>
        <p:nvPicPr>
          <p:cNvPr id="4" name="Picture 3"/>
          <p:cNvPicPr>
            <a:picLocks noChangeAspect="1"/>
          </p:cNvPicPr>
          <p:nvPr/>
        </p:nvPicPr>
        <p:blipFill>
          <a:blip r:embed="rId3"/>
          <a:stretch>
            <a:fillRect/>
          </a:stretch>
        </p:blipFill>
        <p:spPr>
          <a:xfrm>
            <a:off x="2297732" y="1151594"/>
            <a:ext cx="7148458" cy="5353803"/>
          </a:xfrm>
          <a:prstGeom prst="rect">
            <a:avLst/>
          </a:prstGeom>
        </p:spPr>
      </p:pic>
      <p:sp>
        <p:nvSpPr>
          <p:cNvPr id="5" name="Title 1"/>
          <p:cNvSpPr txBox="1">
            <a:spLocks/>
          </p:cNvSpPr>
          <p:nvPr/>
        </p:nvSpPr>
        <p:spPr>
          <a:xfrm rot="18623335">
            <a:off x="5233796" y="3952447"/>
            <a:ext cx="4962247"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Professional Learning</a:t>
            </a:r>
            <a:endParaRPr lang="en-US" dirty="0"/>
          </a:p>
        </p:txBody>
      </p:sp>
    </p:spTree>
    <p:extLst>
      <p:ext uri="{BB962C8B-B14F-4D97-AF65-F5344CB8AC3E}">
        <p14:creationId xmlns:p14="http://schemas.microsoft.com/office/powerpoint/2010/main" val="1471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gj9gv4mu_cvIaRCL8roa1bMWhaAlqz0Bs9hN8dumswUzj3SPSw"/>
          <p:cNvPicPr>
            <a:picLocks noChangeAspect="1" noChangeArrowheads="1"/>
          </p:cNvPicPr>
          <p:nvPr/>
        </p:nvPicPr>
        <p:blipFill rotWithShape="1">
          <a:blip r:embed="rId3">
            <a:extLst>
              <a:ext uri="{28A0092B-C50C-407E-A947-70E740481C1C}">
                <a14:useLocalDpi xmlns:a14="http://schemas.microsoft.com/office/drawing/2010/main" val="0"/>
              </a:ext>
            </a:extLst>
          </a:blip>
          <a:srcRect b="23561"/>
          <a:stretch/>
        </p:blipFill>
        <p:spPr bwMode="auto">
          <a:xfrm>
            <a:off x="2459865" y="458863"/>
            <a:ext cx="6784106" cy="34823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4467" y="4301544"/>
            <a:ext cx="8314055" cy="2308324"/>
          </a:xfrm>
          <a:prstGeom prst="rect">
            <a:avLst/>
          </a:prstGeom>
          <a:noFill/>
        </p:spPr>
        <p:txBody>
          <a:bodyPr wrap="square" rtlCol="0">
            <a:spAutoFit/>
          </a:bodyPr>
          <a:lstStyle/>
          <a:p>
            <a:r>
              <a:rPr lang="en-US" sz="2400" i="1" dirty="0" smtClean="0"/>
              <a:t>“If I had </a:t>
            </a:r>
            <a:r>
              <a:rPr lang="en-US" sz="2400" i="1" dirty="0"/>
              <a:t>only focused on how far I had to go then I might have been overcome with doubt. In many ways that’s what we’re doing here at school too…unsure of where the road might lead us on the way to our goal, but at some point </a:t>
            </a:r>
            <a:r>
              <a:rPr lang="en-US" sz="2400" i="1" dirty="0">
                <a:solidFill>
                  <a:srgbClr val="FFFF00"/>
                </a:solidFill>
              </a:rPr>
              <a:t>you just need to take that first step</a:t>
            </a:r>
            <a:r>
              <a:rPr lang="en-US" sz="2400" i="1" dirty="0"/>
              <a:t>, and keep on going with a belief and a trust that you’ll get there</a:t>
            </a:r>
            <a:r>
              <a:rPr lang="en-US" sz="2400" i="1" dirty="0" smtClean="0"/>
              <a:t>.”   -Connected Principals</a:t>
            </a:r>
            <a:endParaRPr lang="en-US" sz="2400" i="1" dirty="0"/>
          </a:p>
        </p:txBody>
      </p:sp>
    </p:spTree>
    <p:extLst>
      <p:ext uri="{BB962C8B-B14F-4D97-AF65-F5344CB8AC3E}">
        <p14:creationId xmlns:p14="http://schemas.microsoft.com/office/powerpoint/2010/main" val="217143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7064"/>
          <a:stretch/>
        </p:blipFill>
        <p:spPr>
          <a:xfrm>
            <a:off x="1567010" y="1143000"/>
            <a:ext cx="9100991" cy="5257800"/>
          </a:xfrm>
          <a:prstGeom prst="rect">
            <a:avLst/>
          </a:prstGeom>
        </p:spPr>
      </p:pic>
      <p:sp>
        <p:nvSpPr>
          <p:cNvPr id="5" name="TextBox 4"/>
          <p:cNvSpPr txBox="1"/>
          <p:nvPr/>
        </p:nvSpPr>
        <p:spPr>
          <a:xfrm>
            <a:off x="1676400" y="1"/>
            <a:ext cx="8001000" cy="1015663"/>
          </a:xfrm>
          <a:prstGeom prst="rect">
            <a:avLst/>
          </a:prstGeom>
          <a:noFill/>
        </p:spPr>
        <p:txBody>
          <a:bodyPr wrap="square" rtlCol="0">
            <a:spAutoFit/>
          </a:bodyPr>
          <a:lstStyle/>
          <a:p>
            <a:r>
              <a:rPr lang="en-US" sz="3600" dirty="0" err="1"/>
              <a:t>Fundations</a:t>
            </a:r>
            <a:r>
              <a:rPr lang="en-US" sz="3600" dirty="0"/>
              <a:t> K-2 </a:t>
            </a:r>
            <a:r>
              <a:rPr lang="en-US" sz="2400" dirty="0"/>
              <a:t>(replaces scope &amp; sequence)</a:t>
            </a:r>
          </a:p>
          <a:p>
            <a:r>
              <a:rPr lang="en-US" sz="2400" dirty="0"/>
              <a:t>*Separate block from the Unit </a:t>
            </a:r>
            <a:r>
              <a:rPr lang="en-US" sz="2000" dirty="0"/>
              <a:t>(lessons paced in unit timeline)</a:t>
            </a:r>
          </a:p>
        </p:txBody>
      </p:sp>
      <p:sp>
        <p:nvSpPr>
          <p:cNvPr id="2" name="TextBox 1"/>
          <p:cNvSpPr txBox="1"/>
          <p:nvPr/>
        </p:nvSpPr>
        <p:spPr>
          <a:xfrm>
            <a:off x="5943600" y="1828800"/>
            <a:ext cx="2133600" cy="369332"/>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5943600" y="1581956"/>
            <a:ext cx="2439267" cy="20598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2111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90" y="47686"/>
            <a:ext cx="10353762" cy="591004"/>
          </a:xfrm>
        </p:spPr>
        <p:txBody>
          <a:bodyPr>
            <a:normAutofit/>
          </a:bodyPr>
          <a:lstStyle/>
          <a:p>
            <a:r>
              <a:rPr lang="en-US" sz="2800" dirty="0" smtClean="0"/>
              <a:t>Grade 1 District Math Assessment</a:t>
            </a:r>
            <a:endParaRPr lang="en-US" sz="2800" dirty="0"/>
          </a:p>
        </p:txBody>
      </p:sp>
      <p:pic>
        <p:nvPicPr>
          <p:cNvPr id="4" name="Picture 3"/>
          <p:cNvPicPr>
            <a:picLocks noChangeAspect="1"/>
          </p:cNvPicPr>
          <p:nvPr/>
        </p:nvPicPr>
        <p:blipFill rotWithShape="1">
          <a:blip r:embed="rId2"/>
          <a:srcRect r="34280"/>
          <a:stretch/>
        </p:blipFill>
        <p:spPr>
          <a:xfrm rot="5400000">
            <a:off x="2911652" y="97616"/>
            <a:ext cx="6284850" cy="7235918"/>
          </a:xfrm>
          <a:prstGeom prst="rect">
            <a:avLst/>
          </a:prstGeom>
        </p:spPr>
      </p:pic>
    </p:spTree>
    <p:extLst>
      <p:ext uri="{BB962C8B-B14F-4D97-AF65-F5344CB8AC3E}">
        <p14:creationId xmlns:p14="http://schemas.microsoft.com/office/powerpoint/2010/main" val="250759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3195" y="226363"/>
            <a:ext cx="8577330" cy="6420814"/>
          </a:xfrm>
          <a:prstGeom prst="rect">
            <a:avLst/>
          </a:prstGeom>
        </p:spPr>
      </p:pic>
      <p:sp>
        <p:nvSpPr>
          <p:cNvPr id="5" name="Right Arrow 4"/>
          <p:cNvSpPr/>
          <p:nvPr/>
        </p:nvSpPr>
        <p:spPr>
          <a:xfrm rot="18150620">
            <a:off x="433979" y="3655428"/>
            <a:ext cx="1831403"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SBAC Claims</a:t>
            </a:r>
          </a:p>
          <a:p>
            <a:pPr algn="ctr"/>
            <a:r>
              <a:rPr lang="en-US" dirty="0"/>
              <a:t>Web</a:t>
            </a:r>
          </a:p>
        </p:txBody>
      </p:sp>
      <p:sp>
        <p:nvSpPr>
          <p:cNvPr id="6" name="Right Arrow 5"/>
          <p:cNvSpPr/>
          <p:nvPr/>
        </p:nvSpPr>
        <p:spPr>
          <a:xfrm rot="18378576">
            <a:off x="2331637" y="2574818"/>
            <a:ext cx="2532883" cy="1723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CCS ELA Primary &amp;</a:t>
            </a:r>
          </a:p>
          <a:p>
            <a:pPr algn="ctr"/>
            <a:r>
              <a:rPr lang="en-US" dirty="0"/>
              <a:t>Supporting</a:t>
            </a:r>
          </a:p>
          <a:p>
            <a:pPr algn="ctr"/>
            <a:r>
              <a:rPr lang="en-US" dirty="0"/>
              <a:t>Standards/skills</a:t>
            </a:r>
          </a:p>
        </p:txBody>
      </p:sp>
      <p:sp>
        <p:nvSpPr>
          <p:cNvPr id="7" name="Right Arrow 6"/>
          <p:cNvSpPr/>
          <p:nvPr/>
        </p:nvSpPr>
        <p:spPr>
          <a:xfrm rot="18257014">
            <a:off x="5482720" y="3828091"/>
            <a:ext cx="1831403" cy="1185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 in </a:t>
            </a:r>
            <a:r>
              <a:rPr lang="en-US" b="1" dirty="0"/>
              <a:t>Bold</a:t>
            </a:r>
          </a:p>
        </p:txBody>
      </p:sp>
      <p:sp>
        <p:nvSpPr>
          <p:cNvPr id="8" name="Right Arrow 7"/>
          <p:cNvSpPr/>
          <p:nvPr/>
        </p:nvSpPr>
        <p:spPr>
          <a:xfrm rot="18067688">
            <a:off x="7588534" y="2997720"/>
            <a:ext cx="2457674" cy="1818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 or NGSS with CELP &amp; K-3 SEI</a:t>
            </a:r>
            <a:endParaRPr lang="en-US" dirty="0"/>
          </a:p>
          <a:p>
            <a:pPr algn="ctr"/>
            <a:r>
              <a:rPr lang="en-US" dirty="0"/>
              <a:t>Standards/skills</a:t>
            </a:r>
          </a:p>
        </p:txBody>
      </p:sp>
      <p:sp>
        <p:nvSpPr>
          <p:cNvPr id="2" name="TextBox 1"/>
          <p:cNvSpPr txBox="1"/>
          <p:nvPr/>
        </p:nvSpPr>
        <p:spPr>
          <a:xfrm>
            <a:off x="3598078" y="243853"/>
            <a:ext cx="5109882" cy="707886"/>
          </a:xfrm>
          <a:prstGeom prst="rect">
            <a:avLst/>
          </a:prstGeom>
          <a:solidFill>
            <a:schemeClr val="accent1"/>
          </a:solidFill>
        </p:spPr>
        <p:txBody>
          <a:bodyPr wrap="square" rtlCol="0">
            <a:spAutoFit/>
          </a:bodyPr>
          <a:lstStyle/>
          <a:p>
            <a:pPr algn="ctr"/>
            <a:r>
              <a:rPr lang="en-US" sz="4000" dirty="0" smtClean="0"/>
              <a:t>New Templates K-12</a:t>
            </a:r>
            <a:endParaRPr lang="en-US" sz="4000" dirty="0"/>
          </a:p>
        </p:txBody>
      </p:sp>
    </p:spTree>
    <p:extLst>
      <p:ext uri="{BB962C8B-B14F-4D97-AF65-F5344CB8AC3E}">
        <p14:creationId xmlns:p14="http://schemas.microsoft.com/office/powerpoint/2010/main" val="20953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0012" y="348883"/>
            <a:ext cx="8468060" cy="6150989"/>
          </a:xfrm>
          <a:prstGeom prst="rect">
            <a:avLst/>
          </a:prstGeom>
        </p:spPr>
      </p:pic>
      <p:sp>
        <p:nvSpPr>
          <p:cNvPr id="5" name="Right Arrow 4"/>
          <p:cNvSpPr/>
          <p:nvPr/>
        </p:nvSpPr>
        <p:spPr>
          <a:xfrm rot="18150620">
            <a:off x="-104833" y="3601850"/>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Enduring Understandings</a:t>
            </a:r>
            <a:endParaRPr lang="en-US" dirty="0"/>
          </a:p>
        </p:txBody>
      </p:sp>
      <p:sp>
        <p:nvSpPr>
          <p:cNvPr id="6" name="Right Arrow 5"/>
          <p:cNvSpPr/>
          <p:nvPr/>
        </p:nvSpPr>
        <p:spPr>
          <a:xfrm rot="18150620">
            <a:off x="3872593" y="3601851"/>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Essential Questions</a:t>
            </a:r>
            <a:endParaRPr lang="en-US" dirty="0"/>
          </a:p>
        </p:txBody>
      </p:sp>
    </p:spTree>
    <p:extLst>
      <p:ext uri="{BB962C8B-B14F-4D97-AF65-F5344CB8AC3E}">
        <p14:creationId xmlns:p14="http://schemas.microsoft.com/office/powerpoint/2010/main" val="13711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1847" y="253757"/>
            <a:ext cx="8169432" cy="3496240"/>
          </a:xfrm>
          <a:prstGeom prst="rect">
            <a:avLst/>
          </a:prstGeom>
        </p:spPr>
      </p:pic>
      <p:pic>
        <p:nvPicPr>
          <p:cNvPr id="5" name="Picture 4"/>
          <p:cNvPicPr>
            <a:picLocks noChangeAspect="1"/>
          </p:cNvPicPr>
          <p:nvPr/>
        </p:nvPicPr>
        <p:blipFill rotWithShape="1">
          <a:blip r:embed="rId3"/>
          <a:srcRect l="-301" t="6917" r="557"/>
          <a:stretch/>
        </p:blipFill>
        <p:spPr>
          <a:xfrm>
            <a:off x="1880592" y="3638810"/>
            <a:ext cx="8190687" cy="3107549"/>
          </a:xfrm>
          <a:prstGeom prst="rect">
            <a:avLst/>
          </a:prstGeom>
        </p:spPr>
      </p:pic>
      <p:sp>
        <p:nvSpPr>
          <p:cNvPr id="6" name="Right Arrow 5"/>
          <p:cNvSpPr/>
          <p:nvPr/>
        </p:nvSpPr>
        <p:spPr>
          <a:xfrm rot="18150620">
            <a:off x="701030" y="1519798"/>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Stimuli/</a:t>
            </a:r>
          </a:p>
          <a:p>
            <a:pPr algn="ctr"/>
            <a:r>
              <a:rPr lang="en-US" dirty="0" smtClean="0"/>
              <a:t>Technology</a:t>
            </a:r>
            <a:endParaRPr lang="en-US" dirty="0"/>
          </a:p>
        </p:txBody>
      </p:sp>
      <p:sp>
        <p:nvSpPr>
          <p:cNvPr id="7" name="Right Arrow 6"/>
          <p:cNvSpPr/>
          <p:nvPr/>
        </p:nvSpPr>
        <p:spPr>
          <a:xfrm rot="18150620">
            <a:off x="2080820" y="153946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Genre</a:t>
            </a:r>
          </a:p>
          <a:p>
            <a:pPr algn="ctr"/>
            <a:r>
              <a:rPr lang="en-US" dirty="0" smtClean="0"/>
              <a:t>(Culturally Responsive)</a:t>
            </a:r>
            <a:endParaRPr lang="en-US" dirty="0"/>
          </a:p>
        </p:txBody>
      </p:sp>
      <p:sp>
        <p:nvSpPr>
          <p:cNvPr id="8" name="Right Arrow 7"/>
          <p:cNvSpPr/>
          <p:nvPr/>
        </p:nvSpPr>
        <p:spPr>
          <a:xfrm rot="18150620">
            <a:off x="3569426" y="153946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Standards</a:t>
            </a:r>
            <a:endParaRPr lang="en-US" dirty="0"/>
          </a:p>
        </p:txBody>
      </p:sp>
      <p:sp>
        <p:nvSpPr>
          <p:cNvPr id="9" name="Right Arrow 8"/>
          <p:cNvSpPr/>
          <p:nvPr/>
        </p:nvSpPr>
        <p:spPr>
          <a:xfrm rot="18150620">
            <a:off x="4671225" y="1539468"/>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Enduring Understandings</a:t>
            </a:r>
            <a:endParaRPr lang="en-US" dirty="0"/>
          </a:p>
        </p:txBody>
      </p:sp>
      <p:sp>
        <p:nvSpPr>
          <p:cNvPr id="10" name="Right Arrow 9"/>
          <p:cNvSpPr/>
          <p:nvPr/>
        </p:nvSpPr>
        <p:spPr>
          <a:xfrm rot="18150620">
            <a:off x="6530562" y="1539467"/>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Vocabulary</a:t>
            </a:r>
            <a:endParaRPr lang="en-US" dirty="0"/>
          </a:p>
        </p:txBody>
      </p:sp>
      <p:sp>
        <p:nvSpPr>
          <p:cNvPr id="11" name="Right Arrow 10"/>
          <p:cNvSpPr/>
          <p:nvPr/>
        </p:nvSpPr>
        <p:spPr>
          <a:xfrm>
            <a:off x="0" y="5865846"/>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Vocabulary</a:t>
            </a:r>
            <a:endParaRPr lang="en-US" dirty="0"/>
          </a:p>
        </p:txBody>
      </p:sp>
    </p:spTree>
    <p:extLst>
      <p:ext uri="{BB962C8B-B14F-4D97-AF65-F5344CB8AC3E}">
        <p14:creationId xmlns:p14="http://schemas.microsoft.com/office/powerpoint/2010/main" val="384330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0887" y="216586"/>
            <a:ext cx="8976910" cy="6444006"/>
          </a:xfrm>
          <a:prstGeom prst="rect">
            <a:avLst/>
          </a:prstGeom>
        </p:spPr>
      </p:pic>
      <p:sp>
        <p:nvSpPr>
          <p:cNvPr id="5" name="Right Arrow 4"/>
          <p:cNvSpPr/>
          <p:nvPr/>
        </p:nvSpPr>
        <p:spPr>
          <a:xfrm rot="19494668">
            <a:off x="-255601" y="144252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Targets (CCT)</a:t>
            </a:r>
            <a:endParaRPr lang="en-US" dirty="0"/>
          </a:p>
        </p:txBody>
      </p:sp>
      <p:sp>
        <p:nvSpPr>
          <p:cNvPr id="6" name="Right Arrow 5"/>
          <p:cNvSpPr/>
          <p:nvPr/>
        </p:nvSpPr>
        <p:spPr>
          <a:xfrm rot="19494668">
            <a:off x="-255601" y="2329021"/>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Metacognitive Strategy </a:t>
            </a:r>
            <a:endParaRPr lang="en-US" dirty="0"/>
          </a:p>
        </p:txBody>
      </p:sp>
      <p:sp>
        <p:nvSpPr>
          <p:cNvPr id="7" name="Right Arrow 6"/>
          <p:cNvSpPr/>
          <p:nvPr/>
        </p:nvSpPr>
        <p:spPr>
          <a:xfrm rot="19494668">
            <a:off x="-255601" y="3397967"/>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 &amp; DOK</a:t>
            </a:r>
            <a:endParaRPr lang="en-US" dirty="0"/>
          </a:p>
        </p:txBody>
      </p:sp>
      <p:sp>
        <p:nvSpPr>
          <p:cNvPr id="8" name="Right Arrow 7"/>
          <p:cNvSpPr/>
          <p:nvPr/>
        </p:nvSpPr>
        <p:spPr>
          <a:xfrm rot="19494668">
            <a:off x="-255601" y="4466914"/>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a:t>
            </a:r>
          </a:p>
          <a:p>
            <a:pPr algn="ctr"/>
            <a:r>
              <a:rPr lang="en-US" dirty="0" smtClean="0"/>
              <a:t>Enduring Understanding</a:t>
            </a:r>
            <a:endParaRPr lang="en-US" dirty="0"/>
          </a:p>
        </p:txBody>
      </p:sp>
      <p:sp>
        <p:nvSpPr>
          <p:cNvPr id="9" name="Right Arrow 8"/>
          <p:cNvSpPr/>
          <p:nvPr/>
        </p:nvSpPr>
        <p:spPr>
          <a:xfrm rot="19494668">
            <a:off x="-128958" y="548434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Text-Dependent Questions</a:t>
            </a:r>
            <a:endParaRPr lang="en-US" dirty="0"/>
          </a:p>
        </p:txBody>
      </p:sp>
      <p:sp>
        <p:nvSpPr>
          <p:cNvPr id="10" name="Right Arrow 9"/>
          <p:cNvSpPr/>
          <p:nvPr/>
        </p:nvSpPr>
        <p:spPr>
          <a:xfrm rot="19494668">
            <a:off x="3296821" y="143032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a:t>
            </a:r>
            <a:endParaRPr lang="en-US" dirty="0"/>
          </a:p>
        </p:txBody>
      </p:sp>
      <p:sp>
        <p:nvSpPr>
          <p:cNvPr id="11" name="Right Arrow 10"/>
          <p:cNvSpPr/>
          <p:nvPr/>
        </p:nvSpPr>
        <p:spPr>
          <a:xfrm rot="19494668">
            <a:off x="5214190" y="1538206"/>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a:t>
            </a:r>
          </a:p>
          <a:p>
            <a:pPr algn="ctr"/>
            <a:r>
              <a:rPr lang="en-US" dirty="0" smtClean="0"/>
              <a:t>(Criteria “I Can”, CCT)</a:t>
            </a:r>
            <a:endParaRPr lang="en-US" dirty="0"/>
          </a:p>
        </p:txBody>
      </p:sp>
      <p:sp>
        <p:nvSpPr>
          <p:cNvPr id="12" name="Right Arrow 11"/>
          <p:cNvSpPr/>
          <p:nvPr/>
        </p:nvSpPr>
        <p:spPr>
          <a:xfrm rot="19494668">
            <a:off x="7100395" y="153820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Differentiation</a:t>
            </a:r>
            <a:endParaRPr lang="en-US" dirty="0"/>
          </a:p>
        </p:txBody>
      </p:sp>
    </p:spTree>
    <p:extLst>
      <p:ext uri="{BB962C8B-B14F-4D97-AF65-F5344CB8AC3E}">
        <p14:creationId xmlns:p14="http://schemas.microsoft.com/office/powerpoint/2010/main" val="17566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4607" y="-158412"/>
            <a:ext cx="8763000" cy="646331"/>
          </a:xfrm>
          <a:prstGeom prst="rect">
            <a:avLst/>
          </a:prstGeom>
          <a:noFill/>
        </p:spPr>
        <p:txBody>
          <a:bodyPr wrap="square" rtlCol="0">
            <a:spAutoFit/>
          </a:bodyPr>
          <a:lstStyle/>
          <a:p>
            <a:pPr algn="ctr"/>
            <a:r>
              <a:rPr lang="en-US" sz="3600" b="1" dirty="0"/>
              <a:t>Common Formative Assessment</a:t>
            </a:r>
          </a:p>
        </p:txBody>
      </p:sp>
      <p:pic>
        <p:nvPicPr>
          <p:cNvPr id="3" name="Picture 2"/>
          <p:cNvPicPr>
            <a:picLocks noChangeAspect="1"/>
          </p:cNvPicPr>
          <p:nvPr/>
        </p:nvPicPr>
        <p:blipFill rotWithShape="1">
          <a:blip r:embed="rId3"/>
          <a:srcRect t="565"/>
          <a:stretch/>
        </p:blipFill>
        <p:spPr>
          <a:xfrm>
            <a:off x="376583" y="487919"/>
            <a:ext cx="5500620" cy="6189762"/>
          </a:xfrm>
          <a:prstGeom prst="rect">
            <a:avLst/>
          </a:prstGeom>
        </p:spPr>
      </p:pic>
      <p:pic>
        <p:nvPicPr>
          <p:cNvPr id="5" name="Picture 4"/>
          <p:cNvPicPr>
            <a:picLocks noChangeAspect="1"/>
          </p:cNvPicPr>
          <p:nvPr/>
        </p:nvPicPr>
        <p:blipFill>
          <a:blip r:embed="rId4"/>
          <a:stretch>
            <a:fillRect/>
          </a:stretch>
        </p:blipFill>
        <p:spPr>
          <a:xfrm>
            <a:off x="2591913" y="487919"/>
            <a:ext cx="4879829" cy="6189762"/>
          </a:xfrm>
          <a:prstGeom prst="rect">
            <a:avLst/>
          </a:prstGeom>
        </p:spPr>
      </p:pic>
      <p:pic>
        <p:nvPicPr>
          <p:cNvPr id="6" name="Picture 5"/>
          <p:cNvPicPr>
            <a:picLocks noChangeAspect="1"/>
          </p:cNvPicPr>
          <p:nvPr/>
        </p:nvPicPr>
        <p:blipFill>
          <a:blip r:embed="rId5"/>
          <a:stretch>
            <a:fillRect/>
          </a:stretch>
        </p:blipFill>
        <p:spPr>
          <a:xfrm>
            <a:off x="6979427" y="487919"/>
            <a:ext cx="5109291" cy="6189762"/>
          </a:xfrm>
          <a:prstGeom prst="rect">
            <a:avLst/>
          </a:prstGeom>
        </p:spPr>
      </p:pic>
    </p:spTree>
    <p:extLst>
      <p:ext uri="{BB962C8B-B14F-4D97-AF65-F5344CB8AC3E}">
        <p14:creationId xmlns:p14="http://schemas.microsoft.com/office/powerpoint/2010/main" val="12591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9531" y="545233"/>
            <a:ext cx="9920086" cy="6202828"/>
          </a:xfrm>
          <a:prstGeom prst="rect">
            <a:avLst/>
          </a:prstGeom>
        </p:spPr>
      </p:pic>
      <p:sp>
        <p:nvSpPr>
          <p:cNvPr id="4" name="TextBox 3"/>
          <p:cNvSpPr txBox="1"/>
          <p:nvPr/>
        </p:nvSpPr>
        <p:spPr>
          <a:xfrm>
            <a:off x="-1521365" y="-101098"/>
            <a:ext cx="8763000" cy="646331"/>
          </a:xfrm>
          <a:prstGeom prst="rect">
            <a:avLst/>
          </a:prstGeom>
          <a:noFill/>
        </p:spPr>
        <p:txBody>
          <a:bodyPr wrap="square" rtlCol="0">
            <a:spAutoFit/>
          </a:bodyPr>
          <a:lstStyle/>
          <a:p>
            <a:pPr algn="ctr"/>
            <a:r>
              <a:rPr lang="en-US" sz="3600" b="1" dirty="0" smtClean="0"/>
              <a:t>Performance Assessment</a:t>
            </a:r>
            <a:endParaRPr lang="en-US" sz="3600" b="1" dirty="0"/>
          </a:p>
        </p:txBody>
      </p:sp>
      <p:pic>
        <p:nvPicPr>
          <p:cNvPr id="5" name="Picture 4"/>
          <p:cNvPicPr>
            <a:picLocks noChangeAspect="1"/>
          </p:cNvPicPr>
          <p:nvPr/>
        </p:nvPicPr>
        <p:blipFill>
          <a:blip r:embed="rId4"/>
          <a:stretch>
            <a:fillRect/>
          </a:stretch>
        </p:blipFill>
        <p:spPr>
          <a:xfrm>
            <a:off x="859531" y="545233"/>
            <a:ext cx="9920086" cy="6202828"/>
          </a:xfrm>
          <a:prstGeom prst="rect">
            <a:avLst/>
          </a:prstGeom>
        </p:spPr>
      </p:pic>
    </p:spTree>
    <p:extLst>
      <p:ext uri="{BB962C8B-B14F-4D97-AF65-F5344CB8AC3E}">
        <p14:creationId xmlns:p14="http://schemas.microsoft.com/office/powerpoint/2010/main" val="12607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1142" y="481086"/>
            <a:ext cx="5467551" cy="6376914"/>
          </a:xfrm>
          <a:prstGeom prst="rect">
            <a:avLst/>
          </a:prstGeom>
        </p:spPr>
      </p:pic>
      <p:sp>
        <p:nvSpPr>
          <p:cNvPr id="4" name="TextBox 3"/>
          <p:cNvSpPr txBox="1"/>
          <p:nvPr/>
        </p:nvSpPr>
        <p:spPr>
          <a:xfrm>
            <a:off x="191526" y="-91862"/>
            <a:ext cx="8763000" cy="646331"/>
          </a:xfrm>
          <a:prstGeom prst="rect">
            <a:avLst/>
          </a:prstGeom>
          <a:noFill/>
        </p:spPr>
        <p:txBody>
          <a:bodyPr wrap="square" rtlCol="0">
            <a:spAutoFit/>
          </a:bodyPr>
          <a:lstStyle/>
          <a:p>
            <a:r>
              <a:rPr lang="en-US" sz="3600" b="1" dirty="0" smtClean="0"/>
              <a:t>Performance Assessment Holistic Rubric</a:t>
            </a:r>
            <a:endParaRPr lang="en-US" sz="3600" b="1" dirty="0"/>
          </a:p>
        </p:txBody>
      </p:sp>
    </p:spTree>
    <p:extLst>
      <p:ext uri="{BB962C8B-B14F-4D97-AF65-F5344CB8AC3E}">
        <p14:creationId xmlns:p14="http://schemas.microsoft.com/office/powerpoint/2010/main" val="410236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0864178"/>
              </p:ext>
            </p:extLst>
          </p:nvPr>
        </p:nvGraphicFramePr>
        <p:xfrm>
          <a:off x="170844" y="8223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30"/>
          <p:cNvGrpSpPr>
            <a:grpSpLocks/>
          </p:cNvGrpSpPr>
          <p:nvPr/>
        </p:nvGrpSpPr>
        <p:grpSpPr bwMode="auto">
          <a:xfrm>
            <a:off x="46738" y="4495502"/>
            <a:ext cx="1367313" cy="894398"/>
            <a:chOff x="759" y="1507"/>
            <a:chExt cx="861" cy="564"/>
          </a:xfrm>
        </p:grpSpPr>
        <p:sp>
          <p:nvSpPr>
            <p:cNvPr id="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47" name="Group 30"/>
          <p:cNvGrpSpPr>
            <a:grpSpLocks/>
          </p:cNvGrpSpPr>
          <p:nvPr/>
        </p:nvGrpSpPr>
        <p:grpSpPr bwMode="auto">
          <a:xfrm>
            <a:off x="1712843" y="3775162"/>
            <a:ext cx="1367313" cy="894398"/>
            <a:chOff x="759" y="1507"/>
            <a:chExt cx="861" cy="564"/>
          </a:xfrm>
        </p:grpSpPr>
        <p:sp>
          <p:nvSpPr>
            <p:cNvPr id="4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87" name="Group 30"/>
          <p:cNvGrpSpPr>
            <a:grpSpLocks/>
          </p:cNvGrpSpPr>
          <p:nvPr/>
        </p:nvGrpSpPr>
        <p:grpSpPr bwMode="auto">
          <a:xfrm>
            <a:off x="3380435" y="3334809"/>
            <a:ext cx="1367313" cy="894398"/>
            <a:chOff x="759" y="1507"/>
            <a:chExt cx="861" cy="564"/>
          </a:xfrm>
        </p:grpSpPr>
        <p:sp>
          <p:nvSpPr>
            <p:cNvPr id="8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127" name="Group 30"/>
          <p:cNvGrpSpPr>
            <a:grpSpLocks/>
          </p:cNvGrpSpPr>
          <p:nvPr/>
        </p:nvGrpSpPr>
        <p:grpSpPr bwMode="auto">
          <a:xfrm>
            <a:off x="4979151" y="2898194"/>
            <a:ext cx="1367313" cy="894398"/>
            <a:chOff x="759" y="1507"/>
            <a:chExt cx="861" cy="564"/>
          </a:xfrm>
        </p:grpSpPr>
        <p:sp>
          <p:nvSpPr>
            <p:cNvPr id="12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169" name="Group 30"/>
          <p:cNvGrpSpPr>
            <a:grpSpLocks/>
          </p:cNvGrpSpPr>
          <p:nvPr/>
        </p:nvGrpSpPr>
        <p:grpSpPr bwMode="auto">
          <a:xfrm>
            <a:off x="6808303" y="1952735"/>
            <a:ext cx="1367313" cy="894398"/>
            <a:chOff x="759" y="1507"/>
            <a:chExt cx="861" cy="564"/>
          </a:xfrm>
        </p:grpSpPr>
        <p:sp>
          <p:nvSpPr>
            <p:cNvPr id="17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spTree>
    <p:extLst>
      <p:ext uri="{BB962C8B-B14F-4D97-AF65-F5344CB8AC3E}">
        <p14:creationId xmlns:p14="http://schemas.microsoft.com/office/powerpoint/2010/main" val="28257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childTnLst>
                                  <p:subTnLst>
                                    <p:set>
                                      <p:cBhvr override="childStyle">
                                        <p:cTn dur="1" fill="hold" display="0" masterRel="nextClick" afterEffect="1"/>
                                        <p:tgtEl>
                                          <p:spTgt spid="12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1070" y="656823"/>
            <a:ext cx="5519894" cy="6089489"/>
          </a:xfrm>
          <a:prstGeom prst="rect">
            <a:avLst/>
          </a:prstGeom>
        </p:spPr>
      </p:pic>
      <p:sp>
        <p:nvSpPr>
          <p:cNvPr id="3" name="TextBox 2"/>
          <p:cNvSpPr txBox="1"/>
          <p:nvPr/>
        </p:nvSpPr>
        <p:spPr>
          <a:xfrm>
            <a:off x="397587" y="10492"/>
            <a:ext cx="8763000" cy="646331"/>
          </a:xfrm>
          <a:prstGeom prst="rect">
            <a:avLst/>
          </a:prstGeom>
          <a:noFill/>
        </p:spPr>
        <p:txBody>
          <a:bodyPr wrap="square" rtlCol="0">
            <a:spAutoFit/>
          </a:bodyPr>
          <a:lstStyle/>
          <a:p>
            <a:r>
              <a:rPr lang="en-US" sz="3600" b="1" dirty="0" smtClean="0"/>
              <a:t>Lesson Design (CCT)</a:t>
            </a:r>
            <a:endParaRPr lang="en-US" sz="3600" b="1" dirty="0"/>
          </a:p>
        </p:txBody>
      </p:sp>
    </p:spTree>
    <p:extLst>
      <p:ext uri="{BB962C8B-B14F-4D97-AF65-F5344CB8AC3E}">
        <p14:creationId xmlns:p14="http://schemas.microsoft.com/office/powerpoint/2010/main" val="1597481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19" t="51918" r="52712" b="5364"/>
          <a:stretch/>
        </p:blipFill>
        <p:spPr>
          <a:xfrm>
            <a:off x="266700" y="1332963"/>
            <a:ext cx="5715000" cy="4343400"/>
          </a:xfrm>
          <a:prstGeom prst="rect">
            <a:avLst/>
          </a:prstGeom>
        </p:spPr>
      </p:pic>
      <p:sp>
        <p:nvSpPr>
          <p:cNvPr id="5" name="TextBox 4"/>
          <p:cNvSpPr txBox="1"/>
          <p:nvPr/>
        </p:nvSpPr>
        <p:spPr>
          <a:xfrm>
            <a:off x="2266146" y="405288"/>
            <a:ext cx="6629400" cy="584775"/>
          </a:xfrm>
          <a:prstGeom prst="rect">
            <a:avLst/>
          </a:prstGeom>
          <a:noFill/>
        </p:spPr>
        <p:txBody>
          <a:bodyPr wrap="square" rtlCol="0">
            <a:spAutoFit/>
          </a:bodyPr>
          <a:lstStyle/>
          <a:p>
            <a:r>
              <a:rPr lang="en-US" sz="3200" b="1" dirty="0"/>
              <a:t>The Trait Crate (writing resource)</a:t>
            </a:r>
          </a:p>
        </p:txBody>
      </p:sp>
      <p:pic>
        <p:nvPicPr>
          <p:cNvPr id="4" name="Picture 3"/>
          <p:cNvPicPr>
            <a:picLocks noChangeAspect="1"/>
          </p:cNvPicPr>
          <p:nvPr/>
        </p:nvPicPr>
        <p:blipFill>
          <a:blip r:embed="rId4"/>
          <a:stretch>
            <a:fillRect/>
          </a:stretch>
        </p:blipFill>
        <p:spPr>
          <a:xfrm>
            <a:off x="5580846" y="1675863"/>
            <a:ext cx="3432785" cy="3657600"/>
          </a:xfrm>
          <a:prstGeom prst="rect">
            <a:avLst/>
          </a:prstGeom>
        </p:spPr>
      </p:pic>
      <p:pic>
        <p:nvPicPr>
          <p:cNvPr id="6" name="Picture 5"/>
          <p:cNvPicPr>
            <a:picLocks noChangeAspect="1"/>
          </p:cNvPicPr>
          <p:nvPr/>
        </p:nvPicPr>
        <p:blipFill>
          <a:blip r:embed="rId5"/>
          <a:stretch>
            <a:fillRect/>
          </a:stretch>
        </p:blipFill>
        <p:spPr>
          <a:xfrm>
            <a:off x="9216715" y="285449"/>
            <a:ext cx="1925922" cy="2095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stretch>
            <a:fillRect/>
          </a:stretch>
        </p:blipFill>
        <p:spPr>
          <a:xfrm>
            <a:off x="10063766" y="1924867"/>
            <a:ext cx="1857936" cy="240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stretch>
            <a:fillRect/>
          </a:stretch>
        </p:blipFill>
        <p:spPr>
          <a:xfrm>
            <a:off x="9189077" y="3869961"/>
            <a:ext cx="1981199" cy="2514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0322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00600" y="74342"/>
            <a:ext cx="5562600" cy="678365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969" t="5493" r="15639"/>
          <a:stretch/>
        </p:blipFill>
        <p:spPr>
          <a:xfrm rot="5400000">
            <a:off x="1638299" y="419102"/>
            <a:ext cx="3124202" cy="274320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196" t="20674" r="32832" b="5392"/>
          <a:stretch/>
        </p:blipFill>
        <p:spPr>
          <a:xfrm rot="5400000">
            <a:off x="1790701" y="3848100"/>
            <a:ext cx="2819400" cy="2743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0976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FF00"/>
                </a:solidFill>
              </a:rPr>
              <a:t>Next Generation </a:t>
            </a:r>
            <a:br>
              <a:rPr lang="en-US" b="1" dirty="0" smtClean="0">
                <a:solidFill>
                  <a:srgbClr val="FFFF00"/>
                </a:solidFill>
              </a:rPr>
            </a:br>
            <a:r>
              <a:rPr lang="en-US" b="1" dirty="0" smtClean="0">
                <a:solidFill>
                  <a:srgbClr val="FFFF00"/>
                </a:solidFill>
              </a:rPr>
              <a:t>Science Standards</a:t>
            </a:r>
            <a:endParaRPr lang="en-US" b="1" dirty="0">
              <a:solidFill>
                <a:srgbClr val="FFFF00"/>
              </a:solidFill>
            </a:endParaRPr>
          </a:p>
        </p:txBody>
      </p:sp>
      <p:pic>
        <p:nvPicPr>
          <p:cNvPr id="1026" name="Picture 2" descr="http://www.nextgenscience.org/sites/all/themes/scienc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3092520" cy="1407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582" y="3653669"/>
            <a:ext cx="3854911" cy="287928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1" y="3618066"/>
            <a:ext cx="3902576" cy="29148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8235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8545" y="609600"/>
            <a:ext cx="6705600" cy="6248400"/>
          </a:xfrm>
          <a:prstGeom prst="rect">
            <a:avLst/>
          </a:prstGeom>
        </p:spPr>
      </p:pic>
      <p:pic>
        <p:nvPicPr>
          <p:cNvPr id="2" name="Picture 1"/>
          <p:cNvPicPr>
            <a:picLocks noChangeAspect="1"/>
          </p:cNvPicPr>
          <p:nvPr/>
        </p:nvPicPr>
        <p:blipFill rotWithShape="1">
          <a:blip r:embed="rId4"/>
          <a:srcRect l="4733" t="8989"/>
          <a:stretch/>
        </p:blipFill>
        <p:spPr>
          <a:xfrm>
            <a:off x="6553200" y="152401"/>
            <a:ext cx="3067050" cy="7715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2438401"/>
            <a:ext cx="3551802" cy="265288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www.nextgenscience.org/sites/all/themes/science/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220238"/>
            <a:ext cx="3092520" cy="140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93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445"/>
            <a:ext cx="10353762" cy="970450"/>
          </a:xfrm>
        </p:spPr>
        <p:txBody>
          <a:bodyPr/>
          <a:lstStyle/>
          <a:p>
            <a:pPr algn="l"/>
            <a:r>
              <a:rPr lang="en-US" dirty="0" smtClean="0"/>
              <a:t>Grade 4 Practice Test Scoring Guides</a:t>
            </a:r>
            <a:endParaRPr lang="en-US" dirty="0"/>
          </a:p>
        </p:txBody>
      </p:sp>
      <p:pic>
        <p:nvPicPr>
          <p:cNvPr id="4" name="Picture 3"/>
          <p:cNvPicPr>
            <a:picLocks noChangeAspect="1"/>
          </p:cNvPicPr>
          <p:nvPr/>
        </p:nvPicPr>
        <p:blipFill rotWithShape="1">
          <a:blip r:embed="rId3"/>
          <a:srcRect b="10260"/>
          <a:stretch/>
        </p:blipFill>
        <p:spPr>
          <a:xfrm>
            <a:off x="2299189" y="629588"/>
            <a:ext cx="7686004" cy="5859080"/>
          </a:xfrm>
          <a:prstGeom prst="rect">
            <a:avLst/>
          </a:prstGeom>
        </p:spPr>
      </p:pic>
      <p:sp>
        <p:nvSpPr>
          <p:cNvPr id="5" name="TextBox 4">
            <a:hlinkClick r:id="rId4"/>
          </p:cNvPr>
          <p:cNvSpPr txBox="1"/>
          <p:nvPr/>
        </p:nvSpPr>
        <p:spPr>
          <a:xfrm>
            <a:off x="4134117" y="6488668"/>
            <a:ext cx="4960287" cy="369332"/>
          </a:xfrm>
          <a:prstGeom prst="rect">
            <a:avLst/>
          </a:prstGeom>
          <a:noFill/>
        </p:spPr>
        <p:txBody>
          <a:bodyPr wrap="square" rtlCol="0">
            <a:spAutoFit/>
          </a:bodyPr>
          <a:lstStyle/>
          <a:p>
            <a:r>
              <a:rPr lang="en-US" dirty="0" smtClean="0">
                <a:hlinkClick r:id="rId4"/>
              </a:rPr>
              <a:t>Smarter Balanced Practice Tests and Info</a:t>
            </a:r>
            <a:endParaRPr lang="en-US" dirty="0"/>
          </a:p>
        </p:txBody>
      </p:sp>
      <p:sp>
        <p:nvSpPr>
          <p:cNvPr id="6" name="Oval 5"/>
          <p:cNvSpPr/>
          <p:nvPr/>
        </p:nvSpPr>
        <p:spPr>
          <a:xfrm>
            <a:off x="4237149" y="878423"/>
            <a:ext cx="708338"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99280" y="878422"/>
            <a:ext cx="746974"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65949" y="878422"/>
            <a:ext cx="1056068"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1567" y="5756856"/>
            <a:ext cx="708338" cy="10109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52"/>
          <a:stretch/>
        </p:blipFill>
        <p:spPr>
          <a:xfrm>
            <a:off x="98740" y="136096"/>
            <a:ext cx="11955886" cy="6721904"/>
          </a:xfrm>
          <a:prstGeom prst="rect">
            <a:avLst/>
          </a:prstGeom>
        </p:spPr>
      </p:pic>
      <p:sp>
        <p:nvSpPr>
          <p:cNvPr id="2" name="TextBox 1"/>
          <p:cNvSpPr txBox="1"/>
          <p:nvPr/>
        </p:nvSpPr>
        <p:spPr>
          <a:xfrm>
            <a:off x="5109882" y="470647"/>
            <a:ext cx="4719918" cy="769441"/>
          </a:xfrm>
          <a:prstGeom prst="rect">
            <a:avLst/>
          </a:prstGeom>
          <a:noFill/>
        </p:spPr>
        <p:txBody>
          <a:bodyPr wrap="square" rtlCol="0">
            <a:spAutoFit/>
          </a:bodyPr>
          <a:lstStyle/>
          <a:p>
            <a:pPr algn="ctr"/>
            <a:r>
              <a:rPr lang="en-US" sz="4400" b="1" dirty="0" smtClean="0">
                <a:solidFill>
                  <a:srgbClr val="FF0000"/>
                </a:solidFill>
              </a:rPr>
              <a:t>Google Drive!!</a:t>
            </a:r>
            <a:endParaRPr lang="en-US" sz="4400" b="1" dirty="0">
              <a:solidFill>
                <a:srgbClr val="FF0000"/>
              </a:solidFill>
            </a:endParaRPr>
          </a:p>
        </p:txBody>
      </p:sp>
    </p:spTree>
    <p:extLst>
      <p:ext uri="{BB962C8B-B14F-4D97-AF65-F5344CB8AC3E}">
        <p14:creationId xmlns:p14="http://schemas.microsoft.com/office/powerpoint/2010/main" val="140876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294209"/>
              </p:ext>
            </p:extLst>
          </p:nvPr>
        </p:nvGraphicFramePr>
        <p:xfrm>
          <a:off x="170844" y="8645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9" name="Group 30"/>
          <p:cNvGrpSpPr>
            <a:grpSpLocks/>
          </p:cNvGrpSpPr>
          <p:nvPr/>
        </p:nvGrpSpPr>
        <p:grpSpPr bwMode="auto">
          <a:xfrm>
            <a:off x="8544339" y="864505"/>
            <a:ext cx="1367313" cy="894398"/>
            <a:chOff x="759" y="1507"/>
            <a:chExt cx="861" cy="564"/>
          </a:xfrm>
        </p:grpSpPr>
        <p:sp>
          <p:nvSpPr>
            <p:cNvPr id="21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249" name="Group 30"/>
          <p:cNvGrpSpPr>
            <a:grpSpLocks/>
          </p:cNvGrpSpPr>
          <p:nvPr/>
        </p:nvGrpSpPr>
        <p:grpSpPr bwMode="auto">
          <a:xfrm>
            <a:off x="10217479" y="296034"/>
            <a:ext cx="1367313" cy="894398"/>
            <a:chOff x="759" y="1507"/>
            <a:chExt cx="861" cy="564"/>
          </a:xfrm>
        </p:grpSpPr>
        <p:sp>
          <p:nvSpPr>
            <p:cNvPr id="25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aphicFrame>
        <p:nvGraphicFramePr>
          <p:cNvPr id="84" name="Diagram 83"/>
          <p:cNvGraphicFramePr/>
          <p:nvPr>
            <p:extLst>
              <p:ext uri="{D42A27DB-BD31-4B8C-83A1-F6EECF244321}">
                <p14:modId xmlns:p14="http://schemas.microsoft.com/office/powerpoint/2010/main" val="78563592"/>
              </p:ext>
            </p:extLst>
          </p:nvPr>
        </p:nvGraphicFramePr>
        <p:xfrm>
          <a:off x="10230183" y="3412088"/>
          <a:ext cx="1568948" cy="15957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0632079" y="3862319"/>
            <a:ext cx="674922" cy="369332"/>
          </a:xfrm>
          <a:prstGeom prst="rect">
            <a:avLst/>
          </a:prstGeom>
          <a:noFill/>
        </p:spPr>
        <p:txBody>
          <a:bodyPr wrap="square" rtlCol="0">
            <a:spAutoFit/>
          </a:bodyPr>
          <a:lstStyle/>
          <a:p>
            <a:pPr algn="ctr"/>
            <a:r>
              <a:rPr lang="en-US" b="1" dirty="0" smtClean="0">
                <a:solidFill>
                  <a:srgbClr val="FFFF00"/>
                </a:solidFill>
              </a:rPr>
              <a:t>PD</a:t>
            </a:r>
            <a:endParaRPr lang="en-US" b="1" dirty="0">
              <a:solidFill>
                <a:srgbClr val="FFFF00"/>
              </a:solidFill>
            </a:endParaRPr>
          </a:p>
        </p:txBody>
      </p:sp>
    </p:spTree>
    <p:extLst>
      <p:ext uri="{BB962C8B-B14F-4D97-AF65-F5344CB8AC3E}">
        <p14:creationId xmlns:p14="http://schemas.microsoft.com/office/powerpoint/2010/main" val="34921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4" grpId="0">
        <p:bldAsOne/>
      </p:bldGraphic>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59" y="2457818"/>
            <a:ext cx="10353762" cy="970450"/>
          </a:xfrm>
        </p:spPr>
        <p:txBody>
          <a:bodyPr/>
          <a:lstStyle/>
          <a:p>
            <a:r>
              <a:rPr lang="en-US" dirty="0" smtClean="0"/>
              <a:t>What is the data telling us?</a:t>
            </a:r>
            <a:endParaRPr lang="en-US" dirty="0"/>
          </a:p>
        </p:txBody>
      </p:sp>
    </p:spTree>
    <p:extLst>
      <p:ext uri="{BB962C8B-B14F-4D97-AF65-F5344CB8AC3E}">
        <p14:creationId xmlns:p14="http://schemas.microsoft.com/office/powerpoint/2010/main" val="3012617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lstStyle/>
          <a:p>
            <a:r>
              <a:rPr lang="en-US" dirty="0" smtClean="0"/>
              <a:t>SB ELA Baseline 2015</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9782799"/>
              </p:ext>
            </p:extLst>
          </p:nvPr>
        </p:nvGraphicFramePr>
        <p:xfrm>
          <a:off x="733064" y="931237"/>
          <a:ext cx="10715223" cy="5708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70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6113"/>
            <a:ext cx="10353762" cy="970450"/>
          </a:xfrm>
        </p:spPr>
        <p:txBody>
          <a:bodyPr/>
          <a:lstStyle/>
          <a:p>
            <a:r>
              <a:rPr lang="en-US" dirty="0" smtClean="0"/>
              <a:t>Grade 4 Practice Test Item</a:t>
            </a:r>
            <a:endParaRPr lang="en-US" dirty="0"/>
          </a:p>
        </p:txBody>
      </p:sp>
      <p:pic>
        <p:nvPicPr>
          <p:cNvPr id="4" name="Picture 3"/>
          <p:cNvPicPr>
            <a:picLocks noChangeAspect="1"/>
          </p:cNvPicPr>
          <p:nvPr/>
        </p:nvPicPr>
        <p:blipFill>
          <a:blip r:embed="rId3"/>
          <a:stretch>
            <a:fillRect/>
          </a:stretch>
        </p:blipFill>
        <p:spPr>
          <a:xfrm>
            <a:off x="104775" y="1455312"/>
            <a:ext cx="11723864" cy="4443211"/>
          </a:xfrm>
          <a:prstGeom prst="rect">
            <a:avLst/>
          </a:prstGeom>
        </p:spPr>
      </p:pic>
    </p:spTree>
    <p:extLst>
      <p:ext uri="{BB962C8B-B14F-4D97-AF65-F5344CB8AC3E}">
        <p14:creationId xmlns:p14="http://schemas.microsoft.com/office/powerpoint/2010/main" val="111521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normAutofit fontScale="90000"/>
          </a:bodyPr>
          <a:lstStyle/>
          <a:p>
            <a:r>
              <a:rPr lang="en-US" dirty="0" smtClean="0"/>
              <a:t>Unit Development Criteria Scores</a:t>
            </a:r>
            <a:br>
              <a:rPr lang="en-US" dirty="0" smtClean="0"/>
            </a:br>
            <a:r>
              <a:rPr lang="en-US" sz="3600" i="1" dirty="0" smtClean="0"/>
              <a:t>EQuIP</a:t>
            </a:r>
            <a:endParaRPr lang="en-US" sz="36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5478964"/>
              </p:ext>
            </p:extLst>
          </p:nvPr>
        </p:nvGraphicFramePr>
        <p:xfrm>
          <a:off x="914400" y="1731963"/>
          <a:ext cx="10353675" cy="4556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284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lstStyle/>
          <a:p>
            <a:r>
              <a:rPr lang="en-US" dirty="0" err="1" smtClean="0"/>
              <a:t>mCLASS</a:t>
            </a:r>
            <a:r>
              <a:rPr lang="en-US" dirty="0" smtClean="0"/>
              <a:t> Composite Scores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55730164"/>
              </p:ext>
            </p:extLst>
          </p:nvPr>
        </p:nvGraphicFramePr>
        <p:xfrm>
          <a:off x="407357" y="1378039"/>
          <a:ext cx="11366637" cy="5044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629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506910" y="187091"/>
            <a:ext cx="4876799" cy="769500"/>
          </a:xfrm>
          <a:prstGeom prst="rect">
            <a:avLst/>
          </a:prstGeom>
          <a:noFill/>
          <a:ln>
            <a:noFill/>
          </a:ln>
        </p:spPr>
        <p:txBody>
          <a:bodyPr lIns="91425" tIns="45700" rIns="91425" bIns="45700" anchor="t" anchorCtr="0">
            <a:noAutofit/>
          </a:bodyPr>
          <a:lstStyle/>
          <a:p>
            <a:pPr>
              <a:buSzPct val="25000"/>
            </a:pPr>
            <a:r>
              <a:rPr lang="en-US" sz="4400" dirty="0">
                <a:solidFill>
                  <a:srgbClr val="FFFF00"/>
                </a:solidFill>
                <a:latin typeface="Cantarell"/>
                <a:ea typeface="Cantarell"/>
                <a:cs typeface="Cantarell"/>
                <a:sym typeface="Cantarell"/>
              </a:rPr>
              <a:t>Action Steps 2015-16</a:t>
            </a:r>
          </a:p>
        </p:txBody>
      </p:sp>
      <p:sp>
        <p:nvSpPr>
          <p:cNvPr id="120" name="Shape 120"/>
          <p:cNvSpPr txBox="1"/>
          <p:nvPr/>
        </p:nvSpPr>
        <p:spPr>
          <a:xfrm>
            <a:off x="396475" y="2052758"/>
            <a:ext cx="11424463" cy="4003485"/>
          </a:xfrm>
          <a:prstGeom prst="rect">
            <a:avLst/>
          </a:prstGeom>
          <a:noFill/>
          <a:ln>
            <a:noFill/>
          </a:ln>
        </p:spPr>
        <p:txBody>
          <a:bodyPr lIns="91425" tIns="45700" rIns="91425" bIns="45700" anchor="t" anchorCtr="0">
            <a:noAutofit/>
          </a:bodyPr>
          <a:lstStyle/>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STANDARDS, STANDARDS, STANDARDS</a:t>
            </a:r>
            <a:r>
              <a:rPr lang="en-US" sz="2400" dirty="0" smtClean="0">
                <a:solidFill>
                  <a:srgbClr val="FFFFFF"/>
                </a:solidFill>
                <a:latin typeface="Calibri"/>
                <a:ea typeface="Calibri"/>
                <a:cs typeface="Calibri"/>
                <a:sym typeface="Calibri"/>
              </a:rPr>
              <a:t>!!</a:t>
            </a:r>
            <a:endParaRPr lang="en-US" sz="2400" dirty="0">
              <a:solidFill>
                <a:srgbClr val="FFFFFF"/>
              </a:solidFill>
              <a:latin typeface="Calibri"/>
              <a:ea typeface="Calibri"/>
              <a:cs typeface="Calibri"/>
              <a:sym typeface="Calibri"/>
            </a:endParaRP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Exposure: question types (SBAC, SAT) = </a:t>
            </a:r>
          </a:p>
          <a:p>
            <a:pPr marL="800100" lvl="1" indent="-342900">
              <a:buClr>
                <a:srgbClr val="FFFFFF"/>
              </a:buClr>
              <a:buSzPct val="100000"/>
              <a:buFont typeface="Calibri"/>
              <a:buChar char="•"/>
            </a:pPr>
            <a:r>
              <a:rPr lang="en-US" sz="2400" dirty="0">
                <a:solidFill>
                  <a:srgbClr val="FFFFFF"/>
                </a:solidFill>
                <a:latin typeface="Calibri"/>
                <a:ea typeface="Calibri"/>
                <a:cs typeface="Calibri"/>
                <a:sym typeface="Calibri"/>
              </a:rPr>
              <a:t>class work; common formative assessment; performance tasks; SBAC interim assessment(s)</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Units of Study: grounded by rigorous performance assessment</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CCT-Centric Lesson Design</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K-12 Curriculum Mapping</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Standards-Based Scoring Tools (rubrics tied to Claims, </a:t>
            </a:r>
            <a:r>
              <a:rPr lang="en-US" sz="2400" dirty="0" smtClean="0">
                <a:solidFill>
                  <a:srgbClr val="FFFFFF"/>
                </a:solidFill>
                <a:latin typeface="Calibri"/>
                <a:ea typeface="Calibri"/>
                <a:cs typeface="Calibri"/>
                <a:sym typeface="Calibri"/>
              </a:rPr>
              <a:t>targets, etc</a:t>
            </a:r>
            <a:r>
              <a:rPr lang="en-US" sz="2400" dirty="0">
                <a:solidFill>
                  <a:srgbClr val="FFFFFF"/>
                </a:solidFill>
                <a:latin typeface="Calibri"/>
                <a:ea typeface="Calibri"/>
                <a:cs typeface="Calibri"/>
                <a:sym typeface="Calibri"/>
              </a:rPr>
              <a:t>.)</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Reflection-in-Action (coaching </a:t>
            </a:r>
            <a:r>
              <a:rPr lang="en-US" sz="2400" dirty="0" smtClean="0">
                <a:solidFill>
                  <a:srgbClr val="FFFFFF"/>
                </a:solidFill>
                <a:latin typeface="Calibri"/>
                <a:ea typeface="Calibri"/>
                <a:cs typeface="Calibri"/>
                <a:sym typeface="Calibri"/>
              </a:rPr>
              <a:t>cycles, learning from student work protocols, etc.)</a:t>
            </a:r>
            <a:endParaRPr lang="en-US" sz="2400" dirty="0">
              <a:solidFill>
                <a:srgbClr val="FFFFFF"/>
              </a:solidFill>
              <a:latin typeface="Calibri"/>
              <a:ea typeface="Calibri"/>
              <a:cs typeface="Calibri"/>
              <a:sym typeface="Calibri"/>
            </a:endParaRPr>
          </a:p>
          <a:p>
            <a:endParaRPr sz="2000" dirty="0">
              <a:solidFill>
                <a:srgbClr val="FFFFFF"/>
              </a:solidFill>
              <a:latin typeface="Calibri"/>
              <a:ea typeface="Calibri"/>
              <a:cs typeface="Calibri"/>
              <a:sym typeface="Calibri"/>
            </a:endParaRPr>
          </a:p>
          <a:p>
            <a:endParaRPr sz="20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1295502"/>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1791"/>
            <a:ext cx="10353762" cy="569844"/>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913795" y="1249251"/>
            <a:ext cx="10353762" cy="5489386"/>
          </a:xfrm>
        </p:spPr>
        <p:txBody>
          <a:bodyPr>
            <a:normAutofit fontScale="92500" lnSpcReduction="20000"/>
          </a:bodyPr>
          <a:lstStyle/>
          <a:p>
            <a:r>
              <a:rPr lang="en-US" dirty="0" smtClean="0"/>
              <a:t>“The Common Core K-5: Teaching Students to Meet the Reading Standards” by Maureen McLaughlin and Brenda Overturf</a:t>
            </a:r>
          </a:p>
          <a:p>
            <a:r>
              <a:rPr lang="en-US" dirty="0" smtClean="0"/>
              <a:t>“Countdown to Common Core Assessments” by CTB/McGraw Hill</a:t>
            </a:r>
          </a:p>
          <a:p>
            <a:r>
              <a:rPr lang="en-US" dirty="0" smtClean="0"/>
              <a:t>Survey Monkey (Send anonymous surveys to collect info/data)</a:t>
            </a:r>
          </a:p>
          <a:p>
            <a:pPr lvl="1"/>
            <a:r>
              <a:rPr lang="en-US" dirty="0">
                <a:hlinkClick r:id="rId2"/>
              </a:rPr>
              <a:t>https://</a:t>
            </a:r>
            <a:r>
              <a:rPr lang="en-US" dirty="0" smtClean="0">
                <a:hlinkClick r:id="rId2"/>
              </a:rPr>
              <a:t>www.surveymonkey.com</a:t>
            </a:r>
            <a:endParaRPr lang="en-US" dirty="0" smtClean="0"/>
          </a:p>
          <a:p>
            <a:r>
              <a:rPr lang="en-US" dirty="0" smtClean="0"/>
              <a:t>Eventbrite (send invitations for PD and collect data)</a:t>
            </a:r>
          </a:p>
          <a:p>
            <a:pPr lvl="1"/>
            <a:r>
              <a:rPr lang="en-US" dirty="0">
                <a:hlinkClick r:id="rId3"/>
              </a:rPr>
              <a:t>https://www.eventbrite.com</a:t>
            </a:r>
            <a:r>
              <a:rPr lang="en-US" dirty="0" smtClean="0">
                <a:hlinkClick r:id="rId3"/>
              </a:rPr>
              <a:t>/</a:t>
            </a:r>
            <a:endParaRPr lang="en-US" dirty="0" smtClean="0"/>
          </a:p>
          <a:p>
            <a:r>
              <a:rPr lang="en-US" dirty="0" smtClean="0"/>
              <a:t>Google Drive (Share documents; edit documents in “real time”)</a:t>
            </a:r>
          </a:p>
          <a:p>
            <a:pPr lvl="1"/>
            <a:r>
              <a:rPr lang="en-US" dirty="0" smtClean="0">
                <a:hlinkClick r:id="rId4"/>
              </a:rPr>
              <a:t>https</a:t>
            </a:r>
            <a:r>
              <a:rPr lang="en-US" dirty="0">
                <a:hlinkClick r:id="rId4"/>
              </a:rPr>
              <a:t>://www.google.com/drive</a:t>
            </a:r>
            <a:r>
              <a:rPr lang="en-US" dirty="0" smtClean="0">
                <a:hlinkClick r:id="rId4"/>
              </a:rPr>
              <a:t>/</a:t>
            </a:r>
            <a:endParaRPr lang="en-US" dirty="0"/>
          </a:p>
          <a:p>
            <a:r>
              <a:rPr lang="en-US" dirty="0" smtClean="0"/>
              <a:t>Poll Everywhere (Live polls using text or web)</a:t>
            </a:r>
          </a:p>
          <a:p>
            <a:pPr lvl="1"/>
            <a:r>
              <a:rPr lang="en-US" dirty="0">
                <a:hlinkClick r:id="rId5"/>
              </a:rPr>
              <a:t>https://www.polleverywhere.com</a:t>
            </a:r>
            <a:r>
              <a:rPr lang="en-US" dirty="0" smtClean="0">
                <a:hlinkClick r:id="rId5"/>
              </a:rPr>
              <a:t>/</a:t>
            </a:r>
            <a:endParaRPr lang="en-US" dirty="0" smtClean="0"/>
          </a:p>
          <a:p>
            <a:r>
              <a:rPr lang="en-US" dirty="0" smtClean="0"/>
              <a:t>Smarter Balanced Practice Test Scoring Guides (professional learning)</a:t>
            </a:r>
          </a:p>
          <a:p>
            <a:pPr lvl="1"/>
            <a:r>
              <a:rPr lang="en-US" dirty="0">
                <a:hlinkClick r:id="rId6"/>
              </a:rPr>
              <a:t>http://www.smarterbalanced.org/practice-test-resources-and-documentation/#</a:t>
            </a:r>
            <a:r>
              <a:rPr lang="en-US" dirty="0" smtClean="0">
                <a:hlinkClick r:id="rId6"/>
              </a:rPr>
              <a:t>scoring</a:t>
            </a:r>
            <a:endParaRPr lang="en-US" dirty="0" smtClean="0"/>
          </a:p>
          <a:p>
            <a:r>
              <a:rPr lang="en-US" dirty="0" smtClean="0"/>
              <a:t>CT Core Standards Library of Professional Learning (professional learning)</a:t>
            </a:r>
          </a:p>
          <a:p>
            <a:pPr lvl="1"/>
            <a:r>
              <a:rPr lang="en-US" dirty="0">
                <a:hlinkClick r:id="rId7"/>
              </a:rPr>
              <a:t>http://ctcorestandards.org/?</a:t>
            </a:r>
            <a:r>
              <a:rPr lang="en-US" dirty="0" smtClean="0">
                <a:hlinkClick r:id="rId7"/>
              </a:rPr>
              <a:t>page_id=3794</a:t>
            </a:r>
            <a:endParaRPr lang="en-US" dirty="0" smtClean="0"/>
          </a:p>
        </p:txBody>
      </p:sp>
    </p:spTree>
    <p:extLst>
      <p:ext uri="{BB962C8B-B14F-4D97-AF65-F5344CB8AC3E}">
        <p14:creationId xmlns:p14="http://schemas.microsoft.com/office/powerpoint/2010/main" val="96857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209" y="334850"/>
            <a:ext cx="10353762" cy="2355557"/>
          </a:xfrm>
        </p:spPr>
        <p:txBody>
          <a:bodyPr>
            <a:noAutofit/>
          </a:bodyPr>
          <a:lstStyle/>
          <a:p>
            <a:r>
              <a:rPr lang="en-US" sz="7200" dirty="0" smtClean="0"/>
              <a:t>Questions?</a:t>
            </a:r>
            <a:br>
              <a:rPr lang="en-US" sz="7200" dirty="0" smtClean="0"/>
            </a:br>
            <a:r>
              <a:rPr lang="en-US" sz="7200" dirty="0" smtClean="0"/>
              <a:t>Takeaways?</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590" y="3352264"/>
            <a:ext cx="1905000" cy="1905000"/>
          </a:xfrm>
          <a:prstGeom prst="rect">
            <a:avLst/>
          </a:prstGeom>
        </p:spPr>
      </p:pic>
      <p:sp>
        <p:nvSpPr>
          <p:cNvPr id="5" name="TextBox 4"/>
          <p:cNvSpPr txBox="1"/>
          <p:nvPr/>
        </p:nvSpPr>
        <p:spPr>
          <a:xfrm>
            <a:off x="3982107" y="6297770"/>
            <a:ext cx="4043966" cy="369332"/>
          </a:xfrm>
          <a:prstGeom prst="rect">
            <a:avLst/>
          </a:prstGeom>
          <a:noFill/>
        </p:spPr>
        <p:txBody>
          <a:bodyPr wrap="square" rtlCol="0">
            <a:spAutoFit/>
          </a:bodyPr>
          <a:lstStyle/>
          <a:p>
            <a:r>
              <a:rPr lang="en-US" i="1" dirty="0" smtClean="0"/>
              <a:t>QR Reader for iPad – Free on App Store</a:t>
            </a:r>
            <a:endParaRPr lang="en-US" i="1" dirty="0"/>
          </a:p>
        </p:txBody>
      </p:sp>
    </p:spTree>
    <p:extLst>
      <p:ext uri="{BB962C8B-B14F-4D97-AF65-F5344CB8AC3E}">
        <p14:creationId xmlns:p14="http://schemas.microsoft.com/office/powerpoint/2010/main" val="2198081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47" y="1007164"/>
            <a:ext cx="11516140" cy="2595096"/>
          </a:xfrm>
        </p:spPr>
        <p:txBody>
          <a:bodyPr>
            <a:normAutofit fontScale="90000"/>
          </a:bodyPr>
          <a:lstStyle/>
          <a:p>
            <a:r>
              <a:rPr lang="en-US" dirty="0"/>
              <a:t/>
            </a:r>
            <a:br>
              <a:rPr lang="en-US" dirty="0"/>
            </a:br>
            <a:r>
              <a:rPr lang="en-US" dirty="0"/>
              <a:t> </a:t>
            </a:r>
            <a:r>
              <a:rPr lang="en-US" sz="4400" b="1" dirty="0"/>
              <a:t>Connecticut </a:t>
            </a:r>
            <a:r>
              <a:rPr lang="en-US" sz="4400" b="1" dirty="0" smtClean="0"/>
              <a:t>Core ELA: Waterbury’s Perspective </a:t>
            </a:r>
            <a:r>
              <a:rPr lang="en-US" sz="4400" dirty="0"/>
              <a:t/>
            </a:r>
            <a:br>
              <a:rPr lang="en-US" sz="4400" dirty="0"/>
            </a:br>
            <a:r>
              <a:rPr lang="en-US" sz="4400" b="1" dirty="0"/>
              <a:t>On Implementation Successes and Modifications </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1198415" y="4479235"/>
            <a:ext cx="9440034" cy="1725637"/>
          </a:xfrm>
        </p:spPr>
        <p:txBody>
          <a:bodyPr>
            <a:normAutofit fontScale="92500" lnSpcReduction="10000"/>
          </a:bodyPr>
          <a:lstStyle/>
          <a:p>
            <a:r>
              <a:rPr lang="en-US" dirty="0" smtClean="0"/>
              <a:t>Dena Mortensen</a:t>
            </a:r>
          </a:p>
          <a:p>
            <a:r>
              <a:rPr lang="en-US" dirty="0" smtClean="0"/>
              <a:t>Waterbury Public Schools</a:t>
            </a:r>
          </a:p>
          <a:p>
            <a:r>
              <a:rPr lang="en-US" dirty="0" smtClean="0"/>
              <a:t>K-5 ELA Supervisor</a:t>
            </a:r>
          </a:p>
          <a:p>
            <a:r>
              <a:rPr lang="en-US" dirty="0" smtClean="0">
                <a:hlinkClick r:id="rId3"/>
              </a:rPr>
              <a:t>dmoura@Waterbury.k12.ct.us</a:t>
            </a:r>
            <a:r>
              <a:rPr lang="en-US" dirty="0" smtClean="0"/>
              <a:t> </a:t>
            </a:r>
          </a:p>
          <a:p>
            <a:endParaRPr lang="en-US" dirty="0"/>
          </a:p>
        </p:txBody>
      </p:sp>
    </p:spTree>
    <p:extLst>
      <p:ext uri="{BB962C8B-B14F-4D97-AF65-F5344CB8AC3E}">
        <p14:creationId xmlns:p14="http://schemas.microsoft.com/office/powerpoint/2010/main" val="150966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5996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968777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288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188990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81" y="1468914"/>
            <a:ext cx="8004464" cy="1569660"/>
          </a:xfrm>
          <a:prstGeom prst="rect">
            <a:avLst/>
          </a:prstGeom>
        </p:spPr>
        <p:txBody>
          <a:bodyPr wrap="square">
            <a:spAutoFit/>
          </a:bodyPr>
          <a:lstStyle/>
          <a:p>
            <a:pPr algn="ctr"/>
            <a:r>
              <a:rPr lang="en-US" sz="4800" i="1" dirty="0">
                <a:solidFill>
                  <a:srgbClr val="FFFF00"/>
                </a:solidFill>
                <a:ea typeface="Times New Roman" panose="02020603050405020304" pitchFamily="18" charset="0"/>
              </a:rPr>
              <a:t>What is the criteria on which to base curricula review?</a:t>
            </a:r>
          </a:p>
        </p:txBody>
      </p:sp>
      <p:sp>
        <p:nvSpPr>
          <p:cNvPr id="3" name="TextBox 2"/>
          <p:cNvSpPr txBox="1"/>
          <p:nvPr/>
        </p:nvSpPr>
        <p:spPr>
          <a:xfrm>
            <a:off x="1627909" y="3797602"/>
            <a:ext cx="8905009" cy="1323439"/>
          </a:xfrm>
          <a:prstGeom prst="rect">
            <a:avLst/>
          </a:prstGeom>
          <a:noFill/>
        </p:spPr>
        <p:txBody>
          <a:bodyPr wrap="square" rtlCol="0">
            <a:spAutoFit/>
          </a:bodyPr>
          <a:lstStyle/>
          <a:p>
            <a:pPr algn="ctr"/>
            <a:r>
              <a:rPr lang="en-US" sz="4400" dirty="0">
                <a:latin typeface="Calibri" panose="020F0502020204030204" pitchFamily="34" charset="0"/>
              </a:rPr>
              <a:t>Waterbury Unit Development Criteria</a:t>
            </a:r>
          </a:p>
          <a:p>
            <a:pPr algn="ctr"/>
            <a:r>
              <a:rPr lang="en-US" i="1" dirty="0">
                <a:latin typeface="Calibri" panose="020F0502020204030204" pitchFamily="34" charset="0"/>
              </a:rPr>
              <a:t>(Based on Educators Evaluating Quality Instructional Products (EQuIP) rubric)</a:t>
            </a:r>
          </a:p>
          <a:p>
            <a:endParaRPr lang="en-US" dirty="0"/>
          </a:p>
        </p:txBody>
      </p:sp>
    </p:spTree>
    <p:extLst>
      <p:ext uri="{BB962C8B-B14F-4D97-AF65-F5344CB8AC3E}">
        <p14:creationId xmlns:p14="http://schemas.microsoft.com/office/powerpoint/2010/main" val="30032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ef3aa5fe-bbb9-4c91-a93b-964983b09c82"/>
  <p:tag name="__PE_ORIG_SIZE" val="500"/>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17c2f6e2-03e2-4d90-956d-98362758e691"/>
  <p:tag name="__PE_ORIG_SIZE" val="50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aca0909d-6ace-409c-9818-9e54072367b3"/>
  <p:tag name="__PE_ORIG_SIZE" val="500"/>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2708a721-e3da-47d6-b015-d79fca47bc46"/>
  <p:tag name="__PE_ORIG_SIZE" val="5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7477</TotalTime>
  <Words>1311</Words>
  <Application>Microsoft Office PowerPoint</Application>
  <PresentationFormat>Widescreen</PresentationFormat>
  <Paragraphs>337</Paragraphs>
  <Slides>45</Slides>
  <Notes>37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Calisto MT</vt:lpstr>
      <vt:lpstr>Cantarell</vt:lpstr>
      <vt:lpstr>Times New Roman</vt:lpstr>
      <vt:lpstr>Trebuchet MS</vt:lpstr>
      <vt:lpstr>Wingdings 2</vt:lpstr>
      <vt:lpstr>Slate</vt:lpstr>
      <vt:lpstr>  Connecticut Core ELA: Waterbury’s Perspective  On Implementation Successes and Modifications  </vt:lpstr>
      <vt:lpstr>Our Journey</vt:lpstr>
      <vt:lpstr>July 2010-Present</vt:lpstr>
      <vt:lpstr>Grade 4 Practice Test Item</vt:lpstr>
      <vt:lpstr>PowerPoint Presentation</vt:lpstr>
      <vt:lpstr>PowerPoint Presentation</vt:lpstr>
      <vt:lpstr>PowerPoint Presentation</vt:lpstr>
      <vt:lpstr>PowerPoint Presentation</vt:lpstr>
      <vt:lpstr>PowerPoint Presentation</vt:lpstr>
      <vt:lpstr>PowerPoint Presentation</vt:lpstr>
      <vt:lpstr>Unit Development Criteria Rating Scale</vt:lpstr>
      <vt:lpstr>July 2010-Present</vt:lpstr>
      <vt:lpstr>K-9 Criteria Rating for Dimension 1 ALL TEAMS (all grades/all schools)</vt:lpstr>
      <vt:lpstr>K-5 Summary of Evidence What is lacking?</vt:lpstr>
      <vt:lpstr>PowerPoint Presentation</vt:lpstr>
      <vt:lpstr>PowerPoint Presentation</vt:lpstr>
      <vt:lpstr>Interdisciplinary Curriculum Writing Process</vt:lpstr>
      <vt:lpstr>PowerPoint Presentation</vt:lpstr>
      <vt:lpstr>PowerPoint Presentation</vt:lpstr>
      <vt:lpstr>PowerPoint Presentation</vt:lpstr>
      <vt:lpstr>PowerPoint Presentation</vt:lpstr>
      <vt:lpstr>Grade 1 District Math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Generation  Science Standards</vt:lpstr>
      <vt:lpstr>PowerPoint Presentation</vt:lpstr>
      <vt:lpstr>Grade 4 Practice Test Scoring Guides</vt:lpstr>
      <vt:lpstr>PowerPoint Presentation</vt:lpstr>
      <vt:lpstr>July 2010-Present</vt:lpstr>
      <vt:lpstr>What is the data telling us?</vt:lpstr>
      <vt:lpstr>SB ELA Baseline 2015</vt:lpstr>
      <vt:lpstr>Unit Development Criteria Scores EQuIP</vt:lpstr>
      <vt:lpstr>mCLASS Composite Scores</vt:lpstr>
      <vt:lpstr>PowerPoint Presentation</vt:lpstr>
      <vt:lpstr>Resources</vt:lpstr>
      <vt:lpstr>Questions? Takeaways?</vt:lpstr>
      <vt:lpstr>  Connecticut Core ELA: Waterbury’s Perspective  On Implementation Successes and Modifications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 MOURA</dc:creator>
  <cp:lastModifiedBy>Earle Bidwell</cp:lastModifiedBy>
  <cp:revision>79</cp:revision>
  <cp:lastPrinted>2015-10-28T19:47:39Z</cp:lastPrinted>
  <dcterms:created xsi:type="dcterms:W3CDTF">2015-10-19T17:15:39Z</dcterms:created>
  <dcterms:modified xsi:type="dcterms:W3CDTF">2015-12-22T17:07:56Z</dcterms:modified>
</cp:coreProperties>
</file>