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2" r:id="rId2"/>
    <p:sldId id="265" r:id="rId3"/>
    <p:sldId id="257" r:id="rId4"/>
    <p:sldId id="258" r:id="rId5"/>
    <p:sldId id="259" r:id="rId6"/>
    <p:sldId id="260" r:id="rId7"/>
    <p:sldId id="263" r:id="rId8"/>
    <p:sldId id="266" r:id="rId9"/>
    <p:sldId id="267" r:id="rId10"/>
    <p:sldId id="26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60568" autoAdjust="0"/>
  </p:normalViewPr>
  <p:slideViewPr>
    <p:cSldViewPr snapToGrid="0">
      <p:cViewPr varScale="1">
        <p:scale>
          <a:sx n="44" d="100"/>
          <a:sy n="44" d="100"/>
        </p:scale>
        <p:origin x="169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CEBD14-7ADC-4D76-8C8C-A608C804A644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B2D73-C927-4DD2-86F8-3E65FC84C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565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Review aspects of the virtual session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666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5E593D-70C0-4926-B708-816C9D714D8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6661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05078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Review aspects of the virtual session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666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5E593D-70C0-4926-B708-816C9D714D8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6661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49947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Review aspects of the virtual session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666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5E593D-70C0-4926-B708-816C9D714D8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6661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0322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Review aspects of the virtual session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666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5E593D-70C0-4926-B708-816C9D714D8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6661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9333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666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5E593D-70C0-4926-B708-816C9D714D8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6661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91223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Review aspects of the virtual session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666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5E593D-70C0-4926-B708-816C9D714D8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6661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82089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Review aspects of the virtual session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666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5E593D-70C0-4926-B708-816C9D714D8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6661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08693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Review aspects of the virtual session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666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5E593D-70C0-4926-B708-816C9D714D8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6661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18205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Review aspects of the virtual session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666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5E593D-70C0-4926-B708-816C9D714D8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6661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08432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Review aspects of the virtual session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666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5E593D-70C0-4926-B708-816C9D714D8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6661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9281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3D01-B336-4309-8CE9-6B770563231E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B34F-F30C-4172-949C-3586BDF81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3D01-B336-4309-8CE9-6B770563231E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B34F-F30C-4172-949C-3586BDF81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782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3D01-B336-4309-8CE9-6B770563231E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B34F-F30C-4172-949C-3586BDF81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619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3D01-B336-4309-8CE9-6B770563231E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B34F-F30C-4172-949C-3586BDF81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489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3D01-B336-4309-8CE9-6B770563231E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B34F-F30C-4172-949C-3586BDF81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848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3D01-B336-4309-8CE9-6B770563231E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B34F-F30C-4172-949C-3586BDF81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378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3D01-B336-4309-8CE9-6B770563231E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B34F-F30C-4172-949C-3586BDF81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00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3D01-B336-4309-8CE9-6B770563231E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B34F-F30C-4172-949C-3586BDF81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195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3D01-B336-4309-8CE9-6B770563231E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B34F-F30C-4172-949C-3586BDF81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55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3D01-B336-4309-8CE9-6B770563231E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B34F-F30C-4172-949C-3586BDF81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236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C3D01-B336-4309-8CE9-6B770563231E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FB34F-F30C-4172-949C-3586BDF81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954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C3D01-B336-4309-8CE9-6B770563231E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FB34F-F30C-4172-949C-3586BDF81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52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ortal.ct.gov/SDE/COVID19/Professional-Support-Series-for-Districts" TargetMode="Externa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hyperlink" Target="https://portal.ct.gov/SDE/COVID19/Professional-Support-Series-for-Districts" TargetMode="Externa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about:blank" TargetMode="External"/><Relationship Id="rId5" Type="http://schemas.openxmlformats.org/officeDocument/2006/relationships/hyperlink" Target="https://portal.ct.gov/SDE/COVID19/Professional-Support-Series-for-Districts" TargetMode="Externa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ortal.ct.gov/SDE/COVID19/Professional-Support-Series-for-Districts" TargetMode="External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acinc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g"/><Relationship Id="rId5" Type="http://schemas.openxmlformats.org/officeDocument/2006/relationships/image" Target="../media/image1.png"/><Relationship Id="rId4" Type="http://schemas.openxmlformats.org/officeDocument/2006/relationships/hyperlink" Target="about:blank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ortal.ct.gov/SDE/COVID19/Professional-Support-Series-for-Districts" TargetMode="External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about:blank" TargetMode="External"/><Relationship Id="rId4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about:blank" TargetMode="External"/><Relationship Id="rId5" Type="http://schemas.openxmlformats.org/officeDocument/2006/relationships/hyperlink" Target="https://portal.ct.gov/SDE/COVID19/Professional-Support-Series-for-Districts" TargetMode="Externa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35131" y="206738"/>
            <a:ext cx="11560629" cy="189722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9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235131" y="2103960"/>
            <a:ext cx="11560629" cy="13903"/>
          </a:xfrm>
          <a:prstGeom prst="line">
            <a:avLst/>
          </a:prstGeom>
          <a:ln w="57150" cmpd="sng"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35131" y="206738"/>
            <a:ext cx="11560629" cy="6458063"/>
          </a:xfrm>
          <a:prstGeom prst="rect">
            <a:avLst/>
          </a:prstGeom>
          <a:noFill/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 w="12700" cmpd="sng">
                <a:solidFill>
                  <a:srgbClr val="000090"/>
                </a:solidFill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3647" y="2398748"/>
            <a:ext cx="10769776" cy="22409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>
                <a:latin typeface="Helvetica"/>
                <a:cs typeface="Helvetica"/>
              </a:rPr>
              <a:t>Coaching Resources to Support Families and Educators</a:t>
            </a:r>
          </a:p>
          <a:p>
            <a:pPr marL="0" indent="0" algn="ctr">
              <a:buNone/>
            </a:pPr>
            <a:endParaRPr lang="en-US" sz="3600" b="1" dirty="0">
              <a:solidFill>
                <a:srgbClr val="1F497D"/>
              </a:solidFill>
              <a:latin typeface="Arial Black"/>
              <a:cs typeface="Arial Black"/>
            </a:endParaRPr>
          </a:p>
          <a:p>
            <a:pPr marL="0" indent="0" algn="ctr">
              <a:buNone/>
            </a:pPr>
            <a:endParaRPr lang="en-US" sz="3600" b="1" dirty="0">
              <a:solidFill>
                <a:srgbClr val="1F497D"/>
              </a:solidFill>
              <a:latin typeface="Arial Black"/>
              <a:cs typeface="Arial Black"/>
            </a:endParaRPr>
          </a:p>
          <a:p>
            <a:pPr marL="0" indent="0" algn="ctr">
              <a:buNone/>
            </a:pPr>
            <a:endParaRPr lang="en-US" sz="3600" b="1" dirty="0">
              <a:latin typeface="Arial Black"/>
              <a:cs typeface="Arial Black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91716" y="867546"/>
            <a:ext cx="2717310" cy="941626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52C5BC-B543-4B52-9152-72C4847BC0EA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646" y="341371"/>
            <a:ext cx="2619375" cy="174307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043289" y="2551837"/>
            <a:ext cx="710071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u="sng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hlinkClick r:id="rId5"/>
            </a:endParaRPr>
          </a:p>
          <a:p>
            <a:endParaRPr lang="en-US" sz="2000" u="sng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hlinkClick r:id="rId5"/>
            </a:endParaRPr>
          </a:p>
          <a:p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0520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35131" y="206738"/>
            <a:ext cx="11560629" cy="189722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9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235131" y="2103960"/>
            <a:ext cx="11560629" cy="13903"/>
          </a:xfrm>
          <a:prstGeom prst="line">
            <a:avLst/>
          </a:prstGeom>
          <a:ln w="57150" cmpd="sng"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35131" y="206738"/>
            <a:ext cx="11560629" cy="6458063"/>
          </a:xfrm>
          <a:prstGeom prst="rect">
            <a:avLst/>
          </a:prstGeom>
          <a:noFill/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 w="12700" cmpd="sng">
                <a:solidFill>
                  <a:srgbClr val="000090"/>
                </a:solidFill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3647" y="2398748"/>
            <a:ext cx="10769776" cy="1834585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en-US" sz="3600" dirty="0">
              <a:hlinkClick r:id="rId3"/>
            </a:endParaRPr>
          </a:p>
          <a:p>
            <a:pPr marL="0" indent="0" algn="ctr">
              <a:buNone/>
            </a:pPr>
            <a:r>
              <a:rPr lang="en-US" sz="3600" dirty="0">
                <a:hlinkClick r:id="rId3"/>
              </a:rPr>
              <a:t>Bureau Bulletin</a:t>
            </a:r>
          </a:p>
          <a:p>
            <a:pPr marL="0" indent="0" algn="ctr">
              <a:buNone/>
            </a:pPr>
            <a:endParaRPr lang="en-US" sz="3600" dirty="0">
              <a:hlinkClick r:id="rId3"/>
            </a:endParaRPr>
          </a:p>
          <a:p>
            <a:pPr marL="0" indent="0" algn="ctr">
              <a:buNone/>
            </a:pPr>
            <a:r>
              <a:rPr lang="en-US" sz="3600" dirty="0">
                <a:hlinkClick r:id="rId3"/>
              </a:rPr>
              <a:t>https://ctspecialednews.org/</a:t>
            </a:r>
            <a:endParaRPr lang="en-US" sz="3600" b="1" dirty="0">
              <a:latin typeface="Arial Black"/>
              <a:cs typeface="Arial Black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91716" y="867546"/>
            <a:ext cx="2717310" cy="941626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52C5BC-B543-4B52-9152-72C4847BC0EA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646" y="341371"/>
            <a:ext cx="2619375" cy="174307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043289" y="2551837"/>
            <a:ext cx="71007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u="sng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hlinkClick r:id="rId3"/>
            </a:endParaRPr>
          </a:p>
          <a:p>
            <a:endParaRPr lang="en-US" sz="2000" u="sng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6646268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35131" y="206738"/>
            <a:ext cx="11560629" cy="189722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9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235131" y="2103960"/>
            <a:ext cx="11560629" cy="13903"/>
          </a:xfrm>
          <a:prstGeom prst="line">
            <a:avLst/>
          </a:prstGeom>
          <a:ln w="57150" cmpd="sng"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35131" y="206738"/>
            <a:ext cx="11560629" cy="6458063"/>
          </a:xfrm>
          <a:prstGeom prst="rect">
            <a:avLst/>
          </a:prstGeom>
          <a:noFill/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 w="12700" cmpd="sng">
                <a:solidFill>
                  <a:srgbClr val="000090"/>
                </a:solidFill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3647" y="2398748"/>
            <a:ext cx="10769776" cy="22409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600" b="1" dirty="0">
              <a:solidFill>
                <a:srgbClr val="1F497D"/>
              </a:solidFill>
              <a:latin typeface="Arial Black"/>
              <a:cs typeface="Arial Black"/>
            </a:endParaRPr>
          </a:p>
          <a:p>
            <a:pPr marL="0" indent="0" algn="ctr">
              <a:buNone/>
            </a:pPr>
            <a:endParaRPr lang="en-US" sz="3600" b="1" dirty="0">
              <a:solidFill>
                <a:srgbClr val="1F497D"/>
              </a:solidFill>
              <a:latin typeface="Arial Black"/>
              <a:cs typeface="Arial Black"/>
            </a:endParaRPr>
          </a:p>
          <a:p>
            <a:pPr marL="0" indent="0" algn="ctr">
              <a:buNone/>
            </a:pPr>
            <a:endParaRPr lang="en-US" sz="3600" b="1" dirty="0">
              <a:latin typeface="Arial Black"/>
              <a:cs typeface="Arial Black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91716" y="867546"/>
            <a:ext cx="2717310" cy="941626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52C5BC-B543-4B52-9152-72C4847BC0EA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646" y="341371"/>
            <a:ext cx="2619375" cy="174307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043289" y="2551837"/>
            <a:ext cx="710071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u="sng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hlinkClick r:id="rId5"/>
            </a:endParaRPr>
          </a:p>
          <a:p>
            <a:endParaRPr lang="en-US" sz="2000" u="sng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hlinkClick r:id="rId5"/>
            </a:endParaRPr>
          </a:p>
          <a:p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5131" y="1809172"/>
            <a:ext cx="11560629" cy="4855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2055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35131" y="206738"/>
            <a:ext cx="11560629" cy="189722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9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235131" y="2103960"/>
            <a:ext cx="11560629" cy="13903"/>
          </a:xfrm>
          <a:prstGeom prst="line">
            <a:avLst/>
          </a:prstGeom>
          <a:ln w="57150" cmpd="sng"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35131" y="206738"/>
            <a:ext cx="11560629" cy="6458063"/>
          </a:xfrm>
          <a:prstGeom prst="rect">
            <a:avLst/>
          </a:prstGeom>
          <a:noFill/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 w="12700" cmpd="sng">
                <a:solidFill>
                  <a:srgbClr val="000090"/>
                </a:solidFill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3647" y="2398748"/>
            <a:ext cx="10769776" cy="22409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>
                <a:latin typeface="Helvetica"/>
                <a:cs typeface="Helvetica"/>
              </a:rPr>
              <a:t>Connecticut State Department of Education Resources</a:t>
            </a:r>
          </a:p>
          <a:p>
            <a:pPr marL="0" indent="0" algn="ctr">
              <a:buNone/>
            </a:pPr>
            <a:endParaRPr lang="en-US" sz="3600" b="1" dirty="0">
              <a:solidFill>
                <a:srgbClr val="1F497D"/>
              </a:solidFill>
              <a:latin typeface="Arial Black"/>
              <a:cs typeface="Arial Black"/>
            </a:endParaRPr>
          </a:p>
          <a:p>
            <a:pPr marL="0" indent="0" algn="ctr">
              <a:buNone/>
            </a:pPr>
            <a:endParaRPr lang="en-US" sz="3600" b="1" dirty="0">
              <a:solidFill>
                <a:srgbClr val="1F497D"/>
              </a:solidFill>
              <a:latin typeface="Arial Black"/>
              <a:cs typeface="Arial Black"/>
            </a:endParaRPr>
          </a:p>
          <a:p>
            <a:pPr marL="0" indent="0" algn="ctr">
              <a:buNone/>
            </a:pPr>
            <a:endParaRPr lang="en-US" sz="3600" b="1" dirty="0">
              <a:latin typeface="Arial Black"/>
              <a:cs typeface="Arial Black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91716" y="867546"/>
            <a:ext cx="2717310" cy="941626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52C5BC-B543-4B52-9152-72C4847BC0EA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646" y="341371"/>
            <a:ext cx="2619375" cy="174307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043289" y="2551837"/>
            <a:ext cx="7100711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u="sng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hlinkClick r:id="rId5"/>
            </a:endParaRPr>
          </a:p>
          <a:p>
            <a:endParaRPr lang="en-US" sz="2000" u="sng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hlinkClick r:id="rId5"/>
            </a:endParaRPr>
          </a:p>
          <a:p>
            <a:r>
              <a:rPr lang="en-US" sz="20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https://portal.ct.gov/SDE/COVID19/Professional-Support-Series-for-Districts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sz="20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https://portal.ct.gov/SDE/COVID19/COVID-19-Resources-for-Families-and-Educators</a:t>
            </a:r>
            <a:endParaRPr lang="en-US" sz="2000" u="sng" dirty="0">
              <a:solidFill>
                <a:srgbClr val="0000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000" u="sng" dirty="0">
              <a:solidFill>
                <a:srgbClr val="0000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>
                <a:hlinkClick r:id="rId6"/>
              </a:rPr>
              <a:t>https://ctspecialednews.org/2020/05/04/supporting-parents-caregivers-of-students-with-high-needs-during-the-covid-19-pandemic-resource-guide-webinar-series/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5538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35131" y="206738"/>
            <a:ext cx="11560629" cy="189722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9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235131" y="2103960"/>
            <a:ext cx="11560629" cy="13903"/>
          </a:xfrm>
          <a:prstGeom prst="line">
            <a:avLst/>
          </a:prstGeom>
          <a:ln w="57150" cmpd="sng"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35131" y="206738"/>
            <a:ext cx="11560629" cy="6458063"/>
          </a:xfrm>
          <a:prstGeom prst="rect">
            <a:avLst/>
          </a:prstGeom>
          <a:noFill/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 w="12700" cmpd="sng">
                <a:solidFill>
                  <a:srgbClr val="000090"/>
                </a:solidFill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53155" y="2398749"/>
            <a:ext cx="10600267" cy="17104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>
                <a:latin typeface="Helvetica"/>
                <a:cs typeface="Helvetica"/>
              </a:rPr>
              <a:t>State Education Resource Center (SERC)</a:t>
            </a:r>
          </a:p>
          <a:p>
            <a:pPr marL="0" indent="0" algn="ctr">
              <a:buNone/>
            </a:pPr>
            <a:endParaRPr lang="en-US" u="sng" dirty="0">
              <a:hlinkClick r:id="rId3"/>
            </a:endParaRPr>
          </a:p>
          <a:p>
            <a:pPr marL="0" indent="0" algn="ctr">
              <a:buNone/>
            </a:pPr>
            <a:r>
              <a:rPr lang="en-US" u="sng" dirty="0">
                <a:hlinkClick r:id="rId3"/>
              </a:rPr>
              <a:t>http://ctserc.libguides.com/c.php?g=1016552</a:t>
            </a:r>
            <a:endParaRPr lang="en-US" u="sng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sz="3600" b="1" dirty="0">
              <a:solidFill>
                <a:srgbClr val="1F497D"/>
              </a:solidFill>
              <a:latin typeface="Arial Black"/>
              <a:cs typeface="Arial Black"/>
            </a:endParaRPr>
          </a:p>
          <a:p>
            <a:pPr marL="0" indent="0" algn="ctr">
              <a:buNone/>
            </a:pPr>
            <a:endParaRPr lang="en-US" sz="3600" b="1" dirty="0">
              <a:solidFill>
                <a:srgbClr val="1F497D"/>
              </a:solidFill>
              <a:latin typeface="Arial Black"/>
              <a:cs typeface="Arial Black"/>
            </a:endParaRPr>
          </a:p>
          <a:p>
            <a:pPr marL="0" indent="0" algn="ctr">
              <a:buNone/>
            </a:pPr>
            <a:endParaRPr lang="en-US" sz="3600" b="1" dirty="0">
              <a:latin typeface="Arial Black"/>
              <a:cs typeface="Arial Black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91716" y="867546"/>
            <a:ext cx="2717310" cy="941626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52C5BC-B543-4B52-9152-72C4847BC0EA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646" y="341371"/>
            <a:ext cx="2619375" cy="174307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043289" y="2551837"/>
            <a:ext cx="71007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u="sng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hlinkClick r:id="rId6"/>
            </a:endParaRPr>
          </a:p>
          <a:p>
            <a:endParaRPr lang="en-US" sz="2000" u="sng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hlinkClick r:id="rId6"/>
            </a:endParaRPr>
          </a:p>
        </p:txBody>
      </p:sp>
    </p:spTree>
    <p:extLst>
      <p:ext uri="{BB962C8B-B14F-4D97-AF65-F5344CB8AC3E}">
        <p14:creationId xmlns:p14="http://schemas.microsoft.com/office/powerpoint/2010/main" val="30477505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35131" y="206738"/>
            <a:ext cx="11560629" cy="189722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9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235131" y="2103960"/>
            <a:ext cx="11560629" cy="13903"/>
          </a:xfrm>
          <a:prstGeom prst="line">
            <a:avLst/>
          </a:prstGeom>
          <a:ln w="57150" cmpd="sng"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35131" y="206738"/>
            <a:ext cx="11560629" cy="6458063"/>
          </a:xfrm>
          <a:prstGeom prst="rect">
            <a:avLst/>
          </a:prstGeom>
          <a:noFill/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 w="12700" cmpd="sng">
                <a:solidFill>
                  <a:srgbClr val="000090"/>
                </a:solidFill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3647" y="2398748"/>
            <a:ext cx="10769776" cy="18345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>
                <a:latin typeface="Helvetica"/>
                <a:cs typeface="Helvetica"/>
              </a:rPr>
              <a:t>Connecticut Parent Advocacy Center</a:t>
            </a:r>
          </a:p>
          <a:p>
            <a:pPr marL="0" indent="0" algn="ctr">
              <a:buNone/>
            </a:pPr>
            <a:endParaRPr lang="en-US" u="sng" dirty="0">
              <a:hlinkClick r:id="rId3"/>
            </a:endParaRPr>
          </a:p>
          <a:p>
            <a:pPr marL="0" indent="0" algn="ctr">
              <a:buNone/>
            </a:pPr>
            <a:r>
              <a:rPr lang="en-US" u="sng" dirty="0">
                <a:hlinkClick r:id="rId3"/>
              </a:rPr>
              <a:t>www.cpacinc.org</a:t>
            </a:r>
            <a:endParaRPr lang="en-US" dirty="0"/>
          </a:p>
          <a:p>
            <a:pPr marL="0" indent="0" algn="ctr">
              <a:buNone/>
            </a:pPr>
            <a:endParaRPr lang="en-US" u="sng" dirty="0">
              <a:hlinkClick r:id="rId4"/>
            </a:endParaRPr>
          </a:p>
          <a:p>
            <a:pPr marL="0" indent="0" algn="ctr">
              <a:buNone/>
            </a:pPr>
            <a:endParaRPr lang="en-US" sz="3600" b="1" dirty="0">
              <a:solidFill>
                <a:srgbClr val="1F497D"/>
              </a:solidFill>
              <a:latin typeface="Arial Black"/>
              <a:cs typeface="Arial Black"/>
            </a:endParaRPr>
          </a:p>
          <a:p>
            <a:pPr marL="0" indent="0" algn="ctr">
              <a:buNone/>
            </a:pPr>
            <a:endParaRPr lang="en-US" sz="3600" b="1" dirty="0">
              <a:solidFill>
                <a:srgbClr val="1F497D"/>
              </a:solidFill>
              <a:latin typeface="Arial Black"/>
              <a:cs typeface="Arial Black"/>
            </a:endParaRPr>
          </a:p>
          <a:p>
            <a:pPr marL="0" indent="0" algn="ctr">
              <a:buNone/>
            </a:pPr>
            <a:endParaRPr lang="en-US" sz="3600" b="1" dirty="0">
              <a:latin typeface="Arial Black"/>
              <a:cs typeface="Arial Black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91716" y="867546"/>
            <a:ext cx="2717310" cy="941626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52C5BC-B543-4B52-9152-72C4847BC0EA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646" y="341371"/>
            <a:ext cx="2619375" cy="174307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043289" y="2551837"/>
            <a:ext cx="71007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u="sng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hlinkClick r:id="rId4"/>
            </a:endParaRPr>
          </a:p>
          <a:p>
            <a:endParaRPr lang="en-US" sz="2000" u="sng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hlinkClick r:id="rId4"/>
            </a:endParaRPr>
          </a:p>
        </p:txBody>
      </p:sp>
    </p:spTree>
    <p:extLst>
      <p:ext uri="{BB962C8B-B14F-4D97-AF65-F5344CB8AC3E}">
        <p14:creationId xmlns:p14="http://schemas.microsoft.com/office/powerpoint/2010/main" val="23472475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35131" y="206738"/>
            <a:ext cx="11560629" cy="189722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9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235131" y="2103960"/>
            <a:ext cx="11560629" cy="13903"/>
          </a:xfrm>
          <a:prstGeom prst="line">
            <a:avLst/>
          </a:prstGeom>
          <a:ln w="57150" cmpd="sng"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35131" y="206738"/>
            <a:ext cx="11560629" cy="6458063"/>
          </a:xfrm>
          <a:prstGeom prst="rect">
            <a:avLst/>
          </a:prstGeom>
          <a:noFill/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 w="12700" cmpd="sng">
                <a:solidFill>
                  <a:srgbClr val="000090"/>
                </a:solidFill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3647" y="2398748"/>
            <a:ext cx="10769776" cy="18345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>
                <a:latin typeface="Helvetica"/>
                <a:cs typeface="Helvetica"/>
              </a:rPr>
              <a:t>Regional Education Service Center (RESC) Alliance</a:t>
            </a:r>
          </a:p>
          <a:p>
            <a:pPr marL="0" indent="0" algn="ctr">
              <a:buNone/>
            </a:pPr>
            <a:endParaRPr lang="en-US" u="sng" dirty="0">
              <a:hlinkClick r:id="rId3"/>
            </a:endParaRPr>
          </a:p>
          <a:p>
            <a:pPr marL="0" indent="0" algn="ctr">
              <a:buNone/>
            </a:pPr>
            <a:r>
              <a:rPr lang="en-US" u="sng">
                <a:hlinkClick r:id="rId3"/>
              </a:rPr>
              <a:t>http://rescalliance.org/covid19/</a:t>
            </a:r>
            <a:endParaRPr lang="en-US" u="sng" dirty="0">
              <a:hlinkClick r:id="rId3"/>
            </a:endParaRPr>
          </a:p>
          <a:p>
            <a:pPr marL="0" indent="0" algn="ctr">
              <a:buNone/>
            </a:pPr>
            <a:endParaRPr lang="en-US" sz="3600" b="1" dirty="0">
              <a:solidFill>
                <a:srgbClr val="1F497D"/>
              </a:solidFill>
              <a:latin typeface="Arial Black"/>
              <a:cs typeface="Arial Black"/>
            </a:endParaRPr>
          </a:p>
          <a:p>
            <a:pPr marL="0" indent="0" algn="ctr">
              <a:buNone/>
            </a:pPr>
            <a:endParaRPr lang="en-US" sz="3600" b="1" dirty="0">
              <a:solidFill>
                <a:srgbClr val="1F497D"/>
              </a:solidFill>
              <a:latin typeface="Arial Black"/>
              <a:cs typeface="Arial Black"/>
            </a:endParaRPr>
          </a:p>
          <a:p>
            <a:pPr marL="0" indent="0" algn="ctr">
              <a:buNone/>
            </a:pPr>
            <a:endParaRPr lang="en-US" sz="3600" b="1" dirty="0">
              <a:latin typeface="Arial Black"/>
              <a:cs typeface="Arial Black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91716" y="867546"/>
            <a:ext cx="2717310" cy="941626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52C5BC-B543-4B52-9152-72C4847BC0EA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646" y="341371"/>
            <a:ext cx="2619375" cy="174307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043289" y="2551837"/>
            <a:ext cx="71007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u="sng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hlinkClick r:id="rId3"/>
            </a:endParaRPr>
          </a:p>
          <a:p>
            <a:endParaRPr lang="en-US" sz="2000" u="sng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34258303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35131" y="206738"/>
            <a:ext cx="11560629" cy="189722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9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235131" y="2103960"/>
            <a:ext cx="11560629" cy="13903"/>
          </a:xfrm>
          <a:prstGeom prst="line">
            <a:avLst/>
          </a:prstGeom>
          <a:ln w="57150" cmpd="sng"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35131" y="206738"/>
            <a:ext cx="11560629" cy="6458063"/>
          </a:xfrm>
          <a:prstGeom prst="rect">
            <a:avLst/>
          </a:prstGeom>
          <a:noFill/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 w="12700" cmpd="sng">
                <a:solidFill>
                  <a:srgbClr val="000090"/>
                </a:solidFill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3647" y="2398748"/>
            <a:ext cx="10769776" cy="2814827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en-US" sz="3600" b="1" dirty="0">
              <a:solidFill>
                <a:srgbClr val="1F497D"/>
              </a:solidFill>
              <a:latin typeface="Arial Black"/>
              <a:cs typeface="Arial Black"/>
            </a:endParaRPr>
          </a:p>
          <a:p>
            <a:pPr marL="0" indent="0" algn="ctr">
              <a:buNone/>
            </a:pPr>
            <a:r>
              <a:rPr lang="en-US" sz="3600" b="1" dirty="0">
                <a:solidFill>
                  <a:srgbClr val="1F497D"/>
                </a:solidFill>
                <a:latin typeface="Arial Black"/>
                <a:cs typeface="Arial Black"/>
              </a:rPr>
              <a:t>Educating All Learners Resource Library</a:t>
            </a:r>
          </a:p>
          <a:p>
            <a:pPr marL="0" indent="0" algn="ctr">
              <a:buNone/>
            </a:pPr>
            <a:r>
              <a:rPr lang="en-US" sz="3600" dirty="0">
                <a:hlinkClick r:id="rId3"/>
              </a:rPr>
              <a:t>https://www.educatingalllearners.org/resource-library?utm_source=EALA+Community&amp;utm_campaign=92c1620921-EMAIL_CAMPAIGN_2020_04_13_03_07_COPY_01&amp;utm_medium=email&amp;utm_term=0_70b57133bb-92c1620921-446085433&amp;mc_cid=92c1620921&amp;mc_eid=a98c7ac3af</a:t>
            </a:r>
            <a:endParaRPr lang="en-US" sz="3600" b="1" dirty="0">
              <a:latin typeface="Arial Black"/>
              <a:cs typeface="Arial Black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91716" y="867546"/>
            <a:ext cx="2717310" cy="941626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52C5BC-B543-4B52-9152-72C4847BC0EA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646" y="341371"/>
            <a:ext cx="2619375" cy="174307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83647" y="2551837"/>
            <a:ext cx="110253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u="sng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hlinkClick r:id="rId6"/>
            </a:endParaRPr>
          </a:p>
        </p:txBody>
      </p:sp>
    </p:spTree>
    <p:extLst>
      <p:ext uri="{BB962C8B-B14F-4D97-AF65-F5344CB8AC3E}">
        <p14:creationId xmlns:p14="http://schemas.microsoft.com/office/powerpoint/2010/main" val="31427683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35131" y="206738"/>
            <a:ext cx="11560629" cy="189722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9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235131" y="2103960"/>
            <a:ext cx="11560629" cy="13903"/>
          </a:xfrm>
          <a:prstGeom prst="line">
            <a:avLst/>
          </a:prstGeom>
          <a:ln w="57150" cmpd="sng"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35131" y="206738"/>
            <a:ext cx="11560629" cy="6458063"/>
          </a:xfrm>
          <a:prstGeom prst="rect">
            <a:avLst/>
          </a:prstGeom>
          <a:noFill/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 w="12700" cmpd="sng">
                <a:solidFill>
                  <a:srgbClr val="000090"/>
                </a:solidFill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3647" y="2398748"/>
            <a:ext cx="10769776" cy="18345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600" b="1" dirty="0">
              <a:solidFill>
                <a:srgbClr val="1F497D"/>
              </a:solidFill>
              <a:latin typeface="Arial Black"/>
              <a:cs typeface="Arial Black"/>
            </a:endParaRPr>
          </a:p>
          <a:p>
            <a:pPr marL="0" indent="0" algn="ctr">
              <a:buNone/>
            </a:pPr>
            <a:endParaRPr lang="en-US" sz="3600" b="1" dirty="0">
              <a:solidFill>
                <a:srgbClr val="1F497D"/>
              </a:solidFill>
              <a:latin typeface="Arial Black"/>
              <a:cs typeface="Arial Black"/>
            </a:endParaRPr>
          </a:p>
          <a:p>
            <a:pPr marL="0" indent="0" algn="ctr">
              <a:buNone/>
            </a:pPr>
            <a:endParaRPr lang="en-US" sz="3600" b="1" dirty="0">
              <a:latin typeface="Arial Black"/>
              <a:cs typeface="Arial Black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91716" y="867546"/>
            <a:ext cx="2717310" cy="941626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52C5BC-B543-4B52-9152-72C4847BC0EA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646" y="341371"/>
            <a:ext cx="2619375" cy="174307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043289" y="2551837"/>
            <a:ext cx="71007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u="sng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hlinkClick r:id="rId5"/>
            </a:endParaRPr>
          </a:p>
          <a:p>
            <a:endParaRPr lang="en-US" sz="2000" u="sng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hlinkClick r:id="rId5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16863" y="2940866"/>
            <a:ext cx="10285076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hlinkClick r:id="rId5"/>
              </a:rPr>
              <a:t>CT Resource Guide for New Administrators</a:t>
            </a:r>
          </a:p>
          <a:p>
            <a:pPr algn="ctr"/>
            <a:endParaRPr lang="en-US" dirty="0">
              <a:hlinkClick r:id="rId5"/>
            </a:endParaRPr>
          </a:p>
          <a:p>
            <a:pPr algn="ctr"/>
            <a:endParaRPr lang="en-US" dirty="0">
              <a:hlinkClick r:id="rId5"/>
            </a:endParaRPr>
          </a:p>
          <a:p>
            <a:pPr algn="ctr"/>
            <a:r>
              <a:rPr lang="en-US" dirty="0">
                <a:hlinkClick r:id="rId5"/>
              </a:rPr>
              <a:t>https://portal.ct.gov/-/media/SDE/Talent_Office/New_Administrators_CSDE_Resource_Guide-September_2018.pdf?la=en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6753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35131" y="206738"/>
            <a:ext cx="11560629" cy="189722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9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235131" y="2103960"/>
            <a:ext cx="11560629" cy="13903"/>
          </a:xfrm>
          <a:prstGeom prst="line">
            <a:avLst/>
          </a:prstGeom>
          <a:ln w="57150" cmpd="sng"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35131" y="206738"/>
            <a:ext cx="11560629" cy="6458063"/>
          </a:xfrm>
          <a:prstGeom prst="rect">
            <a:avLst/>
          </a:prstGeom>
          <a:noFill/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 w="12700" cmpd="sng">
                <a:solidFill>
                  <a:srgbClr val="000090"/>
                </a:solidFill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3647" y="2398748"/>
            <a:ext cx="10769776" cy="18345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600" b="1" dirty="0">
              <a:solidFill>
                <a:srgbClr val="1F497D"/>
              </a:solidFill>
              <a:latin typeface="Arial Black"/>
              <a:cs typeface="Arial Black"/>
            </a:endParaRPr>
          </a:p>
          <a:p>
            <a:pPr marL="0" indent="0" algn="ctr">
              <a:buNone/>
            </a:pPr>
            <a:endParaRPr lang="en-US" sz="3600" b="1" dirty="0">
              <a:solidFill>
                <a:srgbClr val="1F497D"/>
              </a:solidFill>
              <a:latin typeface="Arial Black"/>
              <a:cs typeface="Arial Black"/>
            </a:endParaRPr>
          </a:p>
          <a:p>
            <a:pPr marL="0" indent="0" algn="ctr">
              <a:buNone/>
            </a:pPr>
            <a:endParaRPr lang="en-US" sz="3600" b="1" dirty="0">
              <a:latin typeface="Arial Black"/>
              <a:cs typeface="Arial Black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91716" y="867546"/>
            <a:ext cx="2717310" cy="941626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52C5BC-B543-4B52-9152-72C4847BC0EA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646" y="341371"/>
            <a:ext cx="2619375" cy="174307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043289" y="2551837"/>
            <a:ext cx="71007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u="sng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hlinkClick r:id="rId5"/>
            </a:endParaRPr>
          </a:p>
          <a:p>
            <a:endParaRPr lang="en-US" sz="2000" u="sng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hlinkClick r:id="rId5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48000" y="3105835"/>
            <a:ext cx="6096000" cy="169277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dirty="0">
                <a:hlinkClick r:id="rId6"/>
              </a:rPr>
              <a:t>Virtual IEP Meeting Tip Sheets</a:t>
            </a:r>
          </a:p>
          <a:p>
            <a:endParaRPr lang="en-US" sz="2400" dirty="0">
              <a:hlinkClick r:id="rId6"/>
            </a:endParaRPr>
          </a:p>
          <a:p>
            <a:r>
              <a:rPr lang="en-US" sz="2400" dirty="0">
                <a:hlinkClick r:id="rId6"/>
              </a:rPr>
              <a:t>https://www.parentcenterhub.org/virtual-iep-meeting-tip-sheets/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357915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294</Words>
  <Application>Microsoft Office PowerPoint</Application>
  <PresentationFormat>Widescreen</PresentationFormat>
  <Paragraphs>74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Calibri</vt:lpstr>
      <vt:lpstr>Calibri Light</vt:lpstr>
      <vt:lpstr>Helvetica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Proffitt, Stephen</dc:creator>
  <cp:lastModifiedBy>Marie Glowski</cp:lastModifiedBy>
  <cp:revision>22</cp:revision>
  <dcterms:created xsi:type="dcterms:W3CDTF">2020-05-04T19:10:49Z</dcterms:created>
  <dcterms:modified xsi:type="dcterms:W3CDTF">2020-05-27T19:31:25Z</dcterms:modified>
</cp:coreProperties>
</file>