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91" r:id="rId4"/>
    <p:sldId id="279" r:id="rId5"/>
    <p:sldId id="277" r:id="rId6"/>
    <p:sldId id="278" r:id="rId7"/>
    <p:sldId id="288" r:id="rId8"/>
    <p:sldId id="264" r:id="rId9"/>
    <p:sldId id="259" r:id="rId10"/>
    <p:sldId id="292" r:id="rId11"/>
    <p:sldId id="265" r:id="rId12"/>
    <p:sldId id="266" r:id="rId13"/>
    <p:sldId id="271" r:id="rId14"/>
    <p:sldId id="272" r:id="rId15"/>
    <p:sldId id="269" r:id="rId16"/>
    <p:sldId id="261" r:id="rId17"/>
    <p:sldId id="262" r:id="rId18"/>
    <p:sldId id="280" r:id="rId19"/>
    <p:sldId id="281" r:id="rId20"/>
    <p:sldId id="267" r:id="rId21"/>
    <p:sldId id="275" r:id="rId22"/>
    <p:sldId id="276" r:id="rId23"/>
    <p:sldId id="268" r:id="rId24"/>
    <p:sldId id="270" r:id="rId25"/>
    <p:sldId id="286" r:id="rId26"/>
    <p:sldId id="273" r:id="rId27"/>
    <p:sldId id="274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055E9-1833-49A9-922A-D7B72F7DF239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D7CCB-7F83-4D9F-8201-8C162664A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8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2522-6405-4003-96F6-8B0996E61B59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2D98FB-0619-449B-A29D-3D97C9936E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2522-6405-4003-96F6-8B0996E61B59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8FB-0619-449B-A29D-3D97C9936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2522-6405-4003-96F6-8B0996E61B59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8FB-0619-449B-A29D-3D97C9936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2522-6405-4003-96F6-8B0996E61B59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8FB-0619-449B-A29D-3D97C9936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2522-6405-4003-96F6-8B0996E61B59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8FB-0619-449B-A29D-3D97C9936E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2522-6405-4003-96F6-8B0996E61B59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8FB-0619-449B-A29D-3D97C9936E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2522-6405-4003-96F6-8B0996E61B59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8FB-0619-449B-A29D-3D97C9936E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2522-6405-4003-96F6-8B0996E61B59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8FB-0619-449B-A29D-3D97C9936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2522-6405-4003-96F6-8B0996E61B59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8FB-0619-449B-A29D-3D97C9936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2522-6405-4003-96F6-8B0996E61B59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8FB-0619-449B-A29D-3D97C9936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2522-6405-4003-96F6-8B0996E61B59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8FB-0619-449B-A29D-3D97C9936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8782522-6405-4003-96F6-8B0996E61B59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42D98FB-0619-449B-A29D-3D97C9936E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rachelschallenge.org/about-u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cKFkcfXx-c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581399"/>
          </a:xfrm>
        </p:spPr>
        <p:txBody>
          <a:bodyPr/>
          <a:lstStyle/>
          <a:p>
            <a:r>
              <a:rPr lang="en-US" sz="5400" b="1" dirty="0" smtClean="0"/>
              <a:t>Building Bridges </a:t>
            </a:r>
            <a:br>
              <a:rPr lang="en-US" sz="5400" b="1" dirty="0" smtClean="0"/>
            </a:br>
            <a:r>
              <a:rPr lang="en-US" sz="4800" dirty="0" smtClean="0"/>
              <a:t>to Improve Student Outcomes:  </a:t>
            </a:r>
            <a:br>
              <a:rPr lang="en-US" sz="4800" dirty="0" smtClean="0"/>
            </a:br>
            <a:r>
              <a:rPr lang="en-US" sz="4400" dirty="0" smtClean="0"/>
              <a:t>One community’s journey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953000"/>
            <a:ext cx="6781800" cy="1219200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Jean Haughey, LMFT,  Director, Town of Enfield Youth Services</a:t>
            </a:r>
          </a:p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Joanna Fornwalt, LCSW, Social Worker, Town of Enfield Youth Services</a:t>
            </a:r>
          </a:p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Cindy </a:t>
            </a: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Stamm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Former Director, Pupil Services, Enfield Public Schools</a:t>
            </a:r>
          </a:p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Officer Rebecca Leger, SRO, Enfield Police Department</a:t>
            </a:r>
          </a:p>
          <a:p>
            <a:endParaRPr lang="en-US" sz="1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62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61988"/>
            <a:ext cx="810577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50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Committees and Collaborations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Crisis Response Team</a:t>
            </a:r>
          </a:p>
          <a:p>
            <a:r>
              <a:rPr lang="en-US" sz="3200" dirty="0" smtClean="0"/>
              <a:t>Early Intervention Team</a:t>
            </a:r>
          </a:p>
          <a:p>
            <a:r>
              <a:rPr lang="en-US" sz="3200" dirty="0" smtClean="0"/>
              <a:t>Behavioral Health Committee</a:t>
            </a:r>
          </a:p>
          <a:p>
            <a:r>
              <a:rPr lang="en-US" sz="3200" dirty="0" smtClean="0"/>
              <a:t>Training and Resource Development Committee</a:t>
            </a:r>
          </a:p>
          <a:p>
            <a:r>
              <a:rPr lang="en-US" sz="3200" dirty="0" smtClean="0"/>
              <a:t>Youth Involvement</a:t>
            </a:r>
          </a:p>
          <a:p>
            <a:r>
              <a:rPr lang="en-US" sz="3200" dirty="0" smtClean="0"/>
              <a:t>School Climate and Wellness Committee</a:t>
            </a:r>
          </a:p>
          <a:p>
            <a:r>
              <a:rPr lang="en-US" sz="3200" dirty="0" smtClean="0"/>
              <a:t>Wednesday Night School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73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Response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 trained in psychological first aid and post traumatic stress management skills</a:t>
            </a:r>
          </a:p>
          <a:p>
            <a:r>
              <a:rPr lang="en-US" dirty="0" smtClean="0"/>
              <a:t>Meets quarterly to review recent responses and trends within the community</a:t>
            </a:r>
          </a:p>
          <a:p>
            <a:r>
              <a:rPr lang="en-US" dirty="0" smtClean="0"/>
              <a:t>Membership from community mental health, schools, police, town, faith based organizations, businesses, funeral homes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5395"/>
            <a:ext cx="8603974" cy="659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7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458200" cy="653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9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Resource Development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leadership positions needed from town youth services and Enfield Public Schools Pupil Services</a:t>
            </a:r>
          </a:p>
          <a:p>
            <a:pPr lvl="1"/>
            <a:r>
              <a:rPr lang="en-US" dirty="0" smtClean="0"/>
              <a:t>Membership also includes all levels school social workers and guidance, school nursing, school administration</a:t>
            </a:r>
          </a:p>
          <a:p>
            <a:r>
              <a:rPr lang="en-US" dirty="0" smtClean="0"/>
              <a:t>Assess current areas of training needs and implement by sending identified participants to trainings or bringing in speakers during professional development days</a:t>
            </a:r>
          </a:p>
          <a:p>
            <a:r>
              <a:rPr lang="en-US" dirty="0" smtClean="0"/>
              <a:t>Examples: Supporting transgender youth, adverse childhood experiences/trauma informed schools, school mental health, diversity in schools, substance use prevention</a:t>
            </a:r>
          </a:p>
        </p:txBody>
      </p:sp>
    </p:spTree>
    <p:extLst>
      <p:ext uri="{BB962C8B-B14F-4D97-AF65-F5344CB8AC3E}">
        <p14:creationId xmlns:p14="http://schemas.microsoft.com/office/powerpoint/2010/main" val="247640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Cross </a:t>
            </a:r>
            <a:r>
              <a:rPr lang="en-US" sz="3200" dirty="0"/>
              <a:t>sector training  - a few listed here:</a:t>
            </a:r>
          </a:p>
          <a:p>
            <a:pPr lvl="2"/>
            <a:r>
              <a:rPr lang="en-US" sz="2400" dirty="0"/>
              <a:t>Harvard School Mental </a:t>
            </a:r>
            <a:r>
              <a:rPr lang="en-US" sz="2400" dirty="0" smtClean="0"/>
              <a:t>Health</a:t>
            </a:r>
            <a:endParaRPr lang="en-US" sz="2400" dirty="0"/>
          </a:p>
          <a:p>
            <a:pPr lvl="2"/>
            <a:r>
              <a:rPr lang="en-US" sz="2400" dirty="0"/>
              <a:t>PTSM/Psychological First Aid</a:t>
            </a:r>
          </a:p>
          <a:p>
            <a:pPr lvl="2"/>
            <a:r>
              <a:rPr lang="en-US" sz="2400" dirty="0" smtClean="0"/>
              <a:t>Georgetown LEAD Conference</a:t>
            </a:r>
          </a:p>
          <a:p>
            <a:pPr lvl="2"/>
            <a:r>
              <a:rPr lang="en-US" sz="2400" dirty="0" smtClean="0"/>
              <a:t>CT Consortium on School Attendance</a:t>
            </a:r>
          </a:p>
          <a:p>
            <a:pPr lvl="2"/>
            <a:r>
              <a:rPr lang="en-US" sz="2400" dirty="0" smtClean="0"/>
              <a:t>National League of Cities </a:t>
            </a:r>
          </a:p>
          <a:p>
            <a:pPr lvl="2"/>
            <a:r>
              <a:rPr lang="en-US" sz="2400" dirty="0" smtClean="0"/>
              <a:t>CADCA</a:t>
            </a:r>
          </a:p>
          <a:p>
            <a:pPr lvl="2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Streams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Town Council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Grants</a:t>
            </a:r>
          </a:p>
          <a:p>
            <a:pPr lvl="1"/>
            <a:r>
              <a:rPr lang="en-US" sz="1800" dirty="0" smtClean="0"/>
              <a:t>Partnership For Success</a:t>
            </a:r>
          </a:p>
          <a:p>
            <a:pPr lvl="1"/>
            <a:r>
              <a:rPr lang="en-US" sz="1800" dirty="0" smtClean="0"/>
              <a:t>Garrett Lee Smith</a:t>
            </a:r>
          </a:p>
          <a:p>
            <a:pPr lvl="1"/>
            <a:r>
              <a:rPr lang="en-US" sz="1800" dirty="0" smtClean="0"/>
              <a:t>Drug Free Communities</a:t>
            </a:r>
          </a:p>
          <a:p>
            <a:pPr lvl="1"/>
            <a:r>
              <a:rPr lang="en-US" sz="1800" dirty="0" smtClean="0"/>
              <a:t>Stop Act</a:t>
            </a:r>
          </a:p>
          <a:p>
            <a:pPr lvl="1"/>
            <a:r>
              <a:rPr lang="en-US" sz="1800" dirty="0" smtClean="0"/>
              <a:t>ERASE</a:t>
            </a:r>
          </a:p>
          <a:p>
            <a:pPr lvl="1"/>
            <a:r>
              <a:rPr lang="en-US" sz="1800" dirty="0" smtClean="0"/>
              <a:t>SDE Enhancement</a:t>
            </a:r>
            <a:endParaRPr lang="en-US" sz="1800" dirty="0"/>
          </a:p>
          <a:p>
            <a:r>
              <a:rPr lang="en-US" dirty="0"/>
              <a:t>D</a:t>
            </a:r>
            <a:r>
              <a:rPr lang="en-US" dirty="0" smtClean="0"/>
              <a:t>onations </a:t>
            </a:r>
            <a:endParaRPr lang="en-US" dirty="0"/>
          </a:p>
          <a:p>
            <a:r>
              <a:rPr lang="en-US" dirty="0"/>
              <a:t>BOE </a:t>
            </a:r>
            <a:r>
              <a:rPr lang="en-US" dirty="0" smtClean="0"/>
              <a:t>funding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C:\Users\jhaughey\AppData\Local\Microsoft\Windows\Temporary Internet Files\Content.IE5\NEBIOJZG\spacm-carr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3804225" cy="136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8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Capitalizing on Existing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Enfield Together Coalition</a:t>
            </a:r>
          </a:p>
          <a:p>
            <a:pPr lvl="1"/>
            <a:r>
              <a:rPr lang="en-US" dirty="0" smtClean="0"/>
              <a:t>Substance abuse prevention </a:t>
            </a:r>
            <a:r>
              <a:rPr lang="en-US" b="1" dirty="0" smtClean="0"/>
              <a:t>IS</a:t>
            </a:r>
            <a:r>
              <a:rPr lang="en-US" dirty="0" smtClean="0"/>
              <a:t> suicide prevention</a:t>
            </a:r>
          </a:p>
          <a:p>
            <a:r>
              <a:rPr lang="en-US" dirty="0" smtClean="0"/>
              <a:t>Universal strategies to prevent substance abuse</a:t>
            </a:r>
          </a:p>
          <a:p>
            <a:pPr lvl="1"/>
            <a:r>
              <a:rPr lang="en-US" dirty="0" smtClean="0"/>
              <a:t>Enforcement of underage drinking laws</a:t>
            </a:r>
          </a:p>
          <a:p>
            <a:pPr lvl="1"/>
            <a:r>
              <a:rPr lang="en-US" dirty="0" smtClean="0"/>
              <a:t>Encouraging parental monitoring of youth alcohol/drug use</a:t>
            </a:r>
          </a:p>
          <a:p>
            <a:pPr lvl="2"/>
            <a:r>
              <a:rPr lang="en-US" dirty="0" smtClean="0"/>
              <a:t>“Talk, They Hear You” campaign</a:t>
            </a:r>
          </a:p>
          <a:p>
            <a:pPr lvl="1"/>
            <a:r>
              <a:rPr lang="en-US" dirty="0" smtClean="0"/>
              <a:t>Promoting awareness of social host laws</a:t>
            </a:r>
          </a:p>
          <a:p>
            <a:pPr lvl="2"/>
            <a:r>
              <a:rPr lang="en-US" dirty="0" smtClean="0"/>
              <a:t>“Love them enough to say “NO” campaign</a:t>
            </a:r>
            <a:endParaRPr lang="en-US" dirty="0"/>
          </a:p>
          <a:p>
            <a:pPr lvl="1"/>
            <a:r>
              <a:rPr lang="en-US" dirty="0" smtClean="0"/>
              <a:t>Promoting use of prescription drop box</a:t>
            </a:r>
          </a:p>
          <a:p>
            <a:pPr lvl="1"/>
            <a:r>
              <a:rPr lang="en-US" dirty="0" smtClean="0"/>
              <a:t>SBIRT initiative – screening at-risk youth through the juvenile review board, expulsion program, early intervention team, youth services counseling</a:t>
            </a:r>
          </a:p>
          <a:p>
            <a:pPr lvl="1"/>
            <a:r>
              <a:rPr lang="en-US" dirty="0" smtClean="0"/>
              <a:t>Prescription drug monitoring program</a:t>
            </a:r>
          </a:p>
          <a:p>
            <a:r>
              <a:rPr lang="en-US" dirty="0" smtClean="0"/>
              <a:t>Student Survey – administered every 2 years</a:t>
            </a:r>
          </a:p>
          <a:p>
            <a:pPr lvl="1"/>
            <a:r>
              <a:rPr lang="en-US" dirty="0" smtClean="0"/>
              <a:t>Tailoring campaigns to meet assessed needs </a:t>
            </a:r>
            <a:r>
              <a:rPr lang="en-US" dirty="0" err="1" smtClean="0"/>
              <a:t>ie</a:t>
            </a:r>
            <a:r>
              <a:rPr lang="en-US" dirty="0" smtClean="0"/>
              <a:t>) current marijuana campaign as student reports of marijuana use has increased</a:t>
            </a:r>
          </a:p>
        </p:txBody>
      </p:sp>
    </p:spTree>
    <p:extLst>
      <p:ext uri="{BB962C8B-B14F-4D97-AF65-F5344CB8AC3E}">
        <p14:creationId xmlns:p14="http://schemas.microsoft.com/office/powerpoint/2010/main" val="10405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9</a:t>
            </a:r>
            <a:r>
              <a:rPr lang="en-US" baseline="30000" dirty="0" smtClean="0"/>
              <a:t>th</a:t>
            </a:r>
            <a:r>
              <a:rPr lang="en-US" dirty="0" smtClean="0"/>
              <a:t> grade students trained in QPR annually</a:t>
            </a:r>
          </a:p>
          <a:p>
            <a:r>
              <a:rPr lang="en-US" dirty="0" smtClean="0"/>
              <a:t>QPR training for paraprofessionals</a:t>
            </a:r>
          </a:p>
          <a:p>
            <a:r>
              <a:rPr lang="en-US" dirty="0" smtClean="0"/>
              <a:t>Trainings requested in the community from local community college and faith organizations</a:t>
            </a:r>
          </a:p>
          <a:p>
            <a:r>
              <a:rPr lang="en-US" dirty="0" smtClean="0"/>
              <a:t>2016 all staff training on adverse childhood experiences</a:t>
            </a:r>
          </a:p>
          <a:p>
            <a:r>
              <a:rPr lang="en-US" dirty="0" smtClean="0"/>
              <a:t>2016-2017 school year</a:t>
            </a:r>
          </a:p>
          <a:p>
            <a:pPr lvl="1"/>
            <a:r>
              <a:rPr lang="en-US" dirty="0" smtClean="0"/>
              <a:t>Sent 42 school/town representatives to 8 different trainings</a:t>
            </a:r>
          </a:p>
          <a:p>
            <a:pPr lvl="1"/>
            <a:r>
              <a:rPr lang="en-US" dirty="0" smtClean="0"/>
              <a:t>Brought 2 trainings to Enfield during PD days</a:t>
            </a:r>
          </a:p>
          <a:p>
            <a:pPr lvl="1"/>
            <a:r>
              <a:rPr lang="en-US" dirty="0" smtClean="0"/>
              <a:t>Sent one EYS staff to youth mental health first aid train the trainer</a:t>
            </a:r>
          </a:p>
          <a:p>
            <a:pPr lvl="1"/>
            <a:r>
              <a:rPr lang="en-US" dirty="0" smtClean="0"/>
              <a:t>Sent 3 EYS/EPS staff to SOS train </a:t>
            </a:r>
            <a:r>
              <a:rPr lang="en-US" smtClean="0"/>
              <a:t>the trainer</a:t>
            </a:r>
          </a:p>
        </p:txBody>
      </p:sp>
    </p:spTree>
    <p:extLst>
      <p:ext uri="{BB962C8B-B14F-4D97-AF65-F5344CB8AC3E}">
        <p14:creationId xmlns:p14="http://schemas.microsoft.com/office/powerpoint/2010/main" val="423325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History of Building Bridges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Response to Enfield’s youth suicides &amp; untimely deaths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No one risk factor – No one solution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Reducing the blame game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“Tools for Community “Crisis”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Brought in State expertise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Helping students, families, and community cope</a:t>
            </a:r>
          </a:p>
          <a:p>
            <a:pPr lvl="1"/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jhaughey\AppData\Local\Microsoft\Windows\Temporary Internet Files\Content.IE5\K05B4P2U\bridge-builders_frits_ahlefeldt_cc_by_n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7200"/>
            <a:ext cx="3048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54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Intervention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Response to Enfield JRB only hearing cases resulting in arrest</a:t>
            </a:r>
          </a:p>
          <a:p>
            <a:r>
              <a:rPr lang="en-US" dirty="0" smtClean="0"/>
              <a:t>Piloted in K-2, expanded to all ages</a:t>
            </a:r>
          </a:p>
          <a:p>
            <a:r>
              <a:rPr lang="en-US" dirty="0" smtClean="0"/>
              <a:t>Collaboration between Enfield Police Department, Enfield Public School, Enfield Youth Services, Local Behavioral Health Agency, DCF, and Juvenile Court</a:t>
            </a:r>
          </a:p>
          <a:p>
            <a:r>
              <a:rPr lang="en-US" dirty="0" smtClean="0"/>
              <a:t>Expanded to school truancy, attendance, behavioral disturbances as alternative to arrests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1155"/>
            <a:ext cx="8494143" cy="641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714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2" y="152400"/>
            <a:ext cx="8496708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028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Health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Membership from local pediatricians, community mental health, school nursing, all levels school staff, youth services</a:t>
            </a:r>
          </a:p>
          <a:p>
            <a:r>
              <a:rPr lang="en-US" dirty="0" smtClean="0"/>
              <a:t>Carried out EPIC training with area pediatricians promote implementation of screenings at office visits</a:t>
            </a:r>
          </a:p>
          <a:p>
            <a:r>
              <a:rPr lang="en-US" dirty="0" smtClean="0"/>
              <a:t>Promoting universal screenings for substance use and trauma</a:t>
            </a:r>
          </a:p>
          <a:p>
            <a:r>
              <a:rPr lang="en-US" dirty="0" smtClean="0"/>
              <a:t>Collaborating with school based health clinic to implement CBITS and expanding services to elementary schools</a:t>
            </a:r>
          </a:p>
          <a:p>
            <a:r>
              <a:rPr lang="en-US" dirty="0" smtClean="0"/>
              <a:t>School avoidance/anxiety/truancy</a:t>
            </a:r>
          </a:p>
          <a:p>
            <a:r>
              <a:rPr lang="en-US" dirty="0" smtClean="0"/>
              <a:t>Breaking down barriers to communication between school, families, providers to ensure best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36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Rachel’s Challenge</a:t>
            </a:r>
          </a:p>
          <a:p>
            <a:pPr lvl="1"/>
            <a:r>
              <a:rPr lang="en-US" sz="2000" dirty="0" smtClean="0"/>
              <a:t>Clubs at middle and high schools</a:t>
            </a:r>
          </a:p>
          <a:p>
            <a:pPr lvl="1"/>
            <a:r>
              <a:rPr lang="en-US" sz="2000" dirty="0" smtClean="0"/>
              <a:t>Positive school climate and kindness messaging</a:t>
            </a:r>
          </a:p>
          <a:p>
            <a:pPr lvl="1"/>
            <a:r>
              <a:rPr lang="en-US" sz="2000" dirty="0" smtClean="0"/>
              <a:t>“Chain Reaction” kick off events</a:t>
            </a:r>
          </a:p>
          <a:p>
            <a:pPr lvl="1"/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grade mentoring program</a:t>
            </a:r>
          </a:p>
          <a:p>
            <a:pPr lvl="1"/>
            <a:r>
              <a:rPr lang="en-US" sz="2000" dirty="0" smtClean="0"/>
              <a:t>Pancake breakfast</a:t>
            </a:r>
          </a:p>
          <a:p>
            <a:pPr lvl="1"/>
            <a:r>
              <a:rPr lang="en-US" sz="2000" dirty="0" smtClean="0"/>
              <a:t>Kindness Carnival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rachelschallenge.org/about-us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56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cKFkcfXx-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838200"/>
            <a:ext cx="8720667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Wellness and Climate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2016 in response to growing school attendance concerns and increased awareness of impact of trauma on learning</a:t>
            </a:r>
          </a:p>
          <a:p>
            <a:r>
              <a:rPr lang="en-US" dirty="0" smtClean="0"/>
              <a:t>All levels school participation, community agencies, youth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18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</a:t>
            </a:r>
            <a:r>
              <a:rPr lang="en-US" smtClean="0"/>
              <a:t>Night School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To change exclusionary school policies that negatively impact at-risk youth to policies that keep kids engaged and connected</a:t>
            </a:r>
          </a:p>
          <a:p>
            <a:r>
              <a:rPr lang="en-US" dirty="0" smtClean="0"/>
              <a:t>Developed by high school administrator and supported by Enfield Youth Services</a:t>
            </a:r>
          </a:p>
          <a:p>
            <a:r>
              <a:rPr lang="en-US" dirty="0" smtClean="0"/>
              <a:t>Alternative to in school suspension</a:t>
            </a:r>
          </a:p>
          <a:p>
            <a:pPr lvl="1"/>
            <a:r>
              <a:rPr lang="en-US" dirty="0" smtClean="0"/>
              <a:t>Parent signs permission slip detailing program</a:t>
            </a:r>
          </a:p>
          <a:p>
            <a:pPr lvl="1"/>
            <a:r>
              <a:rPr lang="en-US" dirty="0" smtClean="0"/>
              <a:t>Student serves time after school rather than during the day, keeping them in class</a:t>
            </a:r>
          </a:p>
          <a:p>
            <a:pPr lvl="1"/>
            <a:r>
              <a:rPr lang="en-US" dirty="0" smtClean="0"/>
              <a:t>45 minutes of help from teacher of student’s choosing, 60 minutes of tutoring/meeting with EYS social worker, 60 minutes of physical activity with school administrator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0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1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62001"/>
            <a:ext cx="7772400" cy="2209800"/>
          </a:xfrm>
        </p:spPr>
        <p:txBody>
          <a:bodyPr/>
          <a:lstStyle/>
          <a:p>
            <a:r>
              <a:rPr lang="en-US" dirty="0" smtClean="0"/>
              <a:t>CONNECT </a:t>
            </a:r>
            <a:r>
              <a:rPr lang="en-US" dirty="0" err="1" smtClean="0"/>
              <a:t>Postvention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Responding in the aftermath of a tragedy</a:t>
            </a:r>
          </a:p>
          <a:p>
            <a:pPr marL="457200" indent="-457200">
              <a:buAutoNum type="arabicPeriod"/>
            </a:pPr>
            <a:r>
              <a:rPr lang="en-US" dirty="0" smtClean="0"/>
              <a:t>Community Needs Assessment by Sector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9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8229600" cy="4144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Suicide is not caused by one single risk factor, but is a complex interconnecting set of risk factors.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122" name="Picture 2" descr="C:\Users\jhaughey\AppData\Local\Microsoft\Windows\Temporary Internet Files\Content.IE5\ZH4SB3JT\original_sharing-knowled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3454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4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Learned: Shared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Barriers to behavioral health treatment</a:t>
            </a:r>
          </a:p>
          <a:p>
            <a:pPr lvl="1"/>
            <a:r>
              <a:rPr lang="en-US" dirty="0" smtClean="0"/>
              <a:t>Lack of early identification of behavioral health disorders and substance abuse in youth</a:t>
            </a:r>
          </a:p>
          <a:p>
            <a:pPr lvl="1"/>
            <a:r>
              <a:rPr lang="en-US" dirty="0" smtClean="0"/>
              <a:t>Lack of awareness that substance use may mask a history of mood disorder and/or trauma</a:t>
            </a:r>
          </a:p>
          <a:p>
            <a:r>
              <a:rPr lang="en-US" b="1" dirty="0" smtClean="0"/>
              <a:t>Delinquency</a:t>
            </a:r>
          </a:p>
          <a:p>
            <a:pPr lvl="1"/>
            <a:r>
              <a:rPr lang="en-US" dirty="0" smtClean="0"/>
              <a:t>Sending drug, alcohol and other misdemeanors to court</a:t>
            </a:r>
          </a:p>
          <a:p>
            <a:pPr lvl="1"/>
            <a:r>
              <a:rPr lang="en-US" dirty="0" smtClean="0"/>
              <a:t>School based arrests for disruptive and impulsive behavior</a:t>
            </a:r>
          </a:p>
          <a:p>
            <a:pPr lvl="1"/>
            <a:r>
              <a:rPr lang="en-US" dirty="0" smtClean="0"/>
              <a:t>Exclusionary educational practices</a:t>
            </a:r>
          </a:p>
          <a:p>
            <a:pPr lvl="1"/>
            <a:endParaRPr lang="en-US" dirty="0" smtClean="0"/>
          </a:p>
        </p:txBody>
      </p:sp>
      <p:pic>
        <p:nvPicPr>
          <p:cNvPr id="3074" name="Picture 2" descr="C:\Users\jhaughey\AppData\Local\Microsoft\Windows\Temporary Internet Files\Content.IE5\4XXPEQTM\viewlogo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4572000"/>
            <a:ext cx="1333500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59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Learned: Shared Risk </a:t>
            </a:r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</a:t>
            </a:r>
            <a:r>
              <a:rPr lang="en-US" b="1" dirty="0" smtClean="0"/>
              <a:t>amily </a:t>
            </a:r>
            <a:r>
              <a:rPr lang="en-US" b="1" dirty="0"/>
              <a:t>history </a:t>
            </a:r>
            <a:r>
              <a:rPr lang="en-US" b="1" dirty="0" smtClean="0"/>
              <a:t>of mental health/addiction</a:t>
            </a:r>
          </a:p>
          <a:p>
            <a:pPr lvl="1"/>
            <a:r>
              <a:rPr lang="en-US" dirty="0" smtClean="0"/>
              <a:t>Parental substance misuse at home</a:t>
            </a:r>
          </a:p>
          <a:p>
            <a:pPr lvl="1"/>
            <a:r>
              <a:rPr lang="en-US" dirty="0" smtClean="0"/>
              <a:t>Social access to alcohol, marijuana and prescription drugs</a:t>
            </a:r>
          </a:p>
          <a:p>
            <a:pPr lvl="1"/>
            <a:r>
              <a:rPr lang="en-US" dirty="0" smtClean="0"/>
              <a:t>Abuse and neglect</a:t>
            </a:r>
          </a:p>
          <a:p>
            <a:pPr lvl="1"/>
            <a:r>
              <a:rPr lang="en-US" dirty="0" smtClean="0"/>
              <a:t>Trauma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Feelings of isolation/relational and social </a:t>
            </a:r>
            <a:r>
              <a:rPr lang="en-US" b="1" dirty="0" smtClean="0"/>
              <a:t>losses</a:t>
            </a:r>
          </a:p>
          <a:p>
            <a:pPr lvl="1"/>
            <a:r>
              <a:rPr lang="en-US" dirty="0" smtClean="0"/>
              <a:t>School climate</a:t>
            </a:r>
          </a:p>
          <a:p>
            <a:pPr lvl="1"/>
            <a:r>
              <a:rPr lang="en-US" dirty="0" smtClean="0"/>
              <a:t>Bullying</a:t>
            </a:r>
          </a:p>
          <a:p>
            <a:pPr lvl="1"/>
            <a:r>
              <a:rPr lang="en-US" dirty="0" smtClean="0"/>
              <a:t>Exclusionary practices</a:t>
            </a:r>
          </a:p>
          <a:p>
            <a:pPr lvl="1"/>
            <a:r>
              <a:rPr lang="en-US" dirty="0" smtClean="0"/>
              <a:t>Lack of connectedness to school, family, and community</a:t>
            </a:r>
          </a:p>
          <a:p>
            <a:pPr lvl="1"/>
            <a:r>
              <a:rPr lang="en-US" dirty="0" smtClean="0"/>
              <a:t>Lack of communication among silos</a:t>
            </a:r>
            <a:endParaRPr lang="en-US" dirty="0"/>
          </a:p>
          <a:p>
            <a:endParaRPr lang="en-US" dirty="0"/>
          </a:p>
        </p:txBody>
      </p:sp>
      <p:pic>
        <p:nvPicPr>
          <p:cNvPr id="4099" name="Picture 3" descr="C:\Users\jhaughey\AppData\Local\Microsoft\Windows\Temporary Internet Files\Content.IE5\EWNSE022\sharing-is-carin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1371600" cy="8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1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Protective Factors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Individual</a:t>
            </a:r>
          </a:p>
          <a:p>
            <a:pPr lvl="1"/>
            <a:r>
              <a:rPr lang="en-US" dirty="0" smtClean="0"/>
              <a:t>Religiosity</a:t>
            </a:r>
          </a:p>
          <a:p>
            <a:pPr lvl="1"/>
            <a:r>
              <a:rPr lang="en-US" dirty="0" smtClean="0"/>
              <a:t>Self regulation</a:t>
            </a:r>
          </a:p>
          <a:p>
            <a:pPr lvl="1"/>
            <a:r>
              <a:rPr lang="en-US" dirty="0" smtClean="0"/>
              <a:t>Coping ability</a:t>
            </a:r>
          </a:p>
          <a:p>
            <a:r>
              <a:rPr lang="en-US" b="1" dirty="0" smtClean="0"/>
              <a:t>Relationship</a:t>
            </a:r>
          </a:p>
          <a:p>
            <a:pPr lvl="1"/>
            <a:r>
              <a:rPr lang="en-US" b="1" dirty="0" smtClean="0"/>
              <a:t>Connectedness to others</a:t>
            </a:r>
          </a:p>
          <a:p>
            <a:pPr lvl="1"/>
            <a:r>
              <a:rPr lang="en-US" b="1" dirty="0" smtClean="0"/>
              <a:t>Family and social support</a:t>
            </a:r>
          </a:p>
          <a:p>
            <a:r>
              <a:rPr lang="en-US" b="1" dirty="0"/>
              <a:t>Community</a:t>
            </a:r>
          </a:p>
          <a:p>
            <a:pPr lvl="1"/>
            <a:r>
              <a:rPr lang="en-US" b="1" dirty="0"/>
              <a:t>Supportive school staff/environment</a:t>
            </a:r>
          </a:p>
          <a:p>
            <a:pPr lvl="1"/>
            <a:r>
              <a:rPr lang="en-US" b="1" dirty="0"/>
              <a:t>Effective classroom management</a:t>
            </a:r>
          </a:p>
          <a:p>
            <a:r>
              <a:rPr lang="en-US" dirty="0"/>
              <a:t>Societal</a:t>
            </a:r>
          </a:p>
          <a:p>
            <a:pPr lvl="1"/>
            <a:r>
              <a:rPr lang="en-US" dirty="0"/>
              <a:t>Cultural norms and practices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878686" cy="193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1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Improving community strength, resilience and capacity in suicide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prevention</a:t>
            </a:r>
          </a:p>
          <a:p>
            <a:pPr lvl="1"/>
            <a:r>
              <a:rPr lang="en-US" dirty="0"/>
              <a:t>Improving individual, family and community awareness and understanding of suicide and suicide prevention will increase the capacity of communities to prevent and respond to suicide. 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Taking a coordinated approach to suicide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prevention</a:t>
            </a:r>
          </a:p>
          <a:p>
            <a:pPr lvl="1"/>
            <a:r>
              <a:rPr lang="en-US" dirty="0"/>
              <a:t>Effective suicide prevention relies on communities, organizations and all levels of government working together using sound </a:t>
            </a:r>
            <a:r>
              <a:rPr lang="en-US" dirty="0" smtClean="0"/>
              <a:t>evidence based practices </a:t>
            </a:r>
            <a:r>
              <a:rPr lang="en-US" dirty="0"/>
              <a:t>with a careful assessment of outcomes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Providing targeted suicide prevention activities</a:t>
            </a:r>
          </a:p>
          <a:p>
            <a:pPr lvl="1"/>
            <a:r>
              <a:rPr lang="en-US" dirty="0"/>
              <a:t>To address the needs of individuals and prevent suicide, there are a number of key elements:</a:t>
            </a:r>
          </a:p>
          <a:p>
            <a:pPr marL="457200" lvl="1" indent="0">
              <a:buNone/>
            </a:pPr>
            <a:r>
              <a:rPr lang="en-US" dirty="0" smtClean="0"/>
              <a:t>           </a:t>
            </a:r>
            <a:r>
              <a:rPr lang="en-US" dirty="0"/>
              <a:t>• Early identification and intervention;</a:t>
            </a:r>
          </a:p>
          <a:p>
            <a:pPr marL="457200" lvl="1" indent="0">
              <a:buNone/>
            </a:pPr>
            <a:r>
              <a:rPr lang="en-US" dirty="0"/>
              <a:t>          </a:t>
            </a:r>
            <a:r>
              <a:rPr lang="en-US" dirty="0" smtClean="0"/>
              <a:t> </a:t>
            </a:r>
            <a:r>
              <a:rPr lang="en-US" dirty="0"/>
              <a:t>• Building individual resilience and the capacity for self-help 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655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4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441</TotalTime>
  <Words>998</Words>
  <Application>Microsoft Office PowerPoint</Application>
  <PresentationFormat>On-screen Show (4:3)</PresentationFormat>
  <Paragraphs>154</Paragraphs>
  <Slides>28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Executive</vt:lpstr>
      <vt:lpstr>Building Bridges  to Improve Student Outcomes:   One community’s journey</vt:lpstr>
      <vt:lpstr>Overview</vt:lpstr>
      <vt:lpstr>CONNECT Postvention Summary</vt:lpstr>
      <vt:lpstr>Community Mapping</vt:lpstr>
      <vt:lpstr>What We Learned: Shared Risk Factors</vt:lpstr>
      <vt:lpstr>What We Learned: Shared Risk Factors</vt:lpstr>
      <vt:lpstr>Shared Protective Factors</vt:lpstr>
      <vt:lpstr>Action Steps</vt:lpstr>
      <vt:lpstr>PowerPoint Presentation</vt:lpstr>
      <vt:lpstr>PowerPoint Presentation</vt:lpstr>
      <vt:lpstr>Resulting Committees and Collaborations</vt:lpstr>
      <vt:lpstr>Crisis Response Team</vt:lpstr>
      <vt:lpstr>PowerPoint Presentation</vt:lpstr>
      <vt:lpstr>PowerPoint Presentation</vt:lpstr>
      <vt:lpstr>Training and Resource Development Committee</vt:lpstr>
      <vt:lpstr>Trainings</vt:lpstr>
      <vt:lpstr>Funding Streams</vt:lpstr>
      <vt:lpstr>Capitalizing on Existing Work</vt:lpstr>
      <vt:lpstr>Training Milestones</vt:lpstr>
      <vt:lpstr>Early Intervention Team</vt:lpstr>
      <vt:lpstr>PowerPoint Presentation</vt:lpstr>
      <vt:lpstr>PowerPoint Presentation</vt:lpstr>
      <vt:lpstr>Behavioral Health Committee</vt:lpstr>
      <vt:lpstr>Youth Involvement</vt:lpstr>
      <vt:lpstr>PowerPoint Presentation</vt:lpstr>
      <vt:lpstr>School Wellness and Climate Committee</vt:lpstr>
      <vt:lpstr>Wednesday Night School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 Summer Leadership Insititute</dc:title>
  <dc:creator>registered user</dc:creator>
  <cp:lastModifiedBy>Johnston, Amanda</cp:lastModifiedBy>
  <cp:revision>48</cp:revision>
  <dcterms:created xsi:type="dcterms:W3CDTF">2017-06-16T20:17:59Z</dcterms:created>
  <dcterms:modified xsi:type="dcterms:W3CDTF">2017-06-22T18:48:42Z</dcterms:modified>
</cp:coreProperties>
</file>