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7.xml" ContentType="application/vnd.openxmlformats-officedocument.presentationml.notesSlide+xml"/>
  <Override PartName="/ppt/tags/tag61.xml" ContentType="application/vnd.openxmlformats-officedocument.presentationml.tags+xml"/>
  <Override PartName="/ppt/notesSlides/notesSlide1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745" r:id="rId2"/>
    <p:sldId id="840" r:id="rId3"/>
    <p:sldId id="747" r:id="rId4"/>
    <p:sldId id="848" r:id="rId5"/>
    <p:sldId id="748" r:id="rId6"/>
    <p:sldId id="749" r:id="rId7"/>
    <p:sldId id="750" r:id="rId8"/>
    <p:sldId id="751" r:id="rId9"/>
    <p:sldId id="752" r:id="rId10"/>
    <p:sldId id="849" r:id="rId11"/>
    <p:sldId id="850" r:id="rId12"/>
    <p:sldId id="888" r:id="rId13"/>
    <p:sldId id="852" r:id="rId14"/>
    <p:sldId id="757" r:id="rId15"/>
    <p:sldId id="758" r:id="rId16"/>
    <p:sldId id="760" r:id="rId17"/>
    <p:sldId id="761" r:id="rId18"/>
    <p:sldId id="762" r:id="rId19"/>
    <p:sldId id="853" r:id="rId20"/>
    <p:sldId id="854" r:id="rId21"/>
    <p:sldId id="889" r:id="rId22"/>
    <p:sldId id="856" r:id="rId23"/>
    <p:sldId id="857" r:id="rId24"/>
    <p:sldId id="858" r:id="rId25"/>
    <p:sldId id="859" r:id="rId26"/>
    <p:sldId id="860" r:id="rId27"/>
    <p:sldId id="861" r:id="rId28"/>
    <p:sldId id="862" r:id="rId29"/>
    <p:sldId id="863" r:id="rId30"/>
    <p:sldId id="864" r:id="rId31"/>
    <p:sldId id="884" r:id="rId32"/>
    <p:sldId id="866" r:id="rId33"/>
    <p:sldId id="867" r:id="rId34"/>
    <p:sldId id="868" r:id="rId35"/>
    <p:sldId id="869" r:id="rId36"/>
    <p:sldId id="768" r:id="rId37"/>
    <p:sldId id="769" r:id="rId38"/>
    <p:sldId id="870" r:id="rId39"/>
    <p:sldId id="871" r:id="rId40"/>
    <p:sldId id="872" r:id="rId41"/>
    <p:sldId id="885" r:id="rId42"/>
    <p:sldId id="874" r:id="rId43"/>
    <p:sldId id="887" r:id="rId44"/>
    <p:sldId id="876" r:id="rId45"/>
    <p:sldId id="886" r:id="rId46"/>
    <p:sldId id="878" r:id="rId47"/>
    <p:sldId id="879" r:id="rId48"/>
    <p:sldId id="880" r:id="rId49"/>
    <p:sldId id="836" r:id="rId50"/>
    <p:sldId id="838" r:id="rId51"/>
    <p:sldId id="841" r:id="rId52"/>
  </p:sldIdLst>
  <p:sldSz cx="9144000" cy="6858000" type="screen4x3"/>
  <p:notesSz cx="7315200" cy="9601200"/>
  <p:custDataLst>
    <p:tags r:id="rId55"/>
  </p:custDataLst>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E3C63"/>
    <a:srgbClr val="04AD97"/>
    <a:srgbClr val="006699"/>
    <a:srgbClr val="1F7593"/>
    <a:srgbClr val="FF3300"/>
    <a:srgbClr val="F7AB00"/>
    <a:srgbClr val="FF6600"/>
    <a:srgbClr val="AAC46B"/>
    <a:srgbClr val="9900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9" autoAdjust="0"/>
    <p:restoredTop sz="99204" autoAdjust="0"/>
  </p:normalViewPr>
  <p:slideViewPr>
    <p:cSldViewPr>
      <p:cViewPr varScale="1">
        <p:scale>
          <a:sx n="102" d="100"/>
          <a:sy n="102" d="100"/>
        </p:scale>
        <p:origin x="150"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6AAD5-BB22-443A-B98E-11707CBE16C9}"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pPr>
        <a:ln>
          <a:noFill/>
        </a:ln>
      </dgm:spPr>
      <dgm:t>
        <a:bodyPr/>
        <a:lstStyle/>
        <a:p>
          <a:r>
            <a:rPr lang="en-US" sz="2000" b="1" dirty="0" smtClean="0">
              <a:solidFill>
                <a:schemeClr val="bg1"/>
              </a:solidFill>
            </a:rPr>
            <a:t>CET </a:t>
          </a:r>
          <a:r>
            <a:rPr lang="en-US" sz="1400" b="1" dirty="0" smtClean="0">
              <a:solidFill>
                <a:schemeClr val="bg1"/>
              </a:solidFill>
            </a:rPr>
            <a:t>Requirements</a:t>
          </a:r>
          <a:endParaRPr lang="en-US" sz="1400" b="1" dirty="0">
            <a:solidFill>
              <a:schemeClr val="bg1"/>
            </a:solidFill>
          </a:endParaRPr>
        </a:p>
      </dgm:t>
    </dgm:pt>
    <dgm:pt modelId="{68C8E73F-A05A-4DC8-914A-C484D8568F55}" type="parTrans" cxnId="{78D5CF50-3633-4A11-9FE0-D306D94A091D}">
      <dgm:prSet/>
      <dgm:spPr/>
      <dgm:t>
        <a:bodyPr/>
        <a:lstStyle/>
        <a:p>
          <a:endParaRPr lang="en-US" sz="1800">
            <a:solidFill>
              <a:schemeClr val="bg1"/>
            </a:solidFill>
          </a:endParaRPr>
        </a:p>
      </dgm:t>
    </dgm:pt>
    <dgm:pt modelId="{12A631F8-73E8-4437-A632-1DA4C96C2081}" type="sibTrans" cxnId="{78D5CF50-3633-4A11-9FE0-D306D94A091D}">
      <dgm:prSet/>
      <dgm:spPr>
        <a:ln>
          <a:noFill/>
        </a:ln>
      </dgm:spPr>
      <dgm:t>
        <a:bodyPr/>
        <a:lstStyle/>
        <a:p>
          <a:endParaRPr lang="en-US" sz="1800">
            <a:solidFill>
              <a:schemeClr val="bg1"/>
            </a:solidFill>
          </a:endParaRPr>
        </a:p>
      </dgm:t>
    </dgm:pt>
    <dgm:pt modelId="{37FDA6AE-027B-4120-90CE-09301A415796}">
      <dgm:prSet phldrT="[Text]" custT="1"/>
      <dgm:spPr>
        <a:ln>
          <a:noFill/>
        </a:ln>
      </dgm:spPr>
      <dgm:t>
        <a:bodyPr/>
        <a:lstStyle/>
        <a:p>
          <a:r>
            <a:rPr lang="en-US" sz="2000" b="1" dirty="0" smtClean="0">
              <a:solidFill>
                <a:schemeClr val="bg1"/>
              </a:solidFill>
            </a:rPr>
            <a:t>Optional</a:t>
          </a:r>
          <a:endParaRPr lang="en-US" sz="2000" b="1" dirty="0">
            <a:solidFill>
              <a:schemeClr val="bg1"/>
            </a:solidFill>
          </a:endParaRPr>
        </a:p>
      </dgm:t>
    </dgm:pt>
    <dgm:pt modelId="{F547554B-51EF-4D52-BD83-B530786A53F6}" type="parTrans" cxnId="{97371629-EAFB-49C5-8D4C-1C2CC8EF98DA}">
      <dgm:prSet/>
      <dgm:spPr/>
      <dgm:t>
        <a:bodyPr/>
        <a:lstStyle/>
        <a:p>
          <a:endParaRPr lang="en-US" sz="1800">
            <a:solidFill>
              <a:schemeClr val="bg1"/>
            </a:solidFill>
          </a:endParaRPr>
        </a:p>
      </dgm:t>
    </dgm:pt>
    <dgm:pt modelId="{AACFA7FC-124D-47F0-AAB7-D837F03A13D6}" type="sibTrans" cxnId="{97371629-EAFB-49C5-8D4C-1C2CC8EF98DA}">
      <dgm:prSet/>
      <dgm:spPr>
        <a:ln>
          <a:noFill/>
        </a:ln>
      </dgm:spPr>
      <dgm:t>
        <a:bodyPr/>
        <a:lstStyle/>
        <a:p>
          <a:endParaRPr lang="en-US" sz="1800">
            <a:solidFill>
              <a:schemeClr val="bg1"/>
            </a:solidFill>
          </a:endParaRPr>
        </a:p>
      </dgm:t>
    </dgm:pt>
    <dgm:pt modelId="{8C92A023-B595-4B7E-9FD1-86305B47363F}">
      <dgm:prSet phldrT="[Text]" custT="1"/>
      <dgm:spPr>
        <a:solidFill>
          <a:srgbClr val="C00000"/>
        </a:solidFill>
        <a:ln>
          <a:noFill/>
        </a:ln>
      </dgm:spPr>
      <dgm:t>
        <a:bodyPr/>
        <a:lstStyle/>
        <a:p>
          <a:r>
            <a:rPr lang="en-US" sz="2000" b="1" dirty="0" smtClean="0">
              <a:solidFill>
                <a:schemeClr val="bg1"/>
              </a:solidFill>
            </a:rPr>
            <a:t>Void</a:t>
          </a:r>
          <a:endParaRPr lang="en-US" sz="2000" b="1" dirty="0">
            <a:solidFill>
              <a:schemeClr val="bg1"/>
            </a:solidFill>
          </a:endParaRPr>
        </a:p>
      </dgm:t>
    </dgm:pt>
    <dgm:pt modelId="{126030B6-AD92-4139-8AC7-ED96A61FFA13}" type="parTrans" cxnId="{6393EA77-6C35-4795-B9F8-BC384CEB01BB}">
      <dgm:prSet/>
      <dgm:spPr/>
      <dgm:t>
        <a:bodyPr/>
        <a:lstStyle/>
        <a:p>
          <a:endParaRPr lang="en-US" sz="1800">
            <a:solidFill>
              <a:schemeClr val="bg1"/>
            </a:solidFill>
          </a:endParaRPr>
        </a:p>
      </dgm:t>
    </dgm:pt>
    <dgm:pt modelId="{45610BF7-B096-4636-A867-71803911F6BC}" type="sibTrans" cxnId="{6393EA77-6C35-4795-B9F8-BC384CEB01BB}">
      <dgm:prSet/>
      <dgm:spPr>
        <a:ln>
          <a:noFill/>
        </a:ln>
      </dgm:spPr>
      <dgm:t>
        <a:bodyPr/>
        <a:lstStyle/>
        <a:p>
          <a:endParaRPr lang="en-US" sz="1800">
            <a:solidFill>
              <a:schemeClr val="bg1"/>
            </a:solidFill>
          </a:endParaRPr>
        </a:p>
      </dgm:t>
    </dgm:pt>
    <dgm:pt modelId="{8CF3E522-5D57-4AC6-A114-9011ECADB126}" type="pres">
      <dgm:prSet presAssocID="{ABB6AAD5-BB22-443A-B98E-11707CBE16C9}" presName="Name0" presStyleCnt="0">
        <dgm:presLayoutVars>
          <dgm:chPref val="3"/>
          <dgm:dir/>
          <dgm:animLvl val="lvl"/>
          <dgm:resizeHandles/>
        </dgm:presLayoutVars>
      </dgm:prSet>
      <dgm:spPr/>
      <dgm:t>
        <a:bodyPr/>
        <a:lstStyle/>
        <a:p>
          <a:endParaRPr lang="en-US"/>
        </a:p>
      </dgm:t>
    </dgm:pt>
    <dgm:pt modelId="{D6096381-8E40-4A96-8F38-09C01A4CFDEC}" type="pres">
      <dgm:prSet presAssocID="{62F3A35F-EA2B-462C-89DA-224952DBD84B}" presName="horFlow" presStyleCnt="0"/>
      <dgm:spPr/>
    </dgm:pt>
    <dgm:pt modelId="{C3C5C488-2D82-48FA-94E1-E6ED648AE07E}" type="pres">
      <dgm:prSet presAssocID="{62F3A35F-EA2B-462C-89DA-224952DBD84B}" presName="bigChev" presStyleLbl="node1" presStyleIdx="0" presStyleCnt="3" custScaleY="124871" custLinFactNeighborY="-89010"/>
      <dgm:spPr/>
      <dgm:t>
        <a:bodyPr/>
        <a:lstStyle/>
        <a:p>
          <a:endParaRPr lang="en-US"/>
        </a:p>
      </dgm:t>
    </dgm:pt>
    <dgm:pt modelId="{373A085F-9DBE-46BF-A47E-0C735CD1391E}" type="pres">
      <dgm:prSet presAssocID="{62F3A35F-EA2B-462C-89DA-224952DBD84B}" presName="vSp" presStyleCnt="0"/>
      <dgm:spPr/>
    </dgm:pt>
    <dgm:pt modelId="{9268F6D1-F112-4A65-8301-E74A81AB70DA}" type="pres">
      <dgm:prSet presAssocID="{37FDA6AE-027B-4120-90CE-09301A415796}" presName="horFlow" presStyleCnt="0"/>
      <dgm:spPr/>
    </dgm:pt>
    <dgm:pt modelId="{5F7C99BF-9C18-4701-B642-69C8B195B816}" type="pres">
      <dgm:prSet presAssocID="{37FDA6AE-027B-4120-90CE-09301A415796}" presName="bigChev" presStyleLbl="node1" presStyleIdx="1" presStyleCnt="3" custScaleY="119470" custLinFactNeighborY="-54268"/>
      <dgm:spPr/>
      <dgm:t>
        <a:bodyPr/>
        <a:lstStyle/>
        <a:p>
          <a:endParaRPr lang="en-US"/>
        </a:p>
      </dgm:t>
    </dgm:pt>
    <dgm:pt modelId="{6489C701-29A2-43EE-B483-7F35B23E0462}" type="pres">
      <dgm:prSet presAssocID="{37FDA6AE-027B-4120-90CE-09301A415796}" presName="vSp" presStyleCnt="0"/>
      <dgm:spPr/>
    </dgm:pt>
    <dgm:pt modelId="{34BC7A11-46D6-4CD3-A2C1-3FD5B3D3F123}" type="pres">
      <dgm:prSet presAssocID="{8C92A023-B595-4B7E-9FD1-86305B47363F}" presName="horFlow" presStyleCnt="0"/>
      <dgm:spPr/>
    </dgm:pt>
    <dgm:pt modelId="{803580E4-39B5-44E5-A355-43EEFE242A45}" type="pres">
      <dgm:prSet presAssocID="{8C92A023-B595-4B7E-9FD1-86305B47363F}" presName="bigChev" presStyleLbl="node1" presStyleIdx="2" presStyleCnt="3" custScaleY="118153" custLinFactNeighborY="-5857"/>
      <dgm:spPr/>
      <dgm:t>
        <a:bodyPr/>
        <a:lstStyle/>
        <a:p>
          <a:endParaRPr lang="en-US"/>
        </a:p>
      </dgm:t>
    </dgm:pt>
  </dgm:ptLst>
  <dgm:cxnLst>
    <dgm:cxn modelId="{97371629-EAFB-49C5-8D4C-1C2CC8EF98DA}" srcId="{ABB6AAD5-BB22-443A-B98E-11707CBE16C9}" destId="{37FDA6AE-027B-4120-90CE-09301A415796}" srcOrd="1" destOrd="0" parTransId="{F547554B-51EF-4D52-BD83-B530786A53F6}" sibTransId="{AACFA7FC-124D-47F0-AAB7-D837F03A13D6}"/>
    <dgm:cxn modelId="{C8A9F412-FDEF-4A4C-BC41-BFC524981EDE}" type="presOf" srcId="{8C92A023-B595-4B7E-9FD1-86305B47363F}" destId="{803580E4-39B5-44E5-A355-43EEFE242A45}" srcOrd="0" destOrd="0" presId="urn:microsoft.com/office/officeart/2005/8/layout/lProcess3"/>
    <dgm:cxn modelId="{FD42ECA1-AD7D-42B1-8E39-1EAAD5323F24}" type="presOf" srcId="{ABB6AAD5-BB22-443A-B98E-11707CBE16C9}" destId="{8CF3E522-5D57-4AC6-A114-9011ECADB126}" srcOrd="0" destOrd="0" presId="urn:microsoft.com/office/officeart/2005/8/layout/lProcess3"/>
    <dgm:cxn modelId="{6629E4CA-DD87-4B45-9DBB-5969A09E7C9B}" type="presOf" srcId="{37FDA6AE-027B-4120-90CE-09301A415796}" destId="{5F7C99BF-9C18-4701-B642-69C8B195B816}" srcOrd="0" destOrd="0" presId="urn:microsoft.com/office/officeart/2005/8/layout/lProcess3"/>
    <dgm:cxn modelId="{78D5CF50-3633-4A11-9FE0-D306D94A091D}" srcId="{ABB6AAD5-BB22-443A-B98E-11707CBE16C9}" destId="{62F3A35F-EA2B-462C-89DA-224952DBD84B}" srcOrd="0" destOrd="0" parTransId="{68C8E73F-A05A-4DC8-914A-C484D8568F55}" sibTransId="{12A631F8-73E8-4437-A632-1DA4C96C2081}"/>
    <dgm:cxn modelId="{6393EA77-6C35-4795-B9F8-BC384CEB01BB}" srcId="{ABB6AAD5-BB22-443A-B98E-11707CBE16C9}" destId="{8C92A023-B595-4B7E-9FD1-86305B47363F}" srcOrd="2" destOrd="0" parTransId="{126030B6-AD92-4139-8AC7-ED96A61FFA13}" sibTransId="{45610BF7-B096-4636-A867-71803911F6BC}"/>
    <dgm:cxn modelId="{03CEA9F1-DFE3-42F1-A275-9BF084B53B15}" type="presOf" srcId="{62F3A35F-EA2B-462C-89DA-224952DBD84B}" destId="{C3C5C488-2D82-48FA-94E1-E6ED648AE07E}" srcOrd="0" destOrd="0" presId="urn:microsoft.com/office/officeart/2005/8/layout/lProcess3"/>
    <dgm:cxn modelId="{242A232D-EC9E-406B-BD94-5E5A05DD97D3}" type="presParOf" srcId="{8CF3E522-5D57-4AC6-A114-9011ECADB126}" destId="{D6096381-8E40-4A96-8F38-09C01A4CFDEC}" srcOrd="0" destOrd="0" presId="urn:microsoft.com/office/officeart/2005/8/layout/lProcess3"/>
    <dgm:cxn modelId="{9197FC66-4C11-4C2D-8CFB-5EE796957FF9}" type="presParOf" srcId="{D6096381-8E40-4A96-8F38-09C01A4CFDEC}" destId="{C3C5C488-2D82-48FA-94E1-E6ED648AE07E}" srcOrd="0" destOrd="0" presId="urn:microsoft.com/office/officeart/2005/8/layout/lProcess3"/>
    <dgm:cxn modelId="{12C70DE5-FE3B-46B7-A00D-ECA0DCCAF63A}" type="presParOf" srcId="{8CF3E522-5D57-4AC6-A114-9011ECADB126}" destId="{373A085F-9DBE-46BF-A47E-0C735CD1391E}" srcOrd="1" destOrd="0" presId="urn:microsoft.com/office/officeart/2005/8/layout/lProcess3"/>
    <dgm:cxn modelId="{541C5810-290D-49FE-8CB1-075B6D3AD906}" type="presParOf" srcId="{8CF3E522-5D57-4AC6-A114-9011ECADB126}" destId="{9268F6D1-F112-4A65-8301-E74A81AB70DA}" srcOrd="2" destOrd="0" presId="urn:microsoft.com/office/officeart/2005/8/layout/lProcess3"/>
    <dgm:cxn modelId="{174DCC75-7349-4803-A44B-8C28408A1E66}" type="presParOf" srcId="{9268F6D1-F112-4A65-8301-E74A81AB70DA}" destId="{5F7C99BF-9C18-4701-B642-69C8B195B816}" srcOrd="0" destOrd="0" presId="urn:microsoft.com/office/officeart/2005/8/layout/lProcess3"/>
    <dgm:cxn modelId="{12BC8F9E-622F-449D-BFC7-A9E2647D4991}" type="presParOf" srcId="{8CF3E522-5D57-4AC6-A114-9011ECADB126}" destId="{6489C701-29A2-43EE-B483-7F35B23E0462}" srcOrd="3" destOrd="0" presId="urn:microsoft.com/office/officeart/2005/8/layout/lProcess3"/>
    <dgm:cxn modelId="{4337FBBF-30A8-4CC7-8E99-2E694C2A7B5F}" type="presParOf" srcId="{8CF3E522-5D57-4AC6-A114-9011ECADB126}" destId="{34BC7A11-46D6-4CD3-A2C1-3FD5B3D3F123}" srcOrd="4" destOrd="0" presId="urn:microsoft.com/office/officeart/2005/8/layout/lProcess3"/>
    <dgm:cxn modelId="{C90F62A6-6180-4256-9B18-49BF087B66F2}" type="presParOf" srcId="{34BC7A11-46D6-4CD3-A2C1-3FD5B3D3F123}" destId="{803580E4-39B5-44E5-A355-43EEFE242A45}"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5C488-2D82-48FA-94E1-E6ED648AE07E}">
      <dsp:nvSpPr>
        <dsp:cNvPr id="0" name=""/>
        <dsp:cNvSpPr/>
      </dsp:nvSpPr>
      <dsp:spPr>
        <a:xfrm>
          <a:off x="0" y="17791"/>
          <a:ext cx="2304256" cy="1150939"/>
        </a:xfrm>
        <a:prstGeom prst="chevron">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CET </a:t>
          </a:r>
          <a:r>
            <a:rPr lang="en-US" sz="1400" b="1" kern="1200" dirty="0" smtClean="0">
              <a:solidFill>
                <a:schemeClr val="bg1"/>
              </a:solidFill>
            </a:rPr>
            <a:t>Requirements</a:t>
          </a:r>
          <a:endParaRPr lang="en-US" sz="1400" b="1" kern="1200" dirty="0">
            <a:solidFill>
              <a:schemeClr val="bg1"/>
            </a:solidFill>
          </a:endParaRPr>
        </a:p>
      </dsp:txBody>
      <dsp:txXfrm>
        <a:off x="575470" y="17791"/>
        <a:ext cx="1153317" cy="1150939"/>
      </dsp:txXfrm>
    </dsp:sp>
    <dsp:sp modelId="{5F7C99BF-9C18-4701-B642-69C8B195B816}">
      <dsp:nvSpPr>
        <dsp:cNvPr id="0" name=""/>
        <dsp:cNvSpPr/>
      </dsp:nvSpPr>
      <dsp:spPr>
        <a:xfrm>
          <a:off x="0" y="1617986"/>
          <a:ext cx="2304256" cy="1101157"/>
        </a:xfrm>
        <a:prstGeom prst="chevron">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Optional</a:t>
          </a:r>
          <a:endParaRPr lang="en-US" sz="2000" b="1" kern="1200" dirty="0">
            <a:solidFill>
              <a:schemeClr val="bg1"/>
            </a:solidFill>
          </a:endParaRPr>
        </a:p>
      </dsp:txBody>
      <dsp:txXfrm>
        <a:off x="550579" y="1617986"/>
        <a:ext cx="1203099" cy="1101157"/>
      </dsp:txXfrm>
    </dsp:sp>
    <dsp:sp modelId="{803580E4-39B5-44E5-A355-43EEFE242A45}">
      <dsp:nvSpPr>
        <dsp:cNvPr id="0" name=""/>
        <dsp:cNvSpPr/>
      </dsp:nvSpPr>
      <dsp:spPr>
        <a:xfrm>
          <a:off x="0" y="3294388"/>
          <a:ext cx="2304256" cy="1089019"/>
        </a:xfrm>
        <a:prstGeom prst="chevron">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Void</a:t>
          </a:r>
          <a:endParaRPr lang="en-US" sz="2000" b="1" kern="1200" dirty="0">
            <a:solidFill>
              <a:schemeClr val="bg1"/>
            </a:solidFill>
          </a:endParaRPr>
        </a:p>
      </dsp:txBody>
      <dsp:txXfrm>
        <a:off x="544510" y="3294388"/>
        <a:ext cx="1215237" cy="108901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4" tIns="48327" rIns="96654" bIns="48327" rtlCol="0"/>
          <a:lstStyle>
            <a:lvl1pPr algn="l">
              <a:defRPr sz="1200"/>
            </a:lvl1pPr>
          </a:lstStyle>
          <a:p>
            <a:endParaRPr lang="en-US"/>
          </a:p>
        </p:txBody>
      </p:sp>
      <p:sp>
        <p:nvSpPr>
          <p:cNvPr id="3" name="Date Placeholder 2"/>
          <p:cNvSpPr>
            <a:spLocks noGrp="1"/>
          </p:cNvSpPr>
          <p:nvPr>
            <p:ph type="dt" sz="quarter" idx="1"/>
          </p:nvPr>
        </p:nvSpPr>
        <p:spPr>
          <a:xfrm>
            <a:off x="4143589" y="0"/>
            <a:ext cx="3169920" cy="480060"/>
          </a:xfrm>
          <a:prstGeom prst="rect">
            <a:avLst/>
          </a:prstGeom>
        </p:spPr>
        <p:txBody>
          <a:bodyPr vert="horz" lIns="96654" tIns="48327" rIns="96654" bIns="48327" rtlCol="0"/>
          <a:lstStyle>
            <a:lvl1pPr algn="r">
              <a:defRPr sz="1200"/>
            </a:lvl1pPr>
          </a:lstStyle>
          <a:p>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6654" tIns="48327" rIns="96654"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9" y="9119473"/>
            <a:ext cx="3169920" cy="480060"/>
          </a:xfrm>
          <a:prstGeom prst="rect">
            <a:avLst/>
          </a:prstGeom>
        </p:spPr>
        <p:txBody>
          <a:bodyPr vert="horz" lIns="96654" tIns="48327" rIns="96654" bIns="48327" rtlCol="0" anchor="b"/>
          <a:lstStyle>
            <a:lvl1pPr algn="r">
              <a:defRPr sz="1200"/>
            </a:lvl1pPr>
          </a:lstStyle>
          <a:p>
            <a:fld id="{A7E13C9D-A328-694A-A64B-02353BF45597}" type="slidenum">
              <a:rPr lang="en-US" smtClean="0"/>
              <a:t>‹#›</a:t>
            </a:fld>
            <a:endParaRPr lang="en-US"/>
          </a:p>
        </p:txBody>
      </p:sp>
    </p:spTree>
    <p:extLst>
      <p:ext uri="{BB962C8B-B14F-4D97-AF65-F5344CB8AC3E}">
        <p14:creationId xmlns:p14="http://schemas.microsoft.com/office/powerpoint/2010/main" val="3096944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4" tIns="48327" rIns="96654" bIns="4832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9" y="0"/>
            <a:ext cx="3169920" cy="480060"/>
          </a:xfrm>
          <a:prstGeom prst="rect">
            <a:avLst/>
          </a:prstGeom>
        </p:spPr>
        <p:txBody>
          <a:bodyPr vert="horz" wrap="square" lIns="96654" tIns="48327" rIns="96654" bIns="48327" numCol="1" anchor="t" anchorCtr="0" compatLnSpc="1">
            <a:prstTxWarp prst="textNoShape">
              <a:avLst/>
            </a:prstTxWarp>
          </a:bodyPr>
          <a:lstStyle>
            <a:lvl1pPr algn="r">
              <a:defRPr sz="1200">
                <a:cs typeface="Arial" charset="0"/>
              </a:defRPr>
            </a:lvl1pPr>
          </a:lstStyle>
          <a:p>
            <a:pPr>
              <a:defRPr/>
            </a:pPr>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54" tIns="48327" rIns="96654" bIns="48327" rtlCol="0" anchor="ctr"/>
          <a:lstStyle/>
          <a:p>
            <a:pPr lvl="0"/>
            <a:endParaRPr lang="en-US" noProof="0"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4" tIns="48327" rIns="96654" bIns="4832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3"/>
            <a:ext cx="3169920" cy="480060"/>
          </a:xfrm>
          <a:prstGeom prst="rect">
            <a:avLst/>
          </a:prstGeom>
        </p:spPr>
        <p:txBody>
          <a:bodyPr vert="horz" lIns="96654" tIns="48327" rIns="96654" bIns="4832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wrap="square" lIns="96654" tIns="48327" rIns="96654" bIns="48327" numCol="1" anchor="b" anchorCtr="0" compatLnSpc="1">
            <a:prstTxWarp prst="textNoShape">
              <a:avLst/>
            </a:prstTxWarp>
          </a:bodyPr>
          <a:lstStyle>
            <a:lvl1pPr algn="r">
              <a:defRPr sz="1200">
                <a:cs typeface="Arial" charset="0"/>
              </a:defRPr>
            </a:lvl1pPr>
          </a:lstStyle>
          <a:p>
            <a:pPr>
              <a:defRPr/>
            </a:pPr>
            <a:fld id="{7E4CB141-7D59-2D49-9977-02CFA048FF08}" type="slidenum">
              <a:rPr lang="en-US"/>
              <a:pPr>
                <a:defRPr/>
              </a:pPr>
              <a:t>‹#›</a:t>
            </a:fld>
            <a:endParaRPr lang="en-US"/>
          </a:p>
        </p:txBody>
      </p:sp>
    </p:spTree>
    <p:extLst>
      <p:ext uri="{BB962C8B-B14F-4D97-AF65-F5344CB8AC3E}">
        <p14:creationId xmlns:p14="http://schemas.microsoft.com/office/powerpoint/2010/main" val="13838626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4</a:t>
            </a:fld>
            <a:endParaRPr lang="en-US"/>
          </a:p>
        </p:txBody>
      </p:sp>
    </p:spTree>
    <p:extLst>
      <p:ext uri="{BB962C8B-B14F-4D97-AF65-F5344CB8AC3E}">
        <p14:creationId xmlns:p14="http://schemas.microsoft.com/office/powerpoint/2010/main" val="411680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24</a:t>
            </a:fld>
            <a:endParaRPr lang="en-US"/>
          </a:p>
        </p:txBody>
      </p:sp>
    </p:spTree>
    <p:extLst>
      <p:ext uri="{BB962C8B-B14F-4D97-AF65-F5344CB8AC3E}">
        <p14:creationId xmlns:p14="http://schemas.microsoft.com/office/powerpoint/2010/main" val="1091088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28</a:t>
            </a:fld>
            <a:endParaRPr lang="en-US"/>
          </a:p>
        </p:txBody>
      </p:sp>
    </p:spTree>
    <p:extLst>
      <p:ext uri="{BB962C8B-B14F-4D97-AF65-F5344CB8AC3E}">
        <p14:creationId xmlns:p14="http://schemas.microsoft.com/office/powerpoint/2010/main" val="289370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ＭＳ Ｐゴシック" charset="0"/>
                <a:cs typeface="ＭＳ Ｐゴシック" charset="0"/>
              </a:defRPr>
            </a:lvl1pPr>
            <a:lvl2pPr marL="785311" indent="-302042" eaLnBrk="0" hangingPunct="0">
              <a:defRPr sz="2500">
                <a:solidFill>
                  <a:schemeClr val="tx1"/>
                </a:solidFill>
                <a:latin typeface="Calibri" charset="0"/>
                <a:ea typeface="ＭＳ Ｐゴシック" charset="0"/>
              </a:defRPr>
            </a:lvl2pPr>
            <a:lvl3pPr marL="1208170" indent="-241633" eaLnBrk="0" hangingPunct="0">
              <a:defRPr sz="2500">
                <a:solidFill>
                  <a:schemeClr val="tx1"/>
                </a:solidFill>
                <a:latin typeface="Calibri" charset="0"/>
                <a:ea typeface="ＭＳ Ｐゴシック" charset="0"/>
              </a:defRPr>
            </a:lvl3pPr>
            <a:lvl4pPr marL="1691438" indent="-241633" eaLnBrk="0" hangingPunct="0">
              <a:defRPr sz="2500">
                <a:solidFill>
                  <a:schemeClr val="tx1"/>
                </a:solidFill>
                <a:latin typeface="Calibri" charset="0"/>
                <a:ea typeface="ＭＳ Ｐゴシック" charset="0"/>
              </a:defRPr>
            </a:lvl4pPr>
            <a:lvl5pPr marL="2174706" indent="-241633" eaLnBrk="0" hangingPunct="0">
              <a:defRPr sz="2500">
                <a:solidFill>
                  <a:schemeClr val="tx1"/>
                </a:solidFill>
                <a:latin typeface="Calibri" charset="0"/>
                <a:ea typeface="ＭＳ Ｐゴシック" charset="0"/>
              </a:defRPr>
            </a:lvl5pPr>
            <a:lvl6pPr marL="2657974" indent="-241633" eaLnBrk="0" fontAlgn="base" hangingPunct="0">
              <a:spcBef>
                <a:spcPct val="0"/>
              </a:spcBef>
              <a:spcAft>
                <a:spcPct val="0"/>
              </a:spcAft>
              <a:defRPr sz="2500">
                <a:solidFill>
                  <a:schemeClr val="tx1"/>
                </a:solidFill>
                <a:latin typeface="Calibri" charset="0"/>
                <a:ea typeface="ＭＳ Ｐゴシック" charset="0"/>
              </a:defRPr>
            </a:lvl6pPr>
            <a:lvl7pPr marL="3141242" indent="-241633" eaLnBrk="0" fontAlgn="base" hangingPunct="0">
              <a:spcBef>
                <a:spcPct val="0"/>
              </a:spcBef>
              <a:spcAft>
                <a:spcPct val="0"/>
              </a:spcAft>
              <a:defRPr sz="2500">
                <a:solidFill>
                  <a:schemeClr val="tx1"/>
                </a:solidFill>
                <a:latin typeface="Calibri" charset="0"/>
                <a:ea typeface="ＭＳ Ｐゴシック" charset="0"/>
              </a:defRPr>
            </a:lvl7pPr>
            <a:lvl8pPr marL="3624510" indent="-241633" eaLnBrk="0" fontAlgn="base" hangingPunct="0">
              <a:spcBef>
                <a:spcPct val="0"/>
              </a:spcBef>
              <a:spcAft>
                <a:spcPct val="0"/>
              </a:spcAft>
              <a:defRPr sz="2500">
                <a:solidFill>
                  <a:schemeClr val="tx1"/>
                </a:solidFill>
                <a:latin typeface="Calibri" charset="0"/>
                <a:ea typeface="ＭＳ Ｐゴシック" charset="0"/>
              </a:defRPr>
            </a:lvl8pPr>
            <a:lvl9pPr marL="4107779" indent="-241633"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30</a:t>
            </a:fld>
            <a:endParaRPr lang="en-US" sz="1200">
              <a:cs typeface="Arial" charset="0"/>
            </a:endParaRPr>
          </a:p>
        </p:txBody>
      </p:sp>
    </p:spTree>
    <p:extLst>
      <p:ext uri="{BB962C8B-B14F-4D97-AF65-F5344CB8AC3E}">
        <p14:creationId xmlns:p14="http://schemas.microsoft.com/office/powerpoint/2010/main" val="2742855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35</a:t>
            </a:fld>
            <a:endParaRPr lang="en-US"/>
          </a:p>
        </p:txBody>
      </p:sp>
    </p:spTree>
    <p:extLst>
      <p:ext uri="{BB962C8B-B14F-4D97-AF65-F5344CB8AC3E}">
        <p14:creationId xmlns:p14="http://schemas.microsoft.com/office/powerpoint/2010/main" val="316834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ＭＳ Ｐゴシック" charset="0"/>
                <a:cs typeface="ＭＳ Ｐゴシック" charset="0"/>
              </a:defRPr>
            </a:lvl1pPr>
            <a:lvl2pPr marL="785311" indent="-302042" eaLnBrk="0" hangingPunct="0">
              <a:defRPr sz="2500">
                <a:solidFill>
                  <a:schemeClr val="tx1"/>
                </a:solidFill>
                <a:latin typeface="Calibri" charset="0"/>
                <a:ea typeface="ＭＳ Ｐゴシック" charset="0"/>
              </a:defRPr>
            </a:lvl2pPr>
            <a:lvl3pPr marL="1208170" indent="-241633" eaLnBrk="0" hangingPunct="0">
              <a:defRPr sz="2500">
                <a:solidFill>
                  <a:schemeClr val="tx1"/>
                </a:solidFill>
                <a:latin typeface="Calibri" charset="0"/>
                <a:ea typeface="ＭＳ Ｐゴシック" charset="0"/>
              </a:defRPr>
            </a:lvl3pPr>
            <a:lvl4pPr marL="1691438" indent="-241633" eaLnBrk="0" hangingPunct="0">
              <a:defRPr sz="2500">
                <a:solidFill>
                  <a:schemeClr val="tx1"/>
                </a:solidFill>
                <a:latin typeface="Calibri" charset="0"/>
                <a:ea typeface="ＭＳ Ｐゴシック" charset="0"/>
              </a:defRPr>
            </a:lvl4pPr>
            <a:lvl5pPr marL="2174706" indent="-241633" eaLnBrk="0" hangingPunct="0">
              <a:defRPr sz="2500">
                <a:solidFill>
                  <a:schemeClr val="tx1"/>
                </a:solidFill>
                <a:latin typeface="Calibri" charset="0"/>
                <a:ea typeface="ＭＳ Ｐゴシック" charset="0"/>
              </a:defRPr>
            </a:lvl5pPr>
            <a:lvl6pPr marL="2657974" indent="-241633" eaLnBrk="0" fontAlgn="base" hangingPunct="0">
              <a:spcBef>
                <a:spcPct val="0"/>
              </a:spcBef>
              <a:spcAft>
                <a:spcPct val="0"/>
              </a:spcAft>
              <a:defRPr sz="2500">
                <a:solidFill>
                  <a:schemeClr val="tx1"/>
                </a:solidFill>
                <a:latin typeface="Calibri" charset="0"/>
                <a:ea typeface="ＭＳ Ｐゴシック" charset="0"/>
              </a:defRPr>
            </a:lvl6pPr>
            <a:lvl7pPr marL="3141242" indent="-241633" eaLnBrk="0" fontAlgn="base" hangingPunct="0">
              <a:spcBef>
                <a:spcPct val="0"/>
              </a:spcBef>
              <a:spcAft>
                <a:spcPct val="0"/>
              </a:spcAft>
              <a:defRPr sz="2500">
                <a:solidFill>
                  <a:schemeClr val="tx1"/>
                </a:solidFill>
                <a:latin typeface="Calibri" charset="0"/>
                <a:ea typeface="ＭＳ Ｐゴシック" charset="0"/>
              </a:defRPr>
            </a:lvl7pPr>
            <a:lvl8pPr marL="3624510" indent="-241633" eaLnBrk="0" fontAlgn="base" hangingPunct="0">
              <a:spcBef>
                <a:spcPct val="0"/>
              </a:spcBef>
              <a:spcAft>
                <a:spcPct val="0"/>
              </a:spcAft>
              <a:defRPr sz="2500">
                <a:solidFill>
                  <a:schemeClr val="tx1"/>
                </a:solidFill>
                <a:latin typeface="Calibri" charset="0"/>
                <a:ea typeface="ＭＳ Ｐゴシック" charset="0"/>
              </a:defRPr>
            </a:lvl8pPr>
            <a:lvl9pPr marL="4107779" indent="-241633"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40</a:t>
            </a:fld>
            <a:endParaRPr lang="en-US" sz="1200">
              <a:cs typeface="Arial" charset="0"/>
            </a:endParaRPr>
          </a:p>
        </p:txBody>
      </p:sp>
    </p:spTree>
    <p:extLst>
      <p:ext uri="{BB962C8B-B14F-4D97-AF65-F5344CB8AC3E}">
        <p14:creationId xmlns:p14="http://schemas.microsoft.com/office/powerpoint/2010/main" val="1538598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ＭＳ Ｐゴシック" charset="0"/>
                <a:cs typeface="ＭＳ Ｐゴシック" charset="0"/>
              </a:defRPr>
            </a:lvl1pPr>
            <a:lvl2pPr marL="785311" indent="-302042" eaLnBrk="0" hangingPunct="0">
              <a:defRPr sz="2500">
                <a:solidFill>
                  <a:schemeClr val="tx1"/>
                </a:solidFill>
                <a:latin typeface="Calibri" charset="0"/>
                <a:ea typeface="ＭＳ Ｐゴシック" charset="0"/>
              </a:defRPr>
            </a:lvl2pPr>
            <a:lvl3pPr marL="1208170" indent="-241633" eaLnBrk="0" hangingPunct="0">
              <a:defRPr sz="2500">
                <a:solidFill>
                  <a:schemeClr val="tx1"/>
                </a:solidFill>
                <a:latin typeface="Calibri" charset="0"/>
                <a:ea typeface="ＭＳ Ｐゴシック" charset="0"/>
              </a:defRPr>
            </a:lvl3pPr>
            <a:lvl4pPr marL="1691438" indent="-241633" eaLnBrk="0" hangingPunct="0">
              <a:defRPr sz="2500">
                <a:solidFill>
                  <a:schemeClr val="tx1"/>
                </a:solidFill>
                <a:latin typeface="Calibri" charset="0"/>
                <a:ea typeface="ＭＳ Ｐゴシック" charset="0"/>
              </a:defRPr>
            </a:lvl4pPr>
            <a:lvl5pPr marL="2174706" indent="-241633" eaLnBrk="0" hangingPunct="0">
              <a:defRPr sz="2500">
                <a:solidFill>
                  <a:schemeClr val="tx1"/>
                </a:solidFill>
                <a:latin typeface="Calibri" charset="0"/>
                <a:ea typeface="ＭＳ Ｐゴシック" charset="0"/>
              </a:defRPr>
            </a:lvl5pPr>
            <a:lvl6pPr marL="2657974" indent="-241633" eaLnBrk="0" fontAlgn="base" hangingPunct="0">
              <a:spcBef>
                <a:spcPct val="0"/>
              </a:spcBef>
              <a:spcAft>
                <a:spcPct val="0"/>
              </a:spcAft>
              <a:defRPr sz="2500">
                <a:solidFill>
                  <a:schemeClr val="tx1"/>
                </a:solidFill>
                <a:latin typeface="Calibri" charset="0"/>
                <a:ea typeface="ＭＳ Ｐゴシック" charset="0"/>
              </a:defRPr>
            </a:lvl6pPr>
            <a:lvl7pPr marL="3141242" indent="-241633" eaLnBrk="0" fontAlgn="base" hangingPunct="0">
              <a:spcBef>
                <a:spcPct val="0"/>
              </a:spcBef>
              <a:spcAft>
                <a:spcPct val="0"/>
              </a:spcAft>
              <a:defRPr sz="2500">
                <a:solidFill>
                  <a:schemeClr val="tx1"/>
                </a:solidFill>
                <a:latin typeface="Calibri" charset="0"/>
                <a:ea typeface="ＭＳ Ｐゴシック" charset="0"/>
              </a:defRPr>
            </a:lvl7pPr>
            <a:lvl8pPr marL="3624510" indent="-241633" eaLnBrk="0" fontAlgn="base" hangingPunct="0">
              <a:spcBef>
                <a:spcPct val="0"/>
              </a:spcBef>
              <a:spcAft>
                <a:spcPct val="0"/>
              </a:spcAft>
              <a:defRPr sz="2500">
                <a:solidFill>
                  <a:schemeClr val="tx1"/>
                </a:solidFill>
                <a:latin typeface="Calibri" charset="0"/>
                <a:ea typeface="ＭＳ Ｐゴシック" charset="0"/>
              </a:defRPr>
            </a:lvl8pPr>
            <a:lvl9pPr marL="4107779" indent="-241633"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42</a:t>
            </a:fld>
            <a:endParaRPr lang="en-US" sz="1200">
              <a:cs typeface="Arial" charset="0"/>
            </a:endParaRPr>
          </a:p>
        </p:txBody>
      </p:sp>
    </p:spTree>
    <p:extLst>
      <p:ext uri="{BB962C8B-B14F-4D97-AF65-F5344CB8AC3E}">
        <p14:creationId xmlns:p14="http://schemas.microsoft.com/office/powerpoint/2010/main" val="4119597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ＭＳ Ｐゴシック" charset="0"/>
                <a:cs typeface="ＭＳ Ｐゴシック" charset="0"/>
              </a:defRPr>
            </a:lvl1pPr>
            <a:lvl2pPr marL="785311" indent="-302042" eaLnBrk="0" hangingPunct="0">
              <a:defRPr sz="2500">
                <a:solidFill>
                  <a:schemeClr val="tx1"/>
                </a:solidFill>
                <a:latin typeface="Calibri" charset="0"/>
                <a:ea typeface="ＭＳ Ｐゴシック" charset="0"/>
              </a:defRPr>
            </a:lvl2pPr>
            <a:lvl3pPr marL="1208170" indent="-241633" eaLnBrk="0" hangingPunct="0">
              <a:defRPr sz="2500">
                <a:solidFill>
                  <a:schemeClr val="tx1"/>
                </a:solidFill>
                <a:latin typeface="Calibri" charset="0"/>
                <a:ea typeface="ＭＳ Ｐゴシック" charset="0"/>
              </a:defRPr>
            </a:lvl3pPr>
            <a:lvl4pPr marL="1691438" indent="-241633" eaLnBrk="0" hangingPunct="0">
              <a:defRPr sz="2500">
                <a:solidFill>
                  <a:schemeClr val="tx1"/>
                </a:solidFill>
                <a:latin typeface="Calibri" charset="0"/>
                <a:ea typeface="ＭＳ Ｐゴシック" charset="0"/>
              </a:defRPr>
            </a:lvl4pPr>
            <a:lvl5pPr marL="2174706" indent="-241633" eaLnBrk="0" hangingPunct="0">
              <a:defRPr sz="2500">
                <a:solidFill>
                  <a:schemeClr val="tx1"/>
                </a:solidFill>
                <a:latin typeface="Calibri" charset="0"/>
                <a:ea typeface="ＭＳ Ｐゴシック" charset="0"/>
              </a:defRPr>
            </a:lvl5pPr>
            <a:lvl6pPr marL="2657974" indent="-241633" eaLnBrk="0" fontAlgn="base" hangingPunct="0">
              <a:spcBef>
                <a:spcPct val="0"/>
              </a:spcBef>
              <a:spcAft>
                <a:spcPct val="0"/>
              </a:spcAft>
              <a:defRPr sz="2500">
                <a:solidFill>
                  <a:schemeClr val="tx1"/>
                </a:solidFill>
                <a:latin typeface="Calibri" charset="0"/>
                <a:ea typeface="ＭＳ Ｐゴシック" charset="0"/>
              </a:defRPr>
            </a:lvl6pPr>
            <a:lvl7pPr marL="3141242" indent="-241633" eaLnBrk="0" fontAlgn="base" hangingPunct="0">
              <a:spcBef>
                <a:spcPct val="0"/>
              </a:spcBef>
              <a:spcAft>
                <a:spcPct val="0"/>
              </a:spcAft>
              <a:defRPr sz="2500">
                <a:solidFill>
                  <a:schemeClr val="tx1"/>
                </a:solidFill>
                <a:latin typeface="Calibri" charset="0"/>
                <a:ea typeface="ＭＳ Ｐゴシック" charset="0"/>
              </a:defRPr>
            </a:lvl7pPr>
            <a:lvl8pPr marL="3624510" indent="-241633" eaLnBrk="0" fontAlgn="base" hangingPunct="0">
              <a:spcBef>
                <a:spcPct val="0"/>
              </a:spcBef>
              <a:spcAft>
                <a:spcPct val="0"/>
              </a:spcAft>
              <a:defRPr sz="2500">
                <a:solidFill>
                  <a:schemeClr val="tx1"/>
                </a:solidFill>
                <a:latin typeface="Calibri" charset="0"/>
                <a:ea typeface="ＭＳ Ｐゴシック" charset="0"/>
              </a:defRPr>
            </a:lvl8pPr>
            <a:lvl9pPr marL="4107779" indent="-241633"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44</a:t>
            </a:fld>
            <a:endParaRPr lang="en-US" sz="1200">
              <a:cs typeface="Arial" charset="0"/>
            </a:endParaRPr>
          </a:p>
        </p:txBody>
      </p:sp>
    </p:spTree>
    <p:extLst>
      <p:ext uri="{BB962C8B-B14F-4D97-AF65-F5344CB8AC3E}">
        <p14:creationId xmlns:p14="http://schemas.microsoft.com/office/powerpoint/2010/main" val="93152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2073">
              <a:defRPr/>
            </a:pPr>
            <a:fld id="{7E4CB141-7D59-2D49-9977-02CFA048FF08}" type="slidenum">
              <a:rPr lang="en-US">
                <a:solidFill>
                  <a:prstClr val="black"/>
                </a:solidFill>
              </a:rPr>
              <a:pPr defTabSz="952073">
                <a:defRPr/>
              </a:pPr>
              <a:t>47</a:t>
            </a:fld>
            <a:endParaRPr lang="en-US">
              <a:solidFill>
                <a:prstClr val="black"/>
              </a:solidFill>
            </a:endParaRPr>
          </a:p>
        </p:txBody>
      </p:sp>
    </p:spTree>
    <p:extLst>
      <p:ext uri="{BB962C8B-B14F-4D97-AF65-F5344CB8AC3E}">
        <p14:creationId xmlns:p14="http://schemas.microsoft.com/office/powerpoint/2010/main" val="2620933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2073">
              <a:defRPr/>
            </a:pPr>
            <a:fld id="{7E4CB141-7D59-2D49-9977-02CFA048FF08}" type="slidenum">
              <a:rPr lang="en-US">
                <a:solidFill>
                  <a:prstClr val="black"/>
                </a:solidFill>
              </a:rPr>
              <a:pPr defTabSz="952073">
                <a:defRPr/>
              </a:pPr>
              <a:t>48</a:t>
            </a:fld>
            <a:endParaRPr lang="en-US">
              <a:solidFill>
                <a:prstClr val="black"/>
              </a:solidFill>
            </a:endParaRPr>
          </a:p>
        </p:txBody>
      </p:sp>
    </p:spTree>
    <p:extLst>
      <p:ext uri="{BB962C8B-B14F-4D97-AF65-F5344CB8AC3E}">
        <p14:creationId xmlns:p14="http://schemas.microsoft.com/office/powerpoint/2010/main" val="202198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6</a:t>
            </a:fld>
            <a:endParaRPr lang="en-US"/>
          </a:p>
        </p:txBody>
      </p:sp>
    </p:spTree>
    <p:extLst>
      <p:ext uri="{BB962C8B-B14F-4D97-AF65-F5344CB8AC3E}">
        <p14:creationId xmlns:p14="http://schemas.microsoft.com/office/powerpoint/2010/main" val="367962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7</a:t>
            </a:fld>
            <a:endParaRPr lang="en-US"/>
          </a:p>
        </p:txBody>
      </p:sp>
    </p:spTree>
    <p:extLst>
      <p:ext uri="{BB962C8B-B14F-4D97-AF65-F5344CB8AC3E}">
        <p14:creationId xmlns:p14="http://schemas.microsoft.com/office/powerpoint/2010/main" val="104629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8</a:t>
            </a:fld>
            <a:endParaRPr lang="en-US"/>
          </a:p>
        </p:txBody>
      </p:sp>
    </p:spTree>
    <p:extLst>
      <p:ext uri="{BB962C8B-B14F-4D97-AF65-F5344CB8AC3E}">
        <p14:creationId xmlns:p14="http://schemas.microsoft.com/office/powerpoint/2010/main" val="172964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9</a:t>
            </a:fld>
            <a:endParaRPr lang="en-US"/>
          </a:p>
        </p:txBody>
      </p:sp>
    </p:spTree>
    <p:extLst>
      <p:ext uri="{BB962C8B-B14F-4D97-AF65-F5344CB8AC3E}">
        <p14:creationId xmlns:p14="http://schemas.microsoft.com/office/powerpoint/2010/main" val="210848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ＭＳ Ｐゴシック" charset="0"/>
                <a:cs typeface="ＭＳ Ｐゴシック" charset="0"/>
              </a:defRPr>
            </a:lvl1pPr>
            <a:lvl2pPr marL="785311" indent="-302042" eaLnBrk="0" hangingPunct="0">
              <a:defRPr sz="2500">
                <a:solidFill>
                  <a:schemeClr val="tx1"/>
                </a:solidFill>
                <a:latin typeface="Calibri" charset="0"/>
                <a:ea typeface="ＭＳ Ｐゴシック" charset="0"/>
              </a:defRPr>
            </a:lvl2pPr>
            <a:lvl3pPr marL="1208170" indent="-241633" eaLnBrk="0" hangingPunct="0">
              <a:defRPr sz="2500">
                <a:solidFill>
                  <a:schemeClr val="tx1"/>
                </a:solidFill>
                <a:latin typeface="Calibri" charset="0"/>
                <a:ea typeface="ＭＳ Ｐゴシック" charset="0"/>
              </a:defRPr>
            </a:lvl3pPr>
            <a:lvl4pPr marL="1691438" indent="-241633" eaLnBrk="0" hangingPunct="0">
              <a:defRPr sz="2500">
                <a:solidFill>
                  <a:schemeClr val="tx1"/>
                </a:solidFill>
                <a:latin typeface="Calibri" charset="0"/>
                <a:ea typeface="ＭＳ Ｐゴシック" charset="0"/>
              </a:defRPr>
            </a:lvl4pPr>
            <a:lvl5pPr marL="2174706" indent="-241633" eaLnBrk="0" hangingPunct="0">
              <a:defRPr sz="2500">
                <a:solidFill>
                  <a:schemeClr val="tx1"/>
                </a:solidFill>
                <a:latin typeface="Calibri" charset="0"/>
                <a:ea typeface="ＭＳ Ｐゴシック" charset="0"/>
              </a:defRPr>
            </a:lvl5pPr>
            <a:lvl6pPr marL="2657974" indent="-241633" eaLnBrk="0" fontAlgn="base" hangingPunct="0">
              <a:spcBef>
                <a:spcPct val="0"/>
              </a:spcBef>
              <a:spcAft>
                <a:spcPct val="0"/>
              </a:spcAft>
              <a:defRPr sz="2500">
                <a:solidFill>
                  <a:schemeClr val="tx1"/>
                </a:solidFill>
                <a:latin typeface="Calibri" charset="0"/>
                <a:ea typeface="ＭＳ Ｐゴシック" charset="0"/>
              </a:defRPr>
            </a:lvl6pPr>
            <a:lvl7pPr marL="3141242" indent="-241633" eaLnBrk="0" fontAlgn="base" hangingPunct="0">
              <a:spcBef>
                <a:spcPct val="0"/>
              </a:spcBef>
              <a:spcAft>
                <a:spcPct val="0"/>
              </a:spcAft>
              <a:defRPr sz="2500">
                <a:solidFill>
                  <a:schemeClr val="tx1"/>
                </a:solidFill>
                <a:latin typeface="Calibri" charset="0"/>
                <a:ea typeface="ＭＳ Ｐゴシック" charset="0"/>
              </a:defRPr>
            </a:lvl7pPr>
            <a:lvl8pPr marL="3624510" indent="-241633" eaLnBrk="0" fontAlgn="base" hangingPunct="0">
              <a:spcBef>
                <a:spcPct val="0"/>
              </a:spcBef>
              <a:spcAft>
                <a:spcPct val="0"/>
              </a:spcAft>
              <a:defRPr sz="2500">
                <a:solidFill>
                  <a:schemeClr val="tx1"/>
                </a:solidFill>
                <a:latin typeface="Calibri" charset="0"/>
                <a:ea typeface="ＭＳ Ｐゴシック" charset="0"/>
              </a:defRPr>
            </a:lvl8pPr>
            <a:lvl9pPr marL="4107779" indent="-241633"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11</a:t>
            </a:fld>
            <a:endParaRPr lang="en-US" sz="1200">
              <a:cs typeface="Arial" charset="0"/>
            </a:endParaRPr>
          </a:p>
        </p:txBody>
      </p:sp>
    </p:spTree>
    <p:extLst>
      <p:ext uri="{BB962C8B-B14F-4D97-AF65-F5344CB8AC3E}">
        <p14:creationId xmlns:p14="http://schemas.microsoft.com/office/powerpoint/2010/main" val="266786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alt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16</a:t>
            </a:fld>
            <a:endParaRPr lang="en-US"/>
          </a:p>
        </p:txBody>
      </p:sp>
    </p:spTree>
    <p:extLst>
      <p:ext uri="{BB962C8B-B14F-4D97-AF65-F5344CB8AC3E}">
        <p14:creationId xmlns:p14="http://schemas.microsoft.com/office/powerpoint/2010/main" val="2430265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ＭＳ Ｐゴシック" charset="0"/>
                <a:cs typeface="ＭＳ Ｐゴシック" charset="0"/>
              </a:defRPr>
            </a:lvl1pPr>
            <a:lvl2pPr marL="785311" indent="-302042" eaLnBrk="0" hangingPunct="0">
              <a:defRPr sz="2500">
                <a:solidFill>
                  <a:schemeClr val="tx1"/>
                </a:solidFill>
                <a:latin typeface="Calibri" charset="0"/>
                <a:ea typeface="ＭＳ Ｐゴシック" charset="0"/>
              </a:defRPr>
            </a:lvl2pPr>
            <a:lvl3pPr marL="1208170" indent="-241633" eaLnBrk="0" hangingPunct="0">
              <a:defRPr sz="2500">
                <a:solidFill>
                  <a:schemeClr val="tx1"/>
                </a:solidFill>
                <a:latin typeface="Calibri" charset="0"/>
                <a:ea typeface="ＭＳ Ｐゴシック" charset="0"/>
              </a:defRPr>
            </a:lvl3pPr>
            <a:lvl4pPr marL="1691438" indent="-241633" eaLnBrk="0" hangingPunct="0">
              <a:defRPr sz="2500">
                <a:solidFill>
                  <a:schemeClr val="tx1"/>
                </a:solidFill>
                <a:latin typeface="Calibri" charset="0"/>
                <a:ea typeface="ＭＳ Ｐゴシック" charset="0"/>
              </a:defRPr>
            </a:lvl4pPr>
            <a:lvl5pPr marL="2174706" indent="-241633" eaLnBrk="0" hangingPunct="0">
              <a:defRPr sz="2500">
                <a:solidFill>
                  <a:schemeClr val="tx1"/>
                </a:solidFill>
                <a:latin typeface="Calibri" charset="0"/>
                <a:ea typeface="ＭＳ Ｐゴシック" charset="0"/>
              </a:defRPr>
            </a:lvl5pPr>
            <a:lvl6pPr marL="2657974" indent="-241633" eaLnBrk="0" fontAlgn="base" hangingPunct="0">
              <a:spcBef>
                <a:spcPct val="0"/>
              </a:spcBef>
              <a:spcAft>
                <a:spcPct val="0"/>
              </a:spcAft>
              <a:defRPr sz="2500">
                <a:solidFill>
                  <a:schemeClr val="tx1"/>
                </a:solidFill>
                <a:latin typeface="Calibri" charset="0"/>
                <a:ea typeface="ＭＳ Ｐゴシック" charset="0"/>
              </a:defRPr>
            </a:lvl6pPr>
            <a:lvl7pPr marL="3141242" indent="-241633" eaLnBrk="0" fontAlgn="base" hangingPunct="0">
              <a:spcBef>
                <a:spcPct val="0"/>
              </a:spcBef>
              <a:spcAft>
                <a:spcPct val="0"/>
              </a:spcAft>
              <a:defRPr sz="2500">
                <a:solidFill>
                  <a:schemeClr val="tx1"/>
                </a:solidFill>
                <a:latin typeface="Calibri" charset="0"/>
                <a:ea typeface="ＭＳ Ｐゴシック" charset="0"/>
              </a:defRPr>
            </a:lvl7pPr>
            <a:lvl8pPr marL="3624510" indent="-241633" eaLnBrk="0" fontAlgn="base" hangingPunct="0">
              <a:spcBef>
                <a:spcPct val="0"/>
              </a:spcBef>
              <a:spcAft>
                <a:spcPct val="0"/>
              </a:spcAft>
              <a:defRPr sz="2500">
                <a:solidFill>
                  <a:schemeClr val="tx1"/>
                </a:solidFill>
                <a:latin typeface="Calibri" charset="0"/>
                <a:ea typeface="ＭＳ Ｐゴシック" charset="0"/>
              </a:defRPr>
            </a:lvl8pPr>
            <a:lvl9pPr marL="4107779" indent="-241633"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B14D5F8D-BF4D-6145-9807-FCEB6C76A607}" type="slidenum">
              <a:rPr lang="en-US" sz="1200">
                <a:cs typeface="Arial" charset="0"/>
              </a:rPr>
              <a:pPr eaLnBrk="1" hangingPunct="1"/>
              <a:t>20</a:t>
            </a:fld>
            <a:endParaRPr lang="en-US" sz="1200">
              <a:cs typeface="Arial" charset="0"/>
            </a:endParaRPr>
          </a:p>
        </p:txBody>
      </p:sp>
    </p:spTree>
    <p:extLst>
      <p:ext uri="{BB962C8B-B14F-4D97-AF65-F5344CB8AC3E}">
        <p14:creationId xmlns:p14="http://schemas.microsoft.com/office/powerpoint/2010/main" val="212919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4CB141-7D59-2D49-9977-02CFA048FF08}" type="slidenum">
              <a:rPr lang="en-US" smtClean="0"/>
              <a:pPr>
                <a:defRPr/>
              </a:pPr>
              <a:t>23</a:t>
            </a:fld>
            <a:endParaRPr lang="en-US"/>
          </a:p>
        </p:txBody>
      </p:sp>
    </p:spTree>
    <p:extLst>
      <p:ext uri="{BB962C8B-B14F-4D97-AF65-F5344CB8AC3E}">
        <p14:creationId xmlns:p14="http://schemas.microsoft.com/office/powerpoint/2010/main" val="1134596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owerPointSchoolLawCover1.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070100"/>
            <a:ext cx="91440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glogoblue.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8600" y="762000"/>
            <a:ext cx="2778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495800" y="5029200"/>
            <a:ext cx="4495800" cy="1143000"/>
          </a:xfrm>
        </p:spPr>
        <p:txBody>
          <a:bodyPr/>
          <a:lstStyle>
            <a:lvl1pPr marL="0" indent="0" algn="l">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4495800" y="2206626"/>
            <a:ext cx="4495800" cy="2365374"/>
          </a:xfrm>
        </p:spPr>
        <p:txBody>
          <a:bodyPr/>
          <a:lstStyle>
            <a:lvl1pPr algn="l">
              <a:defRPr>
                <a:solidFill>
                  <a:schemeClr val="tx2"/>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866A30C4-7416-5C4A-8EEA-42CCB7A12653}" type="slidenum">
              <a:rPr lang="en-US"/>
              <a:pPr>
                <a:defRPr/>
              </a:pPr>
              <a:t>‹#›</a:t>
            </a:fld>
            <a:endParaRPr lang="en-US"/>
          </a:p>
        </p:txBody>
      </p:sp>
      <p:sp>
        <p:nvSpPr>
          <p:cNvPr id="7" name="Date Placeholder 3"/>
          <p:cNvSpPr>
            <a:spLocks noGrp="1"/>
          </p:cNvSpPr>
          <p:nvPr>
            <p:ph type="dt" sz="half" idx="2"/>
          </p:nvPr>
        </p:nvSpPr>
        <p:spPr>
          <a:xfrm>
            <a:off x="7620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B7C1C1"/>
                </a:solidFill>
                <a:cs typeface="Arial" charset="0"/>
              </a:defRPr>
            </a:lvl1pPr>
          </a:lstStyle>
          <a:p>
            <a:pPr>
              <a:defRPr/>
            </a:pPr>
            <a:r>
              <a:rPr lang="en-US" dirty="0" smtClean="0"/>
              <a:t>© Shipman &amp; Goodwin LLP 2017</a:t>
            </a:r>
            <a:endParaRPr lang="en-US" dirty="0"/>
          </a:p>
        </p:txBody>
      </p:sp>
    </p:spTree>
    <p:extLst>
      <p:ext uri="{BB962C8B-B14F-4D97-AF65-F5344CB8AC3E}">
        <p14:creationId xmlns:p14="http://schemas.microsoft.com/office/powerpoint/2010/main" val="20610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smtClean="0"/>
              <a:t>© Shipman &amp; Goodwin LLP 2017</a:t>
            </a:r>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smtClean="0"/>
              <a:t>www.shipmangoodwin.com</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43516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smtClean="0"/>
              <a:t>© Shipman &amp; Goodwin LLP 2017</a:t>
            </a:r>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smtClean="0"/>
              <a:t>www.shipmangoodwin.com</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310972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7" name="Rectangle 6"/>
          <p:cNvSpPr/>
          <p:nvPr userDrawn="1"/>
        </p:nvSpPr>
        <p:spPr>
          <a:xfrm>
            <a:off x="0" y="0"/>
            <a:ext cx="9144000" cy="1676400"/>
          </a:xfrm>
          <a:prstGeom prst="rect">
            <a:avLst/>
          </a:prstGeom>
          <a:solidFill>
            <a:srgbClr val="5E3C6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19200" y="84137"/>
            <a:ext cx="7696200" cy="1363781"/>
          </a:xfrm>
        </p:spPr>
        <p:txBody>
          <a:bodyPr/>
          <a:lstStyle>
            <a:lvl1pPr algn="l">
              <a:defRPr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1200"/>
            <a:ext cx="4953000" cy="4525963"/>
          </a:xfrm>
        </p:spPr>
        <p:txBody>
          <a:bodyPr/>
          <a:lstStyle>
            <a:lvl1pPr>
              <a:defRPr sz="3200">
                <a:solidFill>
                  <a:schemeClr val="bg2">
                    <a:lumMod val="25000"/>
                  </a:schemeClr>
                </a:solidFill>
              </a:defRPr>
            </a:lvl1pPr>
            <a:lvl2pPr>
              <a:defRPr sz="2800">
                <a:solidFill>
                  <a:schemeClr val="bg2">
                    <a:lumMod val="25000"/>
                  </a:schemeClr>
                </a:solidFill>
              </a:defRPr>
            </a:lvl2pPr>
            <a:lvl3pPr>
              <a:defRPr sz="2400">
                <a:solidFill>
                  <a:schemeClr val="bg2">
                    <a:lumMod val="25000"/>
                  </a:schemeClr>
                </a:solidFill>
              </a:defRPr>
            </a:lvl3pPr>
            <a:lvl4pPr>
              <a:defRPr sz="2000">
                <a:solidFill>
                  <a:schemeClr val="bg2">
                    <a:lumMod val="25000"/>
                  </a:schemeClr>
                </a:solidFill>
              </a:defRPr>
            </a:lvl4pPr>
            <a:lvl5pPr>
              <a:defRPr sz="2000">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r>
              <a:rPr lang="en-US" smtClean="0"/>
              <a:t>© Shipman &amp; Goodwin LLP 2017</a:t>
            </a:r>
            <a:endParaRPr lang="en-US" dirty="0"/>
          </a:p>
        </p:txBody>
      </p:sp>
      <p:sp>
        <p:nvSpPr>
          <p:cNvPr id="5" name="Footer Placeholder 4"/>
          <p:cNvSpPr>
            <a:spLocks noGrp="1"/>
          </p:cNvSpPr>
          <p:nvPr>
            <p:ph type="ftr" sz="quarter" idx="11"/>
          </p:nvPr>
        </p:nvSpPr>
        <p:spPr/>
        <p:txBody>
          <a:bodyPr/>
          <a:lstStyle/>
          <a:p>
            <a:pPr>
              <a:defRPr/>
            </a:pPr>
            <a:r>
              <a:rPr lang="en-US" smtClean="0"/>
              <a:t>www.shipmangoodwin.com</a:t>
            </a:r>
            <a:endParaRPr lang="en-US" dirty="0"/>
          </a:p>
        </p:txBody>
      </p:sp>
      <p:sp>
        <p:nvSpPr>
          <p:cNvPr id="6" name="Slide Number Placeholder 5"/>
          <p:cNvSpPr>
            <a:spLocks noGrp="1"/>
          </p:cNvSpPr>
          <p:nvPr>
            <p:ph type="sldNum" sz="quarter" idx="12"/>
          </p:nvPr>
        </p:nvSpPr>
        <p:spPr/>
        <p:txBody>
          <a:bodyPr/>
          <a:lstStyle/>
          <a:p>
            <a:pPr>
              <a:defRPr/>
            </a:pPr>
            <a:fld id="{F8121CD5-BA62-CA43-AE30-6F0A8964AC12}" type="slidenum">
              <a:rPr lang="en-US" smtClean="0"/>
              <a:pPr>
                <a:defRPr/>
              </a:pPr>
              <a:t>‹#›</a:t>
            </a:fld>
            <a:endParaRPr lang="en-US" dirty="0"/>
          </a:p>
        </p:txBody>
      </p:sp>
      <p:sp>
        <p:nvSpPr>
          <p:cNvPr id="8" name="TextBox 7"/>
          <p:cNvSpPr txBox="1"/>
          <p:nvPr userDrawn="1"/>
        </p:nvSpPr>
        <p:spPr>
          <a:xfrm>
            <a:off x="0" y="68759"/>
            <a:ext cx="2133600" cy="1569660"/>
          </a:xfrm>
          <a:prstGeom prst="rect">
            <a:avLst/>
          </a:prstGeom>
          <a:noFill/>
        </p:spPr>
        <p:txBody>
          <a:bodyPr wrap="square" rtlCol="0">
            <a:spAutoFit/>
          </a:bodyPr>
          <a:lstStyle/>
          <a:p>
            <a:r>
              <a:rPr lang="en-US" sz="9600" b="1" dirty="0" smtClean="0">
                <a:latin typeface="Bradley Hand ITC" panose="03070402050302030203" pitchFamily="66" charset="0"/>
                <a:ea typeface="BatangChe" panose="02030609000101010101" pitchFamily="49" charset="-127"/>
              </a:rPr>
              <a:t>Q.</a:t>
            </a:r>
            <a:endParaRPr lang="en-US" sz="9600" b="1" dirty="0">
              <a:latin typeface="Bradley Hand ITC" panose="03070402050302030203" pitchFamily="66" charset="0"/>
              <a:ea typeface="BatangChe" panose="02030609000101010101" pitchFamily="49" charset="-127"/>
            </a:endParaRPr>
          </a:p>
        </p:txBody>
      </p:sp>
    </p:spTree>
    <p:extLst>
      <p:ext uri="{BB962C8B-B14F-4D97-AF65-F5344CB8AC3E}">
        <p14:creationId xmlns:p14="http://schemas.microsoft.com/office/powerpoint/2010/main" val="226078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7" name="Rectangle 6"/>
          <p:cNvSpPr/>
          <p:nvPr userDrawn="1"/>
        </p:nvSpPr>
        <p:spPr>
          <a:xfrm>
            <a:off x="0" y="0"/>
            <a:ext cx="9144000" cy="1676400"/>
          </a:xfrm>
          <a:prstGeom prst="rect">
            <a:avLst/>
          </a:prstGeom>
          <a:solidFill>
            <a:srgbClr val="5E3C6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19200" y="84137"/>
            <a:ext cx="7696200" cy="1363781"/>
          </a:xfrm>
        </p:spPr>
        <p:txBody>
          <a:bodyPr/>
          <a:lstStyle>
            <a:lvl1pPr algn="l">
              <a:defRPr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1200"/>
            <a:ext cx="4953000" cy="4525963"/>
          </a:xfrm>
        </p:spPr>
        <p:txBody>
          <a:bodyPr/>
          <a:lstStyle>
            <a:lvl1pPr>
              <a:defRPr sz="3200">
                <a:solidFill>
                  <a:schemeClr val="bg2">
                    <a:lumMod val="25000"/>
                  </a:schemeClr>
                </a:solidFill>
              </a:defRPr>
            </a:lvl1pPr>
            <a:lvl2pPr>
              <a:defRPr sz="2800">
                <a:solidFill>
                  <a:schemeClr val="bg2">
                    <a:lumMod val="25000"/>
                  </a:schemeClr>
                </a:solidFill>
              </a:defRPr>
            </a:lvl2pPr>
            <a:lvl3pPr>
              <a:defRPr sz="2400">
                <a:solidFill>
                  <a:schemeClr val="bg2">
                    <a:lumMod val="25000"/>
                  </a:schemeClr>
                </a:solidFill>
              </a:defRPr>
            </a:lvl3pPr>
            <a:lvl4pPr>
              <a:defRPr sz="2000">
                <a:solidFill>
                  <a:schemeClr val="bg2">
                    <a:lumMod val="25000"/>
                  </a:schemeClr>
                </a:solidFill>
              </a:defRPr>
            </a:lvl4pPr>
            <a:lvl5pPr>
              <a:defRPr sz="2000">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r>
              <a:rPr lang="en-US" smtClean="0"/>
              <a:t>© Shipman &amp; Goodwin LLP 2017</a:t>
            </a:r>
            <a:endParaRPr lang="en-US" dirty="0"/>
          </a:p>
        </p:txBody>
      </p:sp>
      <p:sp>
        <p:nvSpPr>
          <p:cNvPr id="5" name="Footer Placeholder 4"/>
          <p:cNvSpPr>
            <a:spLocks noGrp="1"/>
          </p:cNvSpPr>
          <p:nvPr>
            <p:ph type="ftr" sz="quarter" idx="11"/>
          </p:nvPr>
        </p:nvSpPr>
        <p:spPr/>
        <p:txBody>
          <a:bodyPr/>
          <a:lstStyle/>
          <a:p>
            <a:pPr>
              <a:defRPr/>
            </a:pPr>
            <a:r>
              <a:rPr lang="en-US" smtClean="0"/>
              <a:t>www.shipmangoodwin.com</a:t>
            </a:r>
            <a:endParaRPr lang="en-US" dirty="0"/>
          </a:p>
        </p:txBody>
      </p:sp>
      <p:sp>
        <p:nvSpPr>
          <p:cNvPr id="6" name="Slide Number Placeholder 5"/>
          <p:cNvSpPr>
            <a:spLocks noGrp="1"/>
          </p:cNvSpPr>
          <p:nvPr>
            <p:ph type="sldNum" sz="quarter" idx="12"/>
          </p:nvPr>
        </p:nvSpPr>
        <p:spPr/>
        <p:txBody>
          <a:bodyPr/>
          <a:lstStyle/>
          <a:p>
            <a:pPr>
              <a:defRPr/>
            </a:pPr>
            <a:fld id="{F8121CD5-BA62-CA43-AE30-6F0A8964AC12}" type="slidenum">
              <a:rPr lang="en-US" smtClean="0"/>
              <a:pPr>
                <a:defRPr/>
              </a:pPr>
              <a:t>‹#›</a:t>
            </a:fld>
            <a:endParaRPr lang="en-US" dirty="0"/>
          </a:p>
        </p:txBody>
      </p:sp>
      <p:sp>
        <p:nvSpPr>
          <p:cNvPr id="8" name="TextBox 7"/>
          <p:cNvSpPr txBox="1"/>
          <p:nvPr userDrawn="1"/>
        </p:nvSpPr>
        <p:spPr>
          <a:xfrm>
            <a:off x="0" y="68759"/>
            <a:ext cx="2133600" cy="1569660"/>
          </a:xfrm>
          <a:prstGeom prst="rect">
            <a:avLst/>
          </a:prstGeom>
          <a:noFill/>
        </p:spPr>
        <p:txBody>
          <a:bodyPr wrap="square" rtlCol="0">
            <a:spAutoFit/>
          </a:bodyPr>
          <a:lstStyle/>
          <a:p>
            <a:r>
              <a:rPr lang="en-US" sz="9600" b="1" dirty="0" smtClean="0">
                <a:latin typeface="Bradley Hand ITC" panose="03070402050302030203" pitchFamily="66" charset="0"/>
                <a:ea typeface="BatangChe" panose="02030609000101010101" pitchFamily="49" charset="-127"/>
              </a:rPr>
              <a:t>A.</a:t>
            </a:r>
            <a:endParaRPr lang="en-US" sz="9600" b="1" dirty="0">
              <a:latin typeface="Bradley Hand ITC" panose="03070402050302030203" pitchFamily="66" charset="0"/>
              <a:ea typeface="BatangChe" panose="02030609000101010101" pitchFamily="49" charset="-127"/>
            </a:endParaRPr>
          </a:p>
        </p:txBody>
      </p:sp>
    </p:spTree>
    <p:extLst>
      <p:ext uri="{BB962C8B-B14F-4D97-AF65-F5344CB8AC3E}">
        <p14:creationId xmlns:p14="http://schemas.microsoft.com/office/powerpoint/2010/main" val="13658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 Shipman &amp; Goodwin LLP 2018</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www.shipmangoodwin.com</a:t>
            </a:r>
            <a:endParaRPr lang="en-US"/>
          </a:p>
        </p:txBody>
      </p:sp>
      <p:sp>
        <p:nvSpPr>
          <p:cNvPr id="6" name="Slide Number Placeholder 5"/>
          <p:cNvSpPr>
            <a:spLocks noGrp="1"/>
          </p:cNvSpPr>
          <p:nvPr>
            <p:ph type="sldNum" sz="quarter" idx="12"/>
          </p:nvPr>
        </p:nvSpPr>
        <p:spPr/>
        <p:txBody>
          <a:bodyPr/>
          <a:lstStyle>
            <a:lvl1pPr>
              <a:defRPr/>
            </a:lvl1pPr>
          </a:lstStyle>
          <a:p>
            <a:pPr>
              <a:defRPr/>
            </a:pPr>
            <a:fld id="{CF74E2D6-2C6C-C849-BAC6-BF7B8C48F5CD}" type="slidenum">
              <a:rPr lang="en-US"/>
              <a:pPr>
                <a:defRPr/>
              </a:pPr>
              <a:t>‹#›</a:t>
            </a:fld>
            <a:endParaRPr lang="en-US"/>
          </a:p>
        </p:txBody>
      </p:sp>
    </p:spTree>
    <p:extLst>
      <p:ext uri="{BB962C8B-B14F-4D97-AF65-F5344CB8AC3E}">
        <p14:creationId xmlns:p14="http://schemas.microsoft.com/office/powerpoint/2010/main" val="9771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dirty="0" smtClean="0"/>
              <a:t>© Shipman &amp; Goodwin LLP 2018</a:t>
            </a:r>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smtClean="0"/>
              <a:t>www.shipmangoodwin.com</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201417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smtClean="0"/>
              <a:t>© Shipman &amp; Goodwin LLP 2017</a:t>
            </a:r>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smtClean="0"/>
              <a:t>www.shipmangoodwin.com</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4644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smtClean="0"/>
              <a:t>© Shipman &amp; Goodwin LLP 2017</a:t>
            </a:r>
            <a:endParaRPr lang="en-US" dirty="0"/>
          </a:p>
        </p:txBody>
      </p:sp>
      <p:sp>
        <p:nvSpPr>
          <p:cNvPr id="11"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smtClean="0"/>
              <a:t>www.shipmangoodwin.com</a:t>
            </a: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65913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smtClean="0"/>
              <a:t>© Shipman &amp; Goodwin LLP 2017</a:t>
            </a:r>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smtClean="0"/>
              <a:t>www.shipmangoodwin.com</a:t>
            </a:r>
            <a:endParaRPr lang="en-US" dirty="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362846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smtClean="0"/>
              <a:t>© Shipman &amp; Goodwin LLP 2017</a:t>
            </a:r>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smtClean="0"/>
              <a:t>www.shipmangoodwin.com</a:t>
            </a:r>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154130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smtClean="0"/>
              <a:t>© Shipman &amp; Goodwin LLP 2017</a:t>
            </a:r>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smtClean="0"/>
              <a:t>www.shipmangoodwin.com</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316835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smtClean="0"/>
              <a:t>© Shipman &amp; Goodwin LLP 2017</a:t>
            </a:r>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smtClean="0"/>
              <a:t>www.shipmangoodwin.com</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extLst>
      <p:ext uri="{BB962C8B-B14F-4D97-AF65-F5344CB8AC3E}">
        <p14:creationId xmlns:p14="http://schemas.microsoft.com/office/powerpoint/2010/main" val="239219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dirty="0" smtClean="0"/>
              <a:t>© Shipman &amp; Goodwin LLP 2019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dirty="0" err="1" smtClean="0"/>
              <a:t>www.shipmangoodwin.com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ctr" rtl="0" eaLnBrk="0" fontAlgn="base" hangingPunct="0">
        <a:spcBef>
          <a:spcPct val="0"/>
        </a:spcBef>
        <a:spcAft>
          <a:spcPct val="0"/>
        </a:spcAft>
        <a:defRPr sz="28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2pPr>
      <a:lvl3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3pPr>
      <a:lvl4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4pPr>
      <a:lvl5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5pPr>
      <a:lvl6pPr marL="457200" algn="ctr" rtl="0" fontAlgn="base">
        <a:spcBef>
          <a:spcPct val="0"/>
        </a:spcBef>
        <a:spcAft>
          <a:spcPct val="0"/>
        </a:spcAft>
        <a:defRPr sz="2800">
          <a:solidFill>
            <a:schemeClr val="tx1"/>
          </a:solidFill>
          <a:latin typeface="Source Sans Pro" charset="0"/>
          <a:ea typeface="ＭＳ Ｐゴシック" charset="0"/>
        </a:defRPr>
      </a:lvl6pPr>
      <a:lvl7pPr marL="914400" algn="ctr" rtl="0" fontAlgn="base">
        <a:spcBef>
          <a:spcPct val="0"/>
        </a:spcBef>
        <a:spcAft>
          <a:spcPct val="0"/>
        </a:spcAft>
        <a:defRPr sz="2800">
          <a:solidFill>
            <a:schemeClr val="tx1"/>
          </a:solidFill>
          <a:latin typeface="Source Sans Pro" charset="0"/>
          <a:ea typeface="ＭＳ Ｐゴシック" charset="0"/>
        </a:defRPr>
      </a:lvl7pPr>
      <a:lvl8pPr marL="1371600" algn="ctr" rtl="0" fontAlgn="base">
        <a:spcBef>
          <a:spcPct val="0"/>
        </a:spcBef>
        <a:spcAft>
          <a:spcPct val="0"/>
        </a:spcAft>
        <a:defRPr sz="2800">
          <a:solidFill>
            <a:schemeClr val="tx1"/>
          </a:solidFill>
          <a:latin typeface="Source Sans Pro" charset="0"/>
          <a:ea typeface="ＭＳ Ｐゴシック" charset="0"/>
        </a:defRPr>
      </a:lvl8pPr>
      <a:lvl9pPr marL="1828800" algn="ctr" rtl="0" fontAlgn="base">
        <a:spcBef>
          <a:spcPct val="0"/>
        </a:spcBef>
        <a:spcAft>
          <a:spcPct val="0"/>
        </a:spcAft>
        <a:defRPr sz="2800">
          <a:solidFill>
            <a:schemeClr val="tx1"/>
          </a:solidFill>
          <a:latin typeface="Source Sans Pro"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7.emf"/><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8" Type="http://schemas.openxmlformats.org/officeDocument/2006/relationships/hyperlink" Target="http://www.ct.gov/ctedtech/lib/ctedtech/CT_Model_TOS_Addendum.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1.emf"/><Relationship Id="rId2" Type="http://schemas.openxmlformats.org/officeDocument/2006/relationships/tags" Target="../tags/tag2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2.xml"/><Relationship Id="rId4"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8.emf"/><Relationship Id="rId2" Type="http://schemas.openxmlformats.org/officeDocument/2006/relationships/tags" Target="../tags/tag3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2.xml"/><Relationship Id="rId4" Type="http://schemas.openxmlformats.org/officeDocument/2006/relationships/tags" Target="../tags/tag3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4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23.emf"/><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2.xml"/><Relationship Id="rId4" Type="http://schemas.openxmlformats.org/officeDocument/2006/relationships/tags" Target="../tags/tag5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24.emf"/><Relationship Id="rId2" Type="http://schemas.openxmlformats.org/officeDocument/2006/relationships/tags" Target="../tags/tag5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12.xml"/><Relationship Id="rId4" Type="http://schemas.openxmlformats.org/officeDocument/2006/relationships/tags" Target="../tags/tag5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26.emf"/><Relationship Id="rId2" Type="http://schemas.openxmlformats.org/officeDocument/2006/relationships/tags" Target="../tags/tag56.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12.xml"/><Relationship Id="rId4" Type="http://schemas.openxmlformats.org/officeDocument/2006/relationships/tags" Target="../tags/tag58.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image" Target="../media/image30.png"/><Relationship Id="rId4" Type="http://schemas.openxmlformats.org/officeDocument/2006/relationships/hyperlink" Target="http://www.ctschoollaw.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495800" y="2206625"/>
            <a:ext cx="4495800" cy="2365375"/>
          </a:xfrm>
        </p:spPr>
        <p:txBody>
          <a:bodyPr/>
          <a:lstStyle/>
          <a:p>
            <a:r>
              <a:rPr lang="en-US" dirty="0" smtClean="0">
                <a:latin typeface="Source Sans Pro" charset="0"/>
              </a:rPr>
              <a:t>A Conference for School Office Personnel – </a:t>
            </a:r>
            <a:br>
              <a:rPr lang="en-US" dirty="0" smtClean="0">
                <a:latin typeface="Source Sans Pro" charset="0"/>
              </a:rPr>
            </a:br>
            <a:r>
              <a:rPr lang="en-US" dirty="0" smtClean="0">
                <a:latin typeface="Source Sans Pro" charset="0"/>
              </a:rPr>
              <a:t>Legal Update</a:t>
            </a:r>
            <a:endParaRPr lang="en-US" dirty="0">
              <a:latin typeface="Source Sans Pro" charset="0"/>
            </a:endParaRPr>
          </a:p>
        </p:txBody>
      </p:sp>
      <p:sp>
        <p:nvSpPr>
          <p:cNvPr id="14338" name="Subtitle 2"/>
          <p:cNvSpPr>
            <a:spLocks noGrp="1"/>
          </p:cNvSpPr>
          <p:nvPr>
            <p:ph type="subTitle" idx="1"/>
          </p:nvPr>
        </p:nvSpPr>
        <p:spPr>
          <a:xfrm>
            <a:off x="4495800" y="4953000"/>
            <a:ext cx="4648200" cy="1143000"/>
          </a:xfrm>
        </p:spPr>
        <p:txBody>
          <a:bodyPr/>
          <a:lstStyle/>
          <a:p>
            <a:r>
              <a:rPr lang="en-US" dirty="0" smtClean="0">
                <a:solidFill>
                  <a:schemeClr val="bg2">
                    <a:lumMod val="25000"/>
                  </a:schemeClr>
                </a:solidFill>
                <a:latin typeface="Calibri" charset="0"/>
              </a:rPr>
              <a:t>April 2019</a:t>
            </a:r>
            <a:endParaRPr lang="en-US" dirty="0">
              <a:solidFill>
                <a:schemeClr val="bg2">
                  <a:lumMod val="25000"/>
                </a:schemeClr>
              </a:solidFill>
              <a:latin typeface="Calibri" charset="0"/>
            </a:endParaRPr>
          </a:p>
          <a:p>
            <a:r>
              <a:rPr lang="en-US" dirty="0">
                <a:solidFill>
                  <a:schemeClr val="bg2">
                    <a:lumMod val="25000"/>
                  </a:schemeClr>
                </a:solidFill>
                <a:latin typeface="Calibri" charset="0"/>
              </a:rPr>
              <a:t>Presented </a:t>
            </a:r>
            <a:r>
              <a:rPr lang="en-US" dirty="0" smtClean="0">
                <a:solidFill>
                  <a:schemeClr val="bg2">
                    <a:lumMod val="25000"/>
                  </a:schemeClr>
                </a:solidFill>
                <a:latin typeface="Calibri" charset="0"/>
              </a:rPr>
              <a:t>by: </a:t>
            </a:r>
            <a:br>
              <a:rPr lang="en-US" dirty="0" smtClean="0">
                <a:solidFill>
                  <a:schemeClr val="bg2">
                    <a:lumMod val="25000"/>
                  </a:schemeClr>
                </a:solidFill>
                <a:latin typeface="Calibri" charset="0"/>
              </a:rPr>
            </a:br>
            <a:r>
              <a:rPr lang="en-US" dirty="0" smtClean="0">
                <a:solidFill>
                  <a:schemeClr val="bg2">
                    <a:lumMod val="25000"/>
                  </a:schemeClr>
                </a:solidFill>
                <a:latin typeface="Calibri" charset="0"/>
              </a:rPr>
              <a:t>Gwen J. Zittoun and Thomas B. Mooney</a:t>
            </a:r>
            <a:endParaRPr lang="en-US" dirty="0">
              <a:solidFill>
                <a:schemeClr val="bg2">
                  <a:lumMod val="25000"/>
                </a:schemeClr>
              </a:solidFill>
              <a:latin typeface="Calibri" charset="0"/>
            </a:endParaRPr>
          </a:p>
        </p:txBody>
      </p:sp>
      <p:sp>
        <p:nvSpPr>
          <p:cNvPr id="14339" name="TextBox 4"/>
          <p:cNvSpPr txBox="1">
            <a:spLocks noChangeArrowheads="1"/>
          </p:cNvSpPr>
          <p:nvPr/>
        </p:nvSpPr>
        <p:spPr bwMode="auto">
          <a:xfrm>
            <a:off x="4495800" y="4191000"/>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chemeClr val="bg2">
                    <a:lumMod val="25000"/>
                  </a:schemeClr>
                </a:solidFill>
              </a:rPr>
              <a:t>www.ctschoollaw.com</a:t>
            </a:r>
          </a:p>
        </p:txBody>
      </p:sp>
      <p:sp>
        <p:nvSpPr>
          <p:cNvPr id="2" name="Rectangle 1"/>
          <p:cNvSpPr/>
          <p:nvPr/>
        </p:nvSpPr>
        <p:spPr>
          <a:xfrm>
            <a:off x="914400" y="5708286"/>
            <a:ext cx="3054041" cy="253916"/>
          </a:xfrm>
          <a:prstGeom prst="rect">
            <a:avLst/>
          </a:prstGeom>
        </p:spPr>
        <p:txBody>
          <a:bodyPr wrap="none">
            <a:spAutoFit/>
          </a:bodyPr>
          <a:lstStyle/>
          <a:p>
            <a:pPr>
              <a:defRPr/>
            </a:pPr>
            <a:r>
              <a:rPr lang="en-US" sz="1050" dirty="0">
                <a:solidFill>
                  <a:schemeClr val="bg2">
                    <a:lumMod val="25000"/>
                  </a:schemeClr>
                </a:solidFill>
              </a:rPr>
              <a:t>© Shipman &amp; Goodwin LLP </a:t>
            </a:r>
            <a:r>
              <a:rPr lang="en-US" sz="1050" dirty="0" smtClean="0">
                <a:solidFill>
                  <a:schemeClr val="bg2">
                    <a:lumMod val="25000"/>
                  </a:schemeClr>
                </a:solidFill>
              </a:rPr>
              <a:t>2019. All rights reserved.</a:t>
            </a:r>
            <a:endParaRPr lang="en-US" sz="1050" dirty="0">
              <a:solidFill>
                <a:schemeClr val="bg2">
                  <a:lumMod val="25000"/>
                </a:schemeClr>
              </a:solidFill>
            </a:endParaRPr>
          </a:p>
        </p:txBody>
      </p:sp>
    </p:spTree>
    <p:custDataLst>
      <p:tags r:id="rId1"/>
    </p:custDataLst>
    <p:extLst>
      <p:ext uri="{BB962C8B-B14F-4D97-AF65-F5344CB8AC3E}">
        <p14:creationId xmlns:p14="http://schemas.microsoft.com/office/powerpoint/2010/main" val="76359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1905000"/>
            <a:ext cx="9144000" cy="2852738"/>
            <a:chOff x="0" y="1428750"/>
            <a:chExt cx="9144000" cy="2139790"/>
          </a:xfrm>
        </p:grpSpPr>
        <p:sp>
          <p:nvSpPr>
            <p:cNvPr id="38" name="Rectangle 37"/>
            <p:cNvSpPr/>
            <p:nvPr/>
          </p:nvSpPr>
          <p:spPr>
            <a:xfrm>
              <a:off x="1588" y="1434704"/>
              <a:ext cx="9142412" cy="2133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0" y="1428750"/>
              <a:ext cx="9142413" cy="2133836"/>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8" name="Picture 6" descr="PowerPointSchoolLawCover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75643"/>
            <a:ext cx="91440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4571206" y="3001835"/>
            <a:ext cx="4420394" cy="584775"/>
          </a:xfrm>
        </p:spPr>
        <p:txBody>
          <a:bodyPr wrap="square">
            <a:spAutoFit/>
          </a:bodyPr>
          <a:lstStyle/>
          <a:p>
            <a:pPr algn="l" eaLnBrk="1" hangingPunct="1"/>
            <a:r>
              <a:rPr lang="en-US" sz="3200" dirty="0" smtClean="0">
                <a:solidFill>
                  <a:schemeClr val="tx2"/>
                </a:solidFill>
                <a:latin typeface="Source Sans Pro" charset="0"/>
              </a:rPr>
              <a:t>Student Data Privacy</a:t>
            </a:r>
            <a:endParaRPr lang="en-US" sz="3200" dirty="0">
              <a:solidFill>
                <a:schemeClr val="tx2"/>
              </a:solidFill>
              <a:latin typeface="Source Sans Pro" charset="0"/>
            </a:endParaRPr>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10</a:t>
            </a:fld>
            <a:endParaRPr lang="en-US"/>
          </a:p>
        </p:txBody>
      </p:sp>
      <p:sp>
        <p:nvSpPr>
          <p:cNvPr id="9"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37993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rotWithShape="1">
          <a:blip r:embed="rId4" cstate="email">
            <a:extLst>
              <a:ext uri="{28A0092B-C50C-407E-A947-70E740481C1C}">
                <a14:useLocalDpi xmlns:a14="http://schemas.microsoft.com/office/drawing/2010/main" val="0"/>
              </a:ext>
            </a:extLst>
          </a:blip>
          <a:srcRect r="11111"/>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smtClean="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7" name="Date Placeholder 3"/>
          <p:cNvSpPr>
            <a:spLocks noGrp="1"/>
          </p:cNvSpPr>
          <p:nvPr>
            <p:ph type="dt" sz="half" idx="4294967295"/>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dirty="0" smtClean="0">
                <a:solidFill>
                  <a:schemeClr val="bg1"/>
                </a:solidFill>
              </a:rPr>
              <a:t>© Shipman &amp; Goodwin LLP 2019</a:t>
            </a:r>
            <a:endParaRPr lang="en-US" dirty="0">
              <a:solidFill>
                <a:schemeClr val="bg1"/>
              </a:solidFill>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11</a:t>
            </a:fld>
            <a:endParaRPr lang="en-US" dirty="0">
              <a:solidFill>
                <a:srgbClr val="FFFFFF"/>
              </a:solidFill>
            </a:endParaRPr>
          </a:p>
        </p:txBody>
      </p:sp>
      <p:sp>
        <p:nvSpPr>
          <p:cNvPr id="3" name="TextBox 2"/>
          <p:cNvSpPr txBox="1"/>
          <p:nvPr/>
        </p:nvSpPr>
        <p:spPr>
          <a:xfrm>
            <a:off x="5029200" y="838200"/>
            <a:ext cx="3976400" cy="4516636"/>
          </a:xfrm>
          <a:prstGeom prst="roundRect">
            <a:avLst/>
          </a:prstGeom>
          <a:solidFill>
            <a:srgbClr val="FFFFFF">
              <a:alpha val="74902"/>
            </a:srgbClr>
          </a:solidFill>
        </p:spPr>
        <p:txBody>
          <a:bodyPr wrap="square" rtlCol="0">
            <a:spAutoFit/>
          </a:bodyPr>
          <a:lstStyle/>
          <a:p>
            <a:r>
              <a:rPr lang="en-US" sz="2400" dirty="0" smtClean="0">
                <a:solidFill>
                  <a:schemeClr val="tx2"/>
                </a:solidFill>
              </a:rPr>
              <a:t>Your district started using a new online program to assist students struggling with math. The program is mainly used by students receiving extra help and special education services. The district has entered into a contract with the vendor owner of this new program.</a:t>
            </a:r>
          </a:p>
        </p:txBody>
      </p:sp>
    </p:spTree>
    <p:custDataLst>
      <p:tags r:id="rId1"/>
    </p:custDataLst>
    <p:extLst>
      <p:ext uri="{BB962C8B-B14F-4D97-AF65-F5344CB8AC3E}">
        <p14:creationId xmlns:p14="http://schemas.microsoft.com/office/powerpoint/2010/main" val="16484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407867" y="211019"/>
            <a:ext cx="7696200" cy="1363781"/>
          </a:xfrm>
        </p:spPr>
        <p:txBody>
          <a:bodyPr/>
          <a:lstStyle/>
          <a:p>
            <a:r>
              <a:rPr lang="en-US" dirty="0" smtClean="0"/>
              <a:t>What should the district do with the contract, if anything?</a:t>
            </a:r>
            <a:endParaRPr lang="en-US" dirty="0"/>
          </a:p>
        </p:txBody>
      </p:sp>
      <p:sp>
        <p:nvSpPr>
          <p:cNvPr id="4" name="Date Placeholder 3"/>
          <p:cNvSpPr>
            <a:spLocks noGrp="1"/>
          </p:cNvSpPr>
          <p:nvPr>
            <p:ph type="dt" sz="half" idx="10"/>
          </p:nvPr>
        </p:nvSpPr>
        <p:spPr/>
        <p:txBody>
          <a:bodyPr/>
          <a:lstStyle/>
          <a:p>
            <a:pPr>
              <a:defRPr/>
            </a:pPr>
            <a:r>
              <a:rPr lang="en-US" smtClean="0"/>
              <a:t>© Shipman &amp; Goodwin LLP 2017</a:t>
            </a:r>
            <a:endParaRPr lang="en-US" dirty="0"/>
          </a:p>
        </p:txBody>
      </p:sp>
      <p:sp>
        <p:nvSpPr>
          <p:cNvPr id="5" name="Slide Number Placeholder 4"/>
          <p:cNvSpPr>
            <a:spLocks noGrp="1"/>
          </p:cNvSpPr>
          <p:nvPr>
            <p:ph type="sldNum" sz="quarter" idx="12"/>
          </p:nvPr>
        </p:nvSpPr>
        <p:spPr/>
        <p:txBody>
          <a:bodyPr/>
          <a:lstStyle/>
          <a:p>
            <a:pPr>
              <a:defRPr/>
            </a:pPr>
            <a:fld id="{F8121CD5-BA62-CA43-AE30-6F0A8964AC12}" type="slidenum">
              <a:rPr lang="en-US" smtClean="0"/>
              <a:pPr>
                <a:defRPr/>
              </a:pPr>
              <a:t>12</a:t>
            </a:fld>
            <a:endParaRPr lang="en-US" dirty="0"/>
          </a:p>
        </p:txBody>
      </p:sp>
      <p:graphicFrame>
        <p:nvGraphicFramePr>
          <p:cNvPr id="6" name="TPChart"/>
          <p:cNvGraphicFramePr>
            <a:graphicFrameLocks noChangeAspect="1"/>
          </p:cNvGraphicFramePr>
          <p:nvPr>
            <p:custDataLst>
              <p:tags r:id="rId3"/>
            </p:custDataLst>
            <p:extLst>
              <p:ext uri="{D42A27DB-BD31-4B8C-83A1-F6EECF244321}">
                <p14:modId xmlns:p14="http://schemas.microsoft.com/office/powerpoint/2010/main" val="712667468"/>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47125" name="Chart" r:id="rId6" imgW="4572048" imgH="5143548" progId="MSGraph.Chart.8">
                  <p:embed followColorScheme="full"/>
                </p:oleObj>
              </mc:Choice>
              <mc:Fallback>
                <p:oleObj name="Chart" r:id="rId6" imgW="4572048" imgH="5143548"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457200" y="1981200"/>
            <a:ext cx="5029200" cy="4525963"/>
          </a:xfrm>
        </p:spPr>
        <p:txBody>
          <a:bodyPr>
            <a:noAutofit/>
          </a:bodyPr>
          <a:lstStyle/>
          <a:p>
            <a:pPr marL="514350" indent="-514350">
              <a:spcAft>
                <a:spcPts val="0"/>
              </a:spcAft>
              <a:buFont typeface="Arial" charset="0"/>
              <a:buAutoNum type="arabicPeriod"/>
            </a:pPr>
            <a:r>
              <a:rPr lang="en-US" sz="2400" dirty="0" smtClean="0"/>
              <a:t>Give it to the district’s business manager to be kept only in her office.</a:t>
            </a:r>
          </a:p>
          <a:p>
            <a:pPr marL="514350" indent="-514350">
              <a:spcAft>
                <a:spcPts val="0"/>
              </a:spcAft>
              <a:buFont typeface="Arial" charset="0"/>
              <a:buAutoNum type="arabicPeriod"/>
            </a:pPr>
            <a:r>
              <a:rPr lang="en-US" sz="2400" dirty="0" smtClean="0"/>
              <a:t>Post the contract, along with a brief description of the contract on the district’s website.</a:t>
            </a:r>
          </a:p>
          <a:p>
            <a:pPr marL="514350" indent="-514350">
              <a:spcAft>
                <a:spcPts val="0"/>
              </a:spcAft>
              <a:buFont typeface="Arial" charset="0"/>
              <a:buAutoNum type="arabicPeriod"/>
            </a:pPr>
            <a:r>
              <a:rPr lang="en-US" sz="2400" dirty="0" smtClean="0"/>
              <a:t>Affirmatively provide a copy of the contract to the parent of each student using the program.</a:t>
            </a:r>
          </a:p>
          <a:p>
            <a:pPr marL="514350" indent="-514350">
              <a:spcAft>
                <a:spcPts val="0"/>
              </a:spcAft>
              <a:buFont typeface="Arial" charset="0"/>
              <a:buAutoNum type="arabicPeriod"/>
            </a:pPr>
            <a:r>
              <a:rPr lang="en-US" sz="2400" dirty="0" smtClean="0"/>
              <a:t>Both 2 and 3.</a:t>
            </a:r>
            <a:endParaRPr lang="en-US" sz="2400" dirty="0"/>
          </a:p>
        </p:txBody>
      </p:sp>
    </p:spTree>
    <p:custDataLst>
      <p:tags r:id="rId2"/>
    </p:custDataLst>
    <p:extLst>
      <p:ext uri="{BB962C8B-B14F-4D97-AF65-F5344CB8AC3E}">
        <p14:creationId xmlns:p14="http://schemas.microsoft.com/office/powerpoint/2010/main" val="285500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460956"/>
            <a:ext cx="9144000" cy="4895394"/>
            <a:chOff x="0" y="1428750"/>
            <a:chExt cx="9144000" cy="1828800"/>
          </a:xfrm>
        </p:grpSpPr>
        <p:sp>
          <p:nvSpPr>
            <p:cNvPr id="12" name="Rectangle 11"/>
            <p:cNvSpPr/>
            <p:nvPr/>
          </p:nvSpPr>
          <p:spPr>
            <a:xfrm>
              <a:off x="2971800" y="1428750"/>
              <a:ext cx="61722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Pentagon 14"/>
            <p:cNvSpPr/>
            <p:nvPr/>
          </p:nvSpPr>
          <p:spPr>
            <a:xfrm>
              <a:off x="0" y="1428750"/>
              <a:ext cx="36576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0" name="Title 1"/>
          <p:cNvSpPr>
            <a:spLocks noGrp="1"/>
          </p:cNvSpPr>
          <p:nvPr>
            <p:ph type="title"/>
          </p:nvPr>
        </p:nvSpPr>
        <p:spPr>
          <a:xfrm>
            <a:off x="457200" y="76200"/>
            <a:ext cx="8229600" cy="523220"/>
          </a:xfrm>
        </p:spPr>
        <p:txBody>
          <a:bodyPr>
            <a:spAutoFit/>
          </a:bodyPr>
          <a:lstStyle/>
          <a:p>
            <a:pPr eaLnBrk="1" hangingPunct="1"/>
            <a:r>
              <a:rPr lang="en-US" dirty="0" smtClean="0">
                <a:solidFill>
                  <a:schemeClr val="tx2"/>
                </a:solidFill>
                <a:latin typeface="Source Sans Pro" charset="0"/>
              </a:rPr>
              <a:t>Student Data Privacy</a:t>
            </a:r>
            <a:endParaRPr lang="en-US" dirty="0">
              <a:solidFill>
                <a:schemeClr val="tx2"/>
              </a:solidFill>
              <a:latin typeface="Source Sans Pro" charset="0"/>
            </a:endParaRPr>
          </a:p>
        </p:txBody>
      </p:sp>
      <p:sp>
        <p:nvSpPr>
          <p:cNvPr id="21" name="Content Placeholder 2"/>
          <p:cNvSpPr>
            <a:spLocks noGrp="1"/>
          </p:cNvSpPr>
          <p:nvPr>
            <p:ph idx="1"/>
          </p:nvPr>
        </p:nvSpPr>
        <p:spPr>
          <a:xfrm>
            <a:off x="457200" y="892632"/>
            <a:ext cx="8229600" cy="461665"/>
          </a:xfrm>
        </p:spPr>
        <p:txBody>
          <a:bodyPr>
            <a:spAutoFit/>
          </a:bodyPr>
          <a:lstStyle/>
          <a:p>
            <a:pPr marL="0" indent="0" algn="ctr" eaLnBrk="1" hangingPunct="1">
              <a:buFont typeface="Arial" charset="0"/>
              <a:buNone/>
            </a:pPr>
            <a:r>
              <a:rPr lang="en-US" sz="2400" dirty="0" smtClean="0">
                <a:solidFill>
                  <a:schemeClr val="bg2">
                    <a:lumMod val="25000"/>
                  </a:schemeClr>
                </a:solidFill>
                <a:latin typeface="Calibri" charset="0"/>
              </a:rPr>
              <a:t>Public Act 16-189, effective October 1, 2016</a:t>
            </a:r>
            <a:endParaRPr lang="en-US" sz="2400" dirty="0">
              <a:solidFill>
                <a:schemeClr val="bg2">
                  <a:lumMod val="25000"/>
                </a:schemeClr>
              </a:solidFill>
              <a:latin typeface="Calibri" charset="0"/>
            </a:endParaRPr>
          </a:p>
        </p:txBody>
      </p:sp>
      <p:sp>
        <p:nvSpPr>
          <p:cNvPr id="22" name="Rectangle 21"/>
          <p:cNvSpPr/>
          <p:nvPr/>
        </p:nvSpPr>
        <p:spPr>
          <a:xfrm>
            <a:off x="4343400" y="79579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Content Placeholder 2"/>
          <p:cNvSpPr txBox="1">
            <a:spLocks/>
          </p:cNvSpPr>
          <p:nvPr/>
        </p:nvSpPr>
        <p:spPr bwMode="auto">
          <a:xfrm>
            <a:off x="3810000" y="1695450"/>
            <a:ext cx="5334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00" indent="-457200" eaLnBrk="1" hangingPunct="1">
              <a:spcBef>
                <a:spcPct val="20000"/>
              </a:spcBef>
              <a:buFont typeface="Arial" panose="020B0604020202020204" pitchFamily="34" charset="0"/>
              <a:buChar char="•"/>
            </a:pPr>
            <a:r>
              <a:rPr lang="en-US" sz="2100" b="1" dirty="0" smtClean="0">
                <a:solidFill>
                  <a:schemeClr val="bg1"/>
                </a:solidFill>
              </a:rPr>
              <a:t>Imposes significant obligations </a:t>
            </a:r>
            <a:r>
              <a:rPr lang="en-US" sz="2100" dirty="0" smtClean="0">
                <a:solidFill>
                  <a:schemeClr val="bg1"/>
                </a:solidFill>
              </a:rPr>
              <a:t>on school districts designed to protect the privacy of student information, student records, and student-generated content, each of which is defined in the Act.</a:t>
            </a:r>
          </a:p>
          <a:p>
            <a:pPr marL="457200" indent="-457200" eaLnBrk="1" hangingPunct="1">
              <a:spcBef>
                <a:spcPct val="20000"/>
              </a:spcBef>
              <a:buFont typeface="Arial" panose="020B0604020202020204" pitchFamily="34" charset="0"/>
              <a:buChar char="•"/>
            </a:pPr>
            <a:r>
              <a:rPr lang="en-US" sz="2100" b="1" dirty="0" smtClean="0">
                <a:solidFill>
                  <a:schemeClr val="bg1"/>
                </a:solidFill>
              </a:rPr>
              <a:t>Districts must enter into written contracts </a:t>
            </a:r>
            <a:r>
              <a:rPr lang="en-US" sz="2100" dirty="0" smtClean="0">
                <a:solidFill>
                  <a:schemeClr val="bg1"/>
                </a:solidFill>
              </a:rPr>
              <a:t>with contractors (operators of websites, online services, or mobile applications, or with consultants who provide non-instructional support services and have access to student data) any time the district shares or provides access to student data with that contractor.</a:t>
            </a:r>
            <a:endParaRPr lang="en-US" sz="2100" dirty="0">
              <a:solidFill>
                <a:schemeClr val="bg1"/>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r="49152"/>
          <a:stretch/>
        </p:blipFill>
        <p:spPr>
          <a:xfrm>
            <a:off x="0" y="1460956"/>
            <a:ext cx="3733800" cy="4895394"/>
          </a:xfrm>
          <a:prstGeom prst="rect">
            <a:avLst/>
          </a:prstGeom>
        </p:spPr>
      </p:pic>
      <p:sp>
        <p:nvSpPr>
          <p:cNvPr id="6" name="Slide Number Placeholder 5"/>
          <p:cNvSpPr>
            <a:spLocks noGrp="1"/>
          </p:cNvSpPr>
          <p:nvPr>
            <p:ph type="sldNum" sz="quarter" idx="12"/>
          </p:nvPr>
        </p:nvSpPr>
        <p:spPr/>
        <p:txBody>
          <a:bodyPr/>
          <a:lstStyle/>
          <a:p>
            <a:pPr>
              <a:defRPr/>
            </a:pPr>
            <a:fld id="{CF74E2D6-2C6C-C849-BAC6-BF7B8C48F5CD}" type="slidenum">
              <a:rPr lang="en-US" smtClean="0"/>
              <a:pPr>
                <a:defRPr/>
              </a:pPr>
              <a:t>13</a:t>
            </a:fld>
            <a:endParaRPr lang="en-US"/>
          </a:p>
        </p:txBody>
      </p:sp>
      <p:sp>
        <p:nvSpPr>
          <p:cNvPr id="14"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171782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460956"/>
            <a:ext cx="9144000" cy="4895394"/>
            <a:chOff x="0" y="1428750"/>
            <a:chExt cx="9144000" cy="1828800"/>
          </a:xfrm>
        </p:grpSpPr>
        <p:sp>
          <p:nvSpPr>
            <p:cNvPr id="12" name="Rectangle 11"/>
            <p:cNvSpPr/>
            <p:nvPr/>
          </p:nvSpPr>
          <p:spPr>
            <a:xfrm>
              <a:off x="2971800" y="1428750"/>
              <a:ext cx="61722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Pentagon 14"/>
            <p:cNvSpPr/>
            <p:nvPr/>
          </p:nvSpPr>
          <p:spPr>
            <a:xfrm>
              <a:off x="0" y="1428750"/>
              <a:ext cx="36576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0" name="Title 1"/>
          <p:cNvSpPr>
            <a:spLocks noGrp="1"/>
          </p:cNvSpPr>
          <p:nvPr>
            <p:ph type="title"/>
          </p:nvPr>
        </p:nvSpPr>
        <p:spPr>
          <a:xfrm>
            <a:off x="457200" y="76200"/>
            <a:ext cx="8229600" cy="523220"/>
          </a:xfrm>
        </p:spPr>
        <p:txBody>
          <a:bodyPr>
            <a:spAutoFit/>
          </a:bodyPr>
          <a:lstStyle/>
          <a:p>
            <a:pPr eaLnBrk="1" hangingPunct="1"/>
            <a:r>
              <a:rPr lang="en-US" dirty="0" smtClean="0">
                <a:solidFill>
                  <a:schemeClr val="tx2"/>
                </a:solidFill>
                <a:latin typeface="Source Sans Pro" charset="0"/>
              </a:rPr>
              <a:t>Student Data Privacy</a:t>
            </a:r>
            <a:endParaRPr lang="en-US" dirty="0">
              <a:solidFill>
                <a:schemeClr val="tx2"/>
              </a:solidFill>
              <a:latin typeface="Source Sans Pro" charset="0"/>
            </a:endParaRPr>
          </a:p>
        </p:txBody>
      </p:sp>
      <p:sp>
        <p:nvSpPr>
          <p:cNvPr id="21" name="Content Placeholder 2"/>
          <p:cNvSpPr>
            <a:spLocks noGrp="1"/>
          </p:cNvSpPr>
          <p:nvPr>
            <p:ph idx="1"/>
          </p:nvPr>
        </p:nvSpPr>
        <p:spPr>
          <a:xfrm>
            <a:off x="457200" y="892632"/>
            <a:ext cx="8229600" cy="461665"/>
          </a:xfrm>
        </p:spPr>
        <p:txBody>
          <a:bodyPr>
            <a:spAutoFit/>
          </a:bodyPr>
          <a:lstStyle/>
          <a:p>
            <a:pPr marL="0" indent="0" algn="ctr" eaLnBrk="1" hangingPunct="1">
              <a:buFont typeface="Arial" charset="0"/>
              <a:buNone/>
            </a:pPr>
            <a:r>
              <a:rPr lang="en-US" sz="2400" dirty="0" smtClean="0">
                <a:solidFill>
                  <a:schemeClr val="bg2">
                    <a:lumMod val="25000"/>
                  </a:schemeClr>
                </a:solidFill>
                <a:latin typeface="Calibri" charset="0"/>
              </a:rPr>
              <a:t>Public Act 18-125, effective July 1, 2018</a:t>
            </a:r>
            <a:endParaRPr lang="en-US" sz="2400" dirty="0">
              <a:solidFill>
                <a:schemeClr val="bg2">
                  <a:lumMod val="25000"/>
                </a:schemeClr>
              </a:solidFill>
              <a:latin typeface="Calibri" charset="0"/>
            </a:endParaRPr>
          </a:p>
        </p:txBody>
      </p:sp>
      <p:sp>
        <p:nvSpPr>
          <p:cNvPr id="22" name="Rectangle 21"/>
          <p:cNvSpPr/>
          <p:nvPr/>
        </p:nvSpPr>
        <p:spPr>
          <a:xfrm>
            <a:off x="4343400" y="795795"/>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Content Placeholder 2"/>
          <p:cNvSpPr txBox="1">
            <a:spLocks/>
          </p:cNvSpPr>
          <p:nvPr/>
        </p:nvSpPr>
        <p:spPr bwMode="auto">
          <a:xfrm>
            <a:off x="3810000" y="1695450"/>
            <a:ext cx="5334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00" indent="-457200" eaLnBrk="1" hangingPunct="1">
              <a:spcBef>
                <a:spcPct val="20000"/>
              </a:spcBef>
              <a:buFont typeface="Arial" panose="020B0604020202020204" pitchFamily="34" charset="0"/>
              <a:buChar char="•"/>
            </a:pPr>
            <a:r>
              <a:rPr lang="en-US" b="1" dirty="0" smtClean="0">
                <a:solidFill>
                  <a:schemeClr val="bg1"/>
                </a:solidFill>
              </a:rPr>
              <a:t>Clarifies current requirements </a:t>
            </a:r>
            <a:r>
              <a:rPr lang="en-US" dirty="0" smtClean="0">
                <a:solidFill>
                  <a:schemeClr val="bg1"/>
                </a:solidFill>
              </a:rPr>
              <a:t>and </a:t>
            </a:r>
            <a:r>
              <a:rPr lang="en-US" b="1" dirty="0" smtClean="0">
                <a:solidFill>
                  <a:schemeClr val="bg1"/>
                </a:solidFill>
              </a:rPr>
              <a:t>creates new exceptions </a:t>
            </a:r>
            <a:r>
              <a:rPr lang="en-US" dirty="0" smtClean="0">
                <a:solidFill>
                  <a:schemeClr val="bg1"/>
                </a:solidFill>
              </a:rPr>
              <a:t>to existing student data privacy laws affecting BOEs</a:t>
            </a:r>
          </a:p>
          <a:p>
            <a:pPr marL="457200" indent="-457200" eaLnBrk="1" hangingPunct="1">
              <a:spcBef>
                <a:spcPct val="20000"/>
              </a:spcBef>
              <a:buFont typeface="Arial" panose="020B0604020202020204" pitchFamily="34" charset="0"/>
              <a:buChar char="•"/>
            </a:pPr>
            <a:r>
              <a:rPr lang="en-US" b="1" dirty="0" smtClean="0">
                <a:solidFill>
                  <a:schemeClr val="bg1"/>
                </a:solidFill>
              </a:rPr>
              <a:t>Maintains requirement </a:t>
            </a:r>
            <a:r>
              <a:rPr lang="en-US" dirty="0" smtClean="0">
                <a:solidFill>
                  <a:schemeClr val="bg1"/>
                </a:solidFill>
              </a:rPr>
              <a:t>that BOEs enter into a </a:t>
            </a:r>
            <a:r>
              <a:rPr lang="en-US" b="1" dirty="0" smtClean="0">
                <a:solidFill>
                  <a:schemeClr val="bg1"/>
                </a:solidFill>
              </a:rPr>
              <a:t>written agreement </a:t>
            </a:r>
            <a:r>
              <a:rPr lang="en-US" dirty="0" smtClean="0">
                <a:solidFill>
                  <a:schemeClr val="bg1"/>
                </a:solidFill>
              </a:rPr>
              <a:t>any time boards share student data </a:t>
            </a:r>
            <a:r>
              <a:rPr lang="en-US" b="1" dirty="0" smtClean="0">
                <a:solidFill>
                  <a:schemeClr val="bg1"/>
                </a:solidFill>
              </a:rPr>
              <a:t>with contractors</a:t>
            </a:r>
          </a:p>
          <a:p>
            <a:pPr marL="457200" indent="-457200" eaLnBrk="1" hangingPunct="1">
              <a:spcBef>
                <a:spcPct val="20000"/>
              </a:spcBef>
              <a:buFont typeface="Arial" panose="020B0604020202020204" pitchFamily="34" charset="0"/>
              <a:buChar char="•"/>
            </a:pPr>
            <a:r>
              <a:rPr lang="en-US" b="1" dirty="0" smtClean="0">
                <a:solidFill>
                  <a:schemeClr val="bg1"/>
                </a:solidFill>
              </a:rPr>
              <a:t>Maintains requirement </a:t>
            </a:r>
            <a:r>
              <a:rPr lang="en-US" dirty="0" smtClean="0">
                <a:solidFill>
                  <a:schemeClr val="bg1"/>
                </a:solidFill>
              </a:rPr>
              <a:t>that such contracts contain </a:t>
            </a:r>
            <a:r>
              <a:rPr lang="en-US" b="1" dirty="0" smtClean="0">
                <a:solidFill>
                  <a:schemeClr val="bg1"/>
                </a:solidFill>
              </a:rPr>
              <a:t>ten specific provisions </a:t>
            </a:r>
            <a:r>
              <a:rPr lang="en-US" dirty="0" smtClean="0">
                <a:solidFill>
                  <a:schemeClr val="bg1"/>
                </a:solidFill>
              </a:rPr>
              <a:t>(CGS §10-234bb(a))</a:t>
            </a:r>
            <a:endParaRPr lang="en-US" sz="2000" dirty="0">
              <a:solidFill>
                <a:schemeClr val="bg1"/>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22188" r="35785"/>
          <a:stretch/>
        </p:blipFill>
        <p:spPr>
          <a:xfrm>
            <a:off x="0" y="1460956"/>
            <a:ext cx="3657600" cy="4895394"/>
          </a:xfrm>
          <a:prstGeom prst="rect">
            <a:avLst/>
          </a:prstGeom>
        </p:spPr>
      </p:pic>
      <p:sp>
        <p:nvSpPr>
          <p:cNvPr id="6" name="Slide Number Placeholder 5"/>
          <p:cNvSpPr>
            <a:spLocks noGrp="1"/>
          </p:cNvSpPr>
          <p:nvPr>
            <p:ph type="sldNum" sz="quarter" idx="12"/>
          </p:nvPr>
        </p:nvSpPr>
        <p:spPr/>
        <p:txBody>
          <a:bodyPr/>
          <a:lstStyle/>
          <a:p>
            <a:pPr>
              <a:defRPr/>
            </a:pPr>
            <a:fld id="{CF74E2D6-2C6C-C849-BAC6-BF7B8C48F5CD}" type="slidenum">
              <a:rPr lang="en-US" smtClean="0"/>
              <a:pPr>
                <a:defRPr/>
              </a:pPr>
              <a:t>14</a:t>
            </a:fld>
            <a:endParaRPr lang="en-US"/>
          </a:p>
        </p:txBody>
      </p:sp>
      <p:sp>
        <p:nvSpPr>
          <p:cNvPr id="14"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309530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152400"/>
            <a:ext cx="8229600" cy="523220"/>
          </a:xfrm>
        </p:spPr>
        <p:txBody>
          <a:bodyPr>
            <a:spAutoFit/>
          </a:bodyPr>
          <a:lstStyle/>
          <a:p>
            <a:pPr eaLnBrk="1" hangingPunct="1"/>
            <a:r>
              <a:rPr lang="en-US" dirty="0" smtClean="0">
                <a:solidFill>
                  <a:schemeClr val="tx2"/>
                </a:solidFill>
                <a:latin typeface="Source Sans Pro" charset="0"/>
              </a:rPr>
              <a:t>Student Data Privacy: TOS Addendum</a:t>
            </a:r>
            <a:endParaRPr lang="en-US" dirty="0">
              <a:solidFill>
                <a:schemeClr val="tx2"/>
              </a:solidFill>
              <a:latin typeface="Source Sans Pro" charset="0"/>
            </a:endParaRPr>
          </a:p>
        </p:txBody>
      </p:sp>
      <p:sp>
        <p:nvSpPr>
          <p:cNvPr id="22" name="Rectangle 21"/>
          <p:cNvSpPr/>
          <p:nvPr/>
        </p:nvSpPr>
        <p:spPr>
          <a:xfrm>
            <a:off x="4343400" y="7203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lide Number Placeholder 8"/>
          <p:cNvSpPr>
            <a:spLocks noGrp="1"/>
          </p:cNvSpPr>
          <p:nvPr>
            <p:ph type="sldNum" sz="quarter" idx="12"/>
          </p:nvPr>
        </p:nvSpPr>
        <p:spPr/>
        <p:txBody>
          <a:bodyPr/>
          <a:lstStyle/>
          <a:p>
            <a:pPr>
              <a:defRPr/>
            </a:pPr>
            <a:fld id="{CF74E2D6-2C6C-C849-BAC6-BF7B8C48F5CD}" type="slidenum">
              <a:rPr lang="en-US" smtClean="0"/>
              <a:pPr>
                <a:defRPr/>
              </a:pPr>
              <a:t>15</a:t>
            </a:fld>
            <a:endParaRPr lang="en-US" dirty="0"/>
          </a:p>
        </p:txBody>
      </p:sp>
      <p:sp>
        <p:nvSpPr>
          <p:cNvPr id="24" name="Content Placeholder 2"/>
          <p:cNvSpPr>
            <a:spLocks noGrp="1"/>
          </p:cNvSpPr>
          <p:nvPr>
            <p:ph idx="1"/>
          </p:nvPr>
        </p:nvSpPr>
        <p:spPr>
          <a:xfrm>
            <a:off x="457200" y="817235"/>
            <a:ext cx="8229600" cy="461665"/>
          </a:xfrm>
        </p:spPr>
        <p:txBody>
          <a:bodyPr>
            <a:spAutoFit/>
          </a:bodyPr>
          <a:lstStyle/>
          <a:p>
            <a:pPr marL="0" indent="0" algn="ctr" eaLnBrk="1" hangingPunct="1">
              <a:buNone/>
            </a:pPr>
            <a:r>
              <a:rPr lang="en-US" sz="2400" dirty="0" smtClean="0">
                <a:solidFill>
                  <a:schemeClr val="bg2">
                    <a:lumMod val="25000"/>
                  </a:schemeClr>
                </a:solidFill>
                <a:latin typeface="Calibri" charset="0"/>
              </a:rPr>
              <a:t>Public Act 18-125, effective July 1, 2018</a:t>
            </a:r>
            <a:endParaRPr lang="en-US" sz="2400" dirty="0">
              <a:solidFill>
                <a:schemeClr val="bg2">
                  <a:lumMod val="25000"/>
                </a:schemeClr>
              </a:solidFill>
              <a:latin typeface="Calibri" charset="0"/>
            </a:endParaRPr>
          </a:p>
        </p:txBody>
      </p:sp>
      <p:grpSp>
        <p:nvGrpSpPr>
          <p:cNvPr id="15" name="Group 14"/>
          <p:cNvGrpSpPr/>
          <p:nvPr/>
        </p:nvGrpSpPr>
        <p:grpSpPr>
          <a:xfrm>
            <a:off x="3048000" y="1319562"/>
            <a:ext cx="5791200" cy="737838"/>
            <a:chOff x="3048000" y="1828800"/>
            <a:chExt cx="5791200" cy="737838"/>
          </a:xfrm>
        </p:grpSpPr>
        <p:sp>
          <p:nvSpPr>
            <p:cNvPr id="16" name="Content Placeholder 2"/>
            <p:cNvSpPr txBox="1">
              <a:spLocks/>
            </p:cNvSpPr>
            <p:nvPr/>
          </p:nvSpPr>
          <p:spPr bwMode="auto">
            <a:xfrm>
              <a:off x="3048000" y="2160378"/>
              <a:ext cx="5791200" cy="40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auto" hangingPunct="1">
                <a:defRPr/>
              </a:pPr>
              <a:r>
                <a:rPr lang="en-US" sz="2000" dirty="0" smtClean="0">
                  <a:solidFill>
                    <a:schemeClr val="bg2">
                      <a:lumMod val="25000"/>
                    </a:schemeClr>
                  </a:solidFill>
                </a:rPr>
                <a:t>Requires Commission for Educational Technology (“CET”) to create uniform student data privacy terms-of-service addendum* that conforms to legal requirements for student data privacy</a:t>
              </a:r>
              <a:endParaRPr lang="en-US" sz="2000" dirty="0">
                <a:solidFill>
                  <a:schemeClr val="bg2">
                    <a:lumMod val="25000"/>
                  </a:schemeClr>
                </a:solidFill>
              </a:endParaRPr>
            </a:p>
          </p:txBody>
        </p:sp>
        <p:sp>
          <p:nvSpPr>
            <p:cNvPr id="18" name="Rectangle 1436"/>
            <p:cNvSpPr>
              <a:spLocks noChangeArrowheads="1"/>
            </p:cNvSpPr>
            <p:nvPr/>
          </p:nvSpPr>
          <p:spPr bwMode="auto">
            <a:xfrm>
              <a:off x="3128392" y="1828800"/>
              <a:ext cx="27108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b="1" dirty="0" smtClean="0">
                  <a:solidFill>
                    <a:srgbClr val="009394"/>
                  </a:solidFill>
                </a:rPr>
                <a:t>CET Requirements</a:t>
              </a:r>
              <a:endParaRPr lang="en-US" sz="6000" b="1" dirty="0">
                <a:solidFill>
                  <a:srgbClr val="009394"/>
                </a:solidFill>
              </a:endParaRPr>
            </a:p>
          </p:txBody>
        </p:sp>
      </p:grpSp>
      <p:cxnSp>
        <p:nvCxnSpPr>
          <p:cNvPr id="19" name="Straight Connector 18"/>
          <p:cNvCxnSpPr/>
          <p:nvPr/>
        </p:nvCxnSpPr>
        <p:spPr>
          <a:xfrm flipV="1">
            <a:off x="2514600" y="1866900"/>
            <a:ext cx="358775" cy="0"/>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048000" y="3117732"/>
            <a:ext cx="6096000" cy="725556"/>
            <a:chOff x="3048000" y="2627244"/>
            <a:chExt cx="5791200" cy="725556"/>
          </a:xfrm>
        </p:grpSpPr>
        <p:sp>
          <p:nvSpPr>
            <p:cNvPr id="23" name="Rectangle 1436"/>
            <p:cNvSpPr>
              <a:spLocks noChangeArrowheads="1"/>
            </p:cNvSpPr>
            <p:nvPr/>
          </p:nvSpPr>
          <p:spPr bwMode="auto">
            <a:xfrm>
              <a:off x="3128391" y="2627244"/>
              <a:ext cx="28533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800" b="1" dirty="0" smtClean="0">
                  <a:solidFill>
                    <a:srgbClr val="AAC46B"/>
                  </a:solidFill>
                </a:rPr>
                <a:t>Optional</a:t>
              </a:r>
              <a:endParaRPr lang="en-US" sz="6000" b="1" dirty="0">
                <a:solidFill>
                  <a:srgbClr val="AAC46B"/>
                </a:solidFill>
              </a:endParaRPr>
            </a:p>
          </p:txBody>
        </p:sp>
        <p:sp>
          <p:nvSpPr>
            <p:cNvPr id="25" name="Content Placeholder 2"/>
            <p:cNvSpPr txBox="1">
              <a:spLocks/>
            </p:cNvSpPr>
            <p:nvPr/>
          </p:nvSpPr>
          <p:spPr bwMode="auto">
            <a:xfrm>
              <a:off x="3048000" y="2946540"/>
              <a:ext cx="5791200" cy="40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eaLnBrk="1" fontAlgn="auto" hangingPunct="1">
                <a:buNone/>
                <a:defRPr/>
              </a:pPr>
              <a:r>
                <a:rPr lang="en-US" sz="2000" dirty="0" smtClean="0">
                  <a:solidFill>
                    <a:schemeClr val="bg2">
                      <a:lumMod val="25000"/>
                    </a:schemeClr>
                  </a:solidFill>
                </a:rPr>
                <a:t>Use of addendum is an option, not a requirement</a:t>
              </a:r>
            </a:p>
            <a:p>
              <a:pPr marL="0" indent="0" eaLnBrk="1" fontAlgn="auto" hangingPunct="1">
                <a:buNone/>
                <a:defRPr/>
              </a:pPr>
              <a:endParaRPr lang="en-US" sz="2000" dirty="0">
                <a:solidFill>
                  <a:schemeClr val="bg2">
                    <a:lumMod val="25000"/>
                  </a:schemeClr>
                </a:solidFill>
              </a:endParaRPr>
            </a:p>
          </p:txBody>
        </p:sp>
      </p:grpSp>
      <p:cxnSp>
        <p:nvCxnSpPr>
          <p:cNvPr id="28" name="Straight Connector 27"/>
          <p:cNvCxnSpPr/>
          <p:nvPr/>
        </p:nvCxnSpPr>
        <p:spPr>
          <a:xfrm flipV="1">
            <a:off x="2514600" y="3461658"/>
            <a:ext cx="358775" cy="0"/>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048000" y="3962400"/>
            <a:ext cx="5791200" cy="901806"/>
            <a:chOff x="3048000" y="3895749"/>
            <a:chExt cx="5791200" cy="901806"/>
          </a:xfrm>
        </p:grpSpPr>
        <p:sp>
          <p:nvSpPr>
            <p:cNvPr id="30" name="Rectangle 1436"/>
            <p:cNvSpPr>
              <a:spLocks noChangeArrowheads="1"/>
            </p:cNvSpPr>
            <p:nvPr/>
          </p:nvSpPr>
          <p:spPr bwMode="auto">
            <a:xfrm>
              <a:off x="3124199" y="3895749"/>
              <a:ext cx="57150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800" b="1" dirty="0" smtClean="0">
                  <a:solidFill>
                    <a:srgbClr val="FF0000"/>
                  </a:solidFill>
                </a:rPr>
                <a:t>Void</a:t>
              </a:r>
              <a:endParaRPr lang="en-US" sz="6000" b="1" dirty="0">
                <a:solidFill>
                  <a:srgbClr val="FF0000"/>
                </a:solidFill>
              </a:endParaRPr>
            </a:p>
          </p:txBody>
        </p:sp>
        <p:sp>
          <p:nvSpPr>
            <p:cNvPr id="31" name="Content Placeholder 2"/>
            <p:cNvSpPr txBox="1">
              <a:spLocks/>
            </p:cNvSpPr>
            <p:nvPr/>
          </p:nvSpPr>
          <p:spPr bwMode="auto">
            <a:xfrm>
              <a:off x="3048000" y="4256823"/>
              <a:ext cx="5791200" cy="5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eaLnBrk="1" fontAlgn="auto" hangingPunct="1">
                <a:buNone/>
                <a:defRPr/>
              </a:pPr>
              <a:r>
                <a:rPr lang="en-US" sz="2000" dirty="0" smtClean="0">
                  <a:solidFill>
                    <a:schemeClr val="bg2">
                      <a:lumMod val="25000"/>
                    </a:schemeClr>
                  </a:solidFill>
                </a:rPr>
                <a:t>Any relevant contract entered into on or after July 1, 2018 that does not contain either (1) all of the required contractual provisions </a:t>
              </a:r>
              <a:r>
                <a:rPr lang="en-US" sz="2000" dirty="0" smtClean="0">
                  <a:solidFill>
                    <a:schemeClr val="tx2"/>
                  </a:solidFill>
                </a:rPr>
                <a:t>(</a:t>
              </a:r>
              <a:r>
                <a:rPr lang="en-US" sz="2000" dirty="0">
                  <a:solidFill>
                    <a:schemeClr val="tx2"/>
                  </a:solidFill>
                </a:rPr>
                <a:t>CGS §10-234bb(a</a:t>
              </a:r>
              <a:r>
                <a:rPr lang="en-US" sz="2000" dirty="0" smtClean="0">
                  <a:solidFill>
                    <a:schemeClr val="tx2"/>
                  </a:solidFill>
                </a:rPr>
                <a:t>)) </a:t>
              </a:r>
              <a:r>
                <a:rPr lang="en-US" sz="2000" b="1" dirty="0" smtClean="0">
                  <a:solidFill>
                    <a:schemeClr val="tx2"/>
                  </a:solidFill>
                </a:rPr>
                <a:t>or</a:t>
              </a:r>
              <a:r>
                <a:rPr lang="en-US" sz="2000" dirty="0" smtClean="0">
                  <a:solidFill>
                    <a:schemeClr val="tx2"/>
                  </a:solidFill>
                </a:rPr>
                <a:t> (2) the CET addendum, </a:t>
              </a:r>
              <a:r>
                <a:rPr lang="en-US" sz="2000" b="1" u="sng" dirty="0" smtClean="0">
                  <a:solidFill>
                    <a:schemeClr val="tx2"/>
                  </a:solidFill>
                </a:rPr>
                <a:t>is void if</a:t>
              </a:r>
              <a:r>
                <a:rPr lang="en-US" sz="2000" u="sng" dirty="0" smtClean="0">
                  <a:solidFill>
                    <a:schemeClr val="tx2"/>
                  </a:solidFill>
                </a:rPr>
                <a:t> </a:t>
              </a:r>
              <a:r>
                <a:rPr lang="en-US" sz="2000" dirty="0" smtClean="0">
                  <a:solidFill>
                    <a:schemeClr val="tx2"/>
                  </a:solidFill>
                </a:rPr>
                <a:t>a board has given the contractor adequate notice of need to amend the contract </a:t>
              </a:r>
              <a:r>
                <a:rPr lang="en-US" sz="2000" b="1" u="sng" dirty="0" smtClean="0">
                  <a:solidFill>
                    <a:schemeClr val="tx2"/>
                  </a:solidFill>
                </a:rPr>
                <a:t>and</a:t>
              </a:r>
              <a:r>
                <a:rPr lang="en-US" sz="2000" dirty="0" smtClean="0">
                  <a:solidFill>
                    <a:schemeClr val="tx2"/>
                  </a:solidFill>
                </a:rPr>
                <a:t> the contractor fails to do so </a:t>
              </a:r>
              <a:endParaRPr lang="en-US" sz="2000" dirty="0">
                <a:solidFill>
                  <a:schemeClr val="tx2"/>
                </a:solidFill>
              </a:endParaRPr>
            </a:p>
          </p:txBody>
        </p:sp>
      </p:grpSp>
      <p:cxnSp>
        <p:nvCxnSpPr>
          <p:cNvPr id="32" name="Straight Connector 31"/>
          <p:cNvCxnSpPr/>
          <p:nvPr/>
        </p:nvCxnSpPr>
        <p:spPr>
          <a:xfrm flipV="1">
            <a:off x="2514600" y="5105400"/>
            <a:ext cx="358775" cy="0"/>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aphicFrame>
        <p:nvGraphicFramePr>
          <p:cNvPr id="33" name="Diagram 32"/>
          <p:cNvGraphicFramePr/>
          <p:nvPr>
            <p:extLst/>
          </p:nvPr>
        </p:nvGraphicFramePr>
        <p:xfrm>
          <a:off x="210344" y="1277610"/>
          <a:ext cx="2304256" cy="5275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514600" y="6356350"/>
            <a:ext cx="5638800" cy="276999"/>
          </a:xfrm>
          <a:prstGeom prst="rect">
            <a:avLst/>
          </a:prstGeom>
          <a:noFill/>
        </p:spPr>
        <p:txBody>
          <a:bodyPr wrap="square" rtlCol="0">
            <a:spAutoFit/>
          </a:bodyPr>
          <a:lstStyle/>
          <a:p>
            <a:r>
              <a:rPr lang="en-US" sz="1200" dirty="0" smtClean="0">
                <a:solidFill>
                  <a:schemeClr val="bg2">
                    <a:lumMod val="25000"/>
                  </a:schemeClr>
                </a:solidFill>
              </a:rPr>
              <a:t>*</a:t>
            </a:r>
            <a:r>
              <a:rPr lang="en-US" sz="1200" dirty="0">
                <a:hlinkClick r:id="rId8"/>
              </a:rPr>
              <a:t> http://www.ct.gov/ctedtech/lib/ctedtech/CT_Model_TOS_Addendum.pdf</a:t>
            </a:r>
            <a:endParaRPr lang="en-US" sz="1200" dirty="0"/>
          </a:p>
        </p:txBody>
      </p:sp>
      <p:sp>
        <p:nvSpPr>
          <p:cNvPr id="26"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359661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1447800"/>
            <a:ext cx="3505200" cy="472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p:nvPr>
        </p:nvSpPr>
        <p:spPr>
          <a:xfrm>
            <a:off x="457200" y="152400"/>
            <a:ext cx="8229600" cy="523220"/>
          </a:xfrm>
        </p:spPr>
        <p:txBody>
          <a:bodyPr>
            <a:spAutoFit/>
          </a:bodyPr>
          <a:lstStyle/>
          <a:p>
            <a:pPr eaLnBrk="1" hangingPunct="1"/>
            <a:r>
              <a:rPr lang="en-US" dirty="0" smtClean="0">
                <a:solidFill>
                  <a:schemeClr val="tx2"/>
                </a:solidFill>
                <a:latin typeface="Source Sans Pro" charset="0"/>
              </a:rPr>
              <a:t>Student Data Privacy: Notice to Parents</a:t>
            </a:r>
            <a:endParaRPr lang="en-US" dirty="0">
              <a:solidFill>
                <a:schemeClr val="tx2"/>
              </a:solidFill>
              <a:latin typeface="Source Sans Pro" charset="0"/>
            </a:endParaRPr>
          </a:p>
        </p:txBody>
      </p:sp>
      <p:sp>
        <p:nvSpPr>
          <p:cNvPr id="22" name="Rectangle 21"/>
          <p:cNvSpPr/>
          <p:nvPr/>
        </p:nvSpPr>
        <p:spPr>
          <a:xfrm>
            <a:off x="4343400" y="738327"/>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16</a:t>
            </a:fld>
            <a:endParaRPr lang="en-US"/>
          </a:p>
        </p:txBody>
      </p:sp>
      <p:sp>
        <p:nvSpPr>
          <p:cNvPr id="6" name="TextBox 5"/>
          <p:cNvSpPr txBox="1"/>
          <p:nvPr/>
        </p:nvSpPr>
        <p:spPr>
          <a:xfrm>
            <a:off x="304800" y="1560016"/>
            <a:ext cx="2971800" cy="4401205"/>
          </a:xfrm>
          <a:prstGeom prst="rect">
            <a:avLst/>
          </a:prstGeom>
          <a:noFill/>
        </p:spPr>
        <p:txBody>
          <a:bodyPr wrap="square" rtlCol="0">
            <a:spAutoFit/>
          </a:bodyPr>
          <a:lstStyle/>
          <a:p>
            <a:pPr algn="ctr"/>
            <a:r>
              <a:rPr lang="en-US" sz="2800" dirty="0" smtClean="0">
                <a:solidFill>
                  <a:schemeClr val="bg1"/>
                </a:solidFill>
              </a:rPr>
              <a:t>Clarifies that BOEs are </a:t>
            </a:r>
            <a:r>
              <a:rPr lang="en-US" sz="2800" b="1" dirty="0" smtClean="0">
                <a:solidFill>
                  <a:schemeClr val="bg1"/>
                </a:solidFill>
              </a:rPr>
              <a:t>not required to provide separate electronic notice to families </a:t>
            </a:r>
            <a:r>
              <a:rPr lang="en-US" sz="2800" dirty="0" smtClean="0">
                <a:solidFill>
                  <a:schemeClr val="bg1"/>
                </a:solidFill>
              </a:rPr>
              <a:t>each time the board enters into a contract that involves access to student data</a:t>
            </a:r>
            <a:endParaRPr lang="en-US" sz="2800" dirty="0">
              <a:solidFill>
                <a:schemeClr val="bg1"/>
              </a:solidFill>
            </a:endParaRPr>
          </a:p>
        </p:txBody>
      </p:sp>
      <p:sp>
        <p:nvSpPr>
          <p:cNvPr id="17" name="TextBox 16"/>
          <p:cNvSpPr txBox="1"/>
          <p:nvPr/>
        </p:nvSpPr>
        <p:spPr>
          <a:xfrm>
            <a:off x="5296435" y="2192889"/>
            <a:ext cx="3695165" cy="1569660"/>
          </a:xfrm>
          <a:prstGeom prst="rect">
            <a:avLst/>
          </a:prstGeom>
          <a:noFill/>
        </p:spPr>
        <p:txBody>
          <a:bodyPr wrap="square" rtlCol="0">
            <a:spAutoFit/>
          </a:bodyPr>
          <a:lstStyle/>
          <a:p>
            <a:r>
              <a:rPr lang="en-US" sz="2400" b="1" dirty="0" smtClean="0">
                <a:solidFill>
                  <a:schemeClr val="bg2">
                    <a:lumMod val="25000"/>
                  </a:schemeClr>
                </a:solidFill>
              </a:rPr>
              <a:t>Post a notice and copies of contracts </a:t>
            </a:r>
            <a:r>
              <a:rPr lang="en-US" sz="2400" dirty="0" smtClean="0">
                <a:solidFill>
                  <a:schemeClr val="bg2">
                    <a:lumMod val="25000"/>
                  </a:schemeClr>
                </a:solidFill>
              </a:rPr>
              <a:t>involving student data on the BOE website, </a:t>
            </a:r>
            <a:r>
              <a:rPr lang="en-US" sz="2400" b="1" dirty="0" smtClean="0">
                <a:solidFill>
                  <a:schemeClr val="bg2">
                    <a:lumMod val="25000"/>
                  </a:schemeClr>
                </a:solidFill>
              </a:rPr>
              <a:t>and</a:t>
            </a:r>
            <a:endParaRPr lang="en-US" sz="2400" b="1" dirty="0">
              <a:solidFill>
                <a:schemeClr val="bg2">
                  <a:lumMod val="25000"/>
                </a:schemeClr>
              </a:solidFill>
            </a:endParaRPr>
          </a:p>
        </p:txBody>
      </p:sp>
      <p:grpSp>
        <p:nvGrpSpPr>
          <p:cNvPr id="7" name="Group 6"/>
          <p:cNvGrpSpPr/>
          <p:nvPr/>
        </p:nvGrpSpPr>
        <p:grpSpPr>
          <a:xfrm>
            <a:off x="4333575" y="2514984"/>
            <a:ext cx="934050" cy="989588"/>
            <a:chOff x="4333575" y="2514984"/>
            <a:chExt cx="934050" cy="989588"/>
          </a:xfrm>
        </p:grpSpPr>
        <p:sp>
          <p:nvSpPr>
            <p:cNvPr id="13" name="Oval 12"/>
            <p:cNvSpPr/>
            <p:nvPr/>
          </p:nvSpPr>
          <p:spPr>
            <a:xfrm>
              <a:off x="4333575" y="2514984"/>
              <a:ext cx="934050" cy="989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91050" y="2657309"/>
              <a:ext cx="609600" cy="646331"/>
            </a:xfrm>
            <a:prstGeom prst="rect">
              <a:avLst/>
            </a:prstGeom>
            <a:noFill/>
          </p:spPr>
          <p:txBody>
            <a:bodyPr wrap="square" rtlCol="0">
              <a:spAutoFit/>
            </a:bodyPr>
            <a:lstStyle/>
            <a:p>
              <a:r>
                <a:rPr lang="en-US" sz="3600" b="1" dirty="0" smtClean="0">
                  <a:solidFill>
                    <a:schemeClr val="bg1"/>
                  </a:solidFill>
                </a:rPr>
                <a:t>1</a:t>
              </a:r>
              <a:endParaRPr lang="en-US" sz="3600" b="1" dirty="0">
                <a:solidFill>
                  <a:schemeClr val="bg1"/>
                </a:solidFill>
              </a:endParaRPr>
            </a:p>
          </p:txBody>
        </p:sp>
      </p:grpSp>
      <p:grpSp>
        <p:nvGrpSpPr>
          <p:cNvPr id="8" name="Group 7"/>
          <p:cNvGrpSpPr/>
          <p:nvPr/>
        </p:nvGrpSpPr>
        <p:grpSpPr>
          <a:xfrm>
            <a:off x="4362385" y="3833711"/>
            <a:ext cx="4553015" cy="1938992"/>
            <a:chOff x="4362385" y="3833711"/>
            <a:chExt cx="4553015" cy="1938992"/>
          </a:xfrm>
        </p:grpSpPr>
        <p:sp>
          <p:nvSpPr>
            <p:cNvPr id="19" name="TextBox 18"/>
            <p:cNvSpPr txBox="1"/>
            <p:nvPr/>
          </p:nvSpPr>
          <p:spPr>
            <a:xfrm>
              <a:off x="5334000" y="3833711"/>
              <a:ext cx="3581400" cy="1938992"/>
            </a:xfrm>
            <a:prstGeom prst="rect">
              <a:avLst/>
            </a:prstGeom>
            <a:noFill/>
          </p:spPr>
          <p:txBody>
            <a:bodyPr wrap="square" rtlCol="0">
              <a:spAutoFit/>
            </a:bodyPr>
            <a:lstStyle/>
            <a:p>
              <a:r>
                <a:rPr lang="en-US" sz="2400" b="1" dirty="0" smtClean="0">
                  <a:solidFill>
                    <a:schemeClr val="bg2">
                      <a:lumMod val="25000"/>
                    </a:schemeClr>
                  </a:solidFill>
                </a:rPr>
                <a:t>Provide parents with annual notification </a:t>
              </a:r>
              <a:r>
                <a:rPr lang="en-US" sz="2400" dirty="0" smtClean="0">
                  <a:solidFill>
                    <a:schemeClr val="bg2">
                      <a:lumMod val="25000"/>
                    </a:schemeClr>
                  </a:solidFill>
                </a:rPr>
                <a:t>of the address of such website on or before September 1 of each school year</a:t>
              </a:r>
              <a:endParaRPr lang="en-US" sz="2400" b="1" i="1" dirty="0">
                <a:solidFill>
                  <a:schemeClr val="bg2">
                    <a:lumMod val="25000"/>
                  </a:schemeClr>
                </a:solidFill>
              </a:endParaRPr>
            </a:p>
          </p:txBody>
        </p:sp>
        <p:sp>
          <p:nvSpPr>
            <p:cNvPr id="21" name="Oval 20"/>
            <p:cNvSpPr/>
            <p:nvPr/>
          </p:nvSpPr>
          <p:spPr>
            <a:xfrm>
              <a:off x="4362385" y="4344412"/>
              <a:ext cx="934050" cy="989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619860" y="4486737"/>
              <a:ext cx="609600" cy="646331"/>
            </a:xfrm>
            <a:prstGeom prst="rect">
              <a:avLst/>
            </a:prstGeom>
            <a:noFill/>
          </p:spPr>
          <p:txBody>
            <a:bodyPr wrap="square" rtlCol="0">
              <a:spAutoFit/>
            </a:bodyPr>
            <a:lstStyle/>
            <a:p>
              <a:r>
                <a:rPr lang="en-US" sz="3600" b="1" dirty="0" smtClean="0">
                  <a:solidFill>
                    <a:schemeClr val="bg1"/>
                  </a:solidFill>
                </a:rPr>
                <a:t>2</a:t>
              </a:r>
              <a:endParaRPr lang="en-US" sz="3600" b="1" dirty="0">
                <a:solidFill>
                  <a:schemeClr val="bg1"/>
                </a:solidFill>
              </a:endParaRPr>
            </a:p>
          </p:txBody>
        </p:sp>
      </p:grpSp>
      <p:sp>
        <p:nvSpPr>
          <p:cNvPr id="14" name="Content Placeholder 2"/>
          <p:cNvSpPr>
            <a:spLocks noGrp="1"/>
          </p:cNvSpPr>
          <p:nvPr>
            <p:ph idx="1"/>
          </p:nvPr>
        </p:nvSpPr>
        <p:spPr>
          <a:xfrm>
            <a:off x="457200" y="817235"/>
            <a:ext cx="8229600" cy="461665"/>
          </a:xfrm>
        </p:spPr>
        <p:txBody>
          <a:bodyPr>
            <a:spAutoFit/>
          </a:bodyPr>
          <a:lstStyle/>
          <a:p>
            <a:pPr marL="0" indent="0" algn="ctr" eaLnBrk="1" hangingPunct="1">
              <a:buNone/>
            </a:pPr>
            <a:r>
              <a:rPr lang="en-US" sz="2400" dirty="0" smtClean="0">
                <a:solidFill>
                  <a:schemeClr val="bg2">
                    <a:lumMod val="25000"/>
                  </a:schemeClr>
                </a:solidFill>
                <a:latin typeface="Calibri" charset="0"/>
              </a:rPr>
              <a:t>Public Act 18-125, effective July 1, 2018</a:t>
            </a:r>
            <a:endParaRPr lang="en-US" sz="2400" dirty="0">
              <a:solidFill>
                <a:schemeClr val="bg2">
                  <a:lumMod val="25000"/>
                </a:schemeClr>
              </a:solidFill>
              <a:latin typeface="Calibri" charset="0"/>
            </a:endParaRPr>
          </a:p>
        </p:txBody>
      </p:sp>
      <p:sp>
        <p:nvSpPr>
          <p:cNvPr id="3" name="Right Arrow 2"/>
          <p:cNvSpPr/>
          <p:nvPr/>
        </p:nvSpPr>
        <p:spPr>
          <a:xfrm>
            <a:off x="3810000" y="1510065"/>
            <a:ext cx="1524000" cy="3524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38800" y="1333996"/>
            <a:ext cx="2895600" cy="646331"/>
          </a:xfrm>
          <a:prstGeom prst="rect">
            <a:avLst/>
          </a:prstGeom>
          <a:noFill/>
        </p:spPr>
        <p:txBody>
          <a:bodyPr wrap="square" rtlCol="0">
            <a:spAutoFit/>
          </a:bodyPr>
          <a:lstStyle/>
          <a:p>
            <a:r>
              <a:rPr lang="en-US" sz="3600" dirty="0" smtClean="0">
                <a:solidFill>
                  <a:schemeClr val="tx2"/>
                </a:solidFill>
              </a:rPr>
              <a:t>MUST:</a:t>
            </a:r>
            <a:endParaRPr lang="en-US" sz="3600" dirty="0">
              <a:solidFill>
                <a:schemeClr val="tx2"/>
              </a:solidFill>
            </a:endParaRPr>
          </a:p>
        </p:txBody>
      </p:sp>
      <p:sp>
        <p:nvSpPr>
          <p:cNvPr id="24"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199929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Student Data Privacy: Narrow Exemption</a:t>
            </a:r>
            <a:endParaRPr lang="en-US" dirty="0">
              <a:solidFill>
                <a:schemeClr val="tx2"/>
              </a:solidFill>
              <a:latin typeface="Source Sans Pro" charset="0"/>
            </a:endParaRPr>
          </a:p>
        </p:txBody>
      </p:sp>
      <p:sp>
        <p:nvSpPr>
          <p:cNvPr id="22" name="Rectangle 21"/>
          <p:cNvSpPr/>
          <p:nvPr/>
        </p:nvSpPr>
        <p:spPr>
          <a:xfrm>
            <a:off x="4343400" y="8727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 name="Group 9"/>
          <p:cNvGrpSpPr/>
          <p:nvPr/>
        </p:nvGrpSpPr>
        <p:grpSpPr>
          <a:xfrm>
            <a:off x="685800" y="4380567"/>
            <a:ext cx="8001000" cy="895350"/>
            <a:chOff x="698322" y="2116113"/>
            <a:chExt cx="6893831" cy="895350"/>
          </a:xfrm>
        </p:grpSpPr>
        <p:sp>
          <p:nvSpPr>
            <p:cNvPr id="17" name="Oval 16"/>
            <p:cNvSpPr/>
            <p:nvPr/>
          </p:nvSpPr>
          <p:spPr bwMode="auto">
            <a:xfrm>
              <a:off x="698322" y="2189138"/>
              <a:ext cx="492047" cy="5826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t>2</a:t>
              </a:r>
              <a:endParaRPr lang="en-US" sz="3200" b="1" dirty="0"/>
            </a:p>
          </p:txBody>
        </p:sp>
        <p:sp>
          <p:nvSpPr>
            <p:cNvPr id="27" name="Content Placeholder 2"/>
            <p:cNvSpPr txBox="1">
              <a:spLocks/>
            </p:cNvSpPr>
            <p:nvPr/>
          </p:nvSpPr>
          <p:spPr bwMode="auto">
            <a:xfrm>
              <a:off x="1313367" y="2116113"/>
              <a:ext cx="6278786"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2800" dirty="0" smtClean="0">
                  <a:solidFill>
                    <a:schemeClr val="bg2">
                      <a:lumMod val="25000"/>
                    </a:schemeClr>
                  </a:solidFill>
                </a:rPr>
                <a:t>Contractor is </a:t>
              </a:r>
              <a:r>
                <a:rPr lang="en-US" sz="2800" b="1" dirty="0" smtClean="0">
                  <a:solidFill>
                    <a:srgbClr val="04AD97"/>
                  </a:solidFill>
                </a:rPr>
                <a:t>unable to comply </a:t>
              </a:r>
              <a:r>
                <a:rPr lang="en-US" sz="2800" dirty="0" smtClean="0">
                  <a:solidFill>
                    <a:schemeClr val="bg2">
                      <a:lumMod val="25000"/>
                    </a:schemeClr>
                  </a:solidFill>
                </a:rPr>
                <a:t>with the student data privacy contracting requirements</a:t>
              </a:r>
              <a:endParaRPr lang="en-US" sz="2800" dirty="0">
                <a:solidFill>
                  <a:schemeClr val="bg2">
                    <a:lumMod val="25000"/>
                  </a:schemeClr>
                </a:solidFill>
              </a:endParaRPr>
            </a:p>
          </p:txBody>
        </p:sp>
      </p:grpSp>
      <p:grpSp>
        <p:nvGrpSpPr>
          <p:cNvPr id="8" name="Group 7"/>
          <p:cNvGrpSpPr/>
          <p:nvPr/>
        </p:nvGrpSpPr>
        <p:grpSpPr>
          <a:xfrm>
            <a:off x="685800" y="2989917"/>
            <a:ext cx="7848600" cy="895350"/>
            <a:chOff x="685800" y="1524000"/>
            <a:chExt cx="7848600" cy="895350"/>
          </a:xfrm>
        </p:grpSpPr>
        <p:sp>
          <p:nvSpPr>
            <p:cNvPr id="26" name="Content Placeholder 2"/>
            <p:cNvSpPr txBox="1">
              <a:spLocks/>
            </p:cNvSpPr>
            <p:nvPr/>
          </p:nvSpPr>
          <p:spPr bwMode="auto">
            <a:xfrm>
              <a:off x="1344612" y="1524000"/>
              <a:ext cx="718978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2800" dirty="0" smtClean="0">
                  <a:solidFill>
                    <a:schemeClr val="bg2">
                      <a:lumMod val="25000"/>
                    </a:schemeClr>
                  </a:solidFill>
                </a:rPr>
                <a:t>Website, online service or mobile application </a:t>
              </a:r>
              <a:r>
                <a:rPr lang="en-US" sz="2800" b="1" dirty="0" smtClean="0">
                  <a:solidFill>
                    <a:srgbClr val="0070C0"/>
                  </a:solidFill>
                </a:rPr>
                <a:t>is unique and necessary to implement a student’s IEP or 504 plan</a:t>
              </a:r>
              <a:endParaRPr lang="en-US" sz="2800" b="1" dirty="0">
                <a:solidFill>
                  <a:srgbClr val="0070C0"/>
                </a:solidFill>
              </a:endParaRPr>
            </a:p>
          </p:txBody>
        </p:sp>
        <p:sp>
          <p:nvSpPr>
            <p:cNvPr id="14" name="Oval 13"/>
            <p:cNvSpPr/>
            <p:nvPr/>
          </p:nvSpPr>
          <p:spPr bwMode="auto">
            <a:xfrm>
              <a:off x="685800" y="1571625"/>
              <a:ext cx="582612" cy="584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t>1</a:t>
              </a:r>
              <a:endParaRPr lang="en-US" sz="3200" b="1" dirty="0"/>
            </a:p>
          </p:txBody>
        </p:sp>
      </p:grpSp>
      <p:sp>
        <p:nvSpPr>
          <p:cNvPr id="9" name="Slide Number Placeholder 8"/>
          <p:cNvSpPr>
            <a:spLocks noGrp="1"/>
          </p:cNvSpPr>
          <p:nvPr>
            <p:ph type="sldNum" sz="quarter" idx="12"/>
          </p:nvPr>
        </p:nvSpPr>
        <p:spPr/>
        <p:txBody>
          <a:bodyPr/>
          <a:lstStyle/>
          <a:p>
            <a:pPr>
              <a:defRPr/>
            </a:pPr>
            <a:fld id="{CF74E2D6-2C6C-C849-BAC6-BF7B8C48F5CD}" type="slidenum">
              <a:rPr lang="en-US" smtClean="0"/>
              <a:pPr>
                <a:defRPr/>
              </a:pPr>
              <a:t>17</a:t>
            </a:fld>
            <a:endParaRPr lang="en-US"/>
          </a:p>
        </p:txBody>
      </p:sp>
      <p:sp>
        <p:nvSpPr>
          <p:cNvPr id="24" name="Content Placeholder 2"/>
          <p:cNvSpPr>
            <a:spLocks noGrp="1"/>
          </p:cNvSpPr>
          <p:nvPr>
            <p:ph idx="1"/>
          </p:nvPr>
        </p:nvSpPr>
        <p:spPr>
          <a:xfrm>
            <a:off x="457200" y="969635"/>
            <a:ext cx="8229600" cy="461665"/>
          </a:xfrm>
        </p:spPr>
        <p:txBody>
          <a:bodyPr>
            <a:spAutoFit/>
          </a:bodyPr>
          <a:lstStyle/>
          <a:p>
            <a:pPr marL="0" indent="0" algn="ctr" eaLnBrk="1" hangingPunct="1">
              <a:buNone/>
            </a:pPr>
            <a:r>
              <a:rPr lang="en-US" sz="2400" dirty="0" smtClean="0">
                <a:solidFill>
                  <a:schemeClr val="bg2">
                    <a:lumMod val="25000"/>
                  </a:schemeClr>
                </a:solidFill>
                <a:latin typeface="Calibri" charset="0"/>
              </a:rPr>
              <a:t>Public Act 18-125, effective July 1, 2018</a:t>
            </a:r>
            <a:endParaRPr lang="en-US" sz="2400" dirty="0">
              <a:solidFill>
                <a:schemeClr val="bg2">
                  <a:lumMod val="25000"/>
                </a:schemeClr>
              </a:solidFill>
              <a:latin typeface="Calibri" charset="0"/>
            </a:endParaRPr>
          </a:p>
        </p:txBody>
      </p:sp>
      <p:sp>
        <p:nvSpPr>
          <p:cNvPr id="3" name="TextBox 2"/>
          <p:cNvSpPr txBox="1"/>
          <p:nvPr/>
        </p:nvSpPr>
        <p:spPr>
          <a:xfrm>
            <a:off x="457200" y="1431300"/>
            <a:ext cx="8382000" cy="1569660"/>
          </a:xfrm>
          <a:prstGeom prst="rect">
            <a:avLst/>
          </a:prstGeom>
          <a:noFill/>
        </p:spPr>
        <p:txBody>
          <a:bodyPr wrap="square" rtlCol="0">
            <a:spAutoFit/>
          </a:bodyPr>
          <a:lstStyle/>
          <a:p>
            <a:pPr lvl="0"/>
            <a:r>
              <a:rPr lang="en-US" sz="2400" dirty="0">
                <a:solidFill>
                  <a:schemeClr val="tx2"/>
                </a:solidFill>
              </a:rPr>
              <a:t>Boards not required to enter into a contract pursuant to </a:t>
            </a:r>
            <a:r>
              <a:rPr lang="en-US" sz="2400" dirty="0" smtClean="0">
                <a:solidFill>
                  <a:schemeClr val="tx2"/>
                </a:solidFill>
              </a:rPr>
              <a:t/>
            </a:r>
            <a:br>
              <a:rPr lang="en-US" sz="2400" dirty="0" smtClean="0">
                <a:solidFill>
                  <a:schemeClr val="tx2"/>
                </a:solidFill>
              </a:rPr>
            </a:br>
            <a:r>
              <a:rPr lang="en-US" sz="2400" dirty="0" smtClean="0">
                <a:solidFill>
                  <a:schemeClr val="tx2"/>
                </a:solidFill>
              </a:rPr>
              <a:t>CGS </a:t>
            </a:r>
            <a:r>
              <a:rPr lang="en-US" sz="2400" dirty="0">
                <a:solidFill>
                  <a:schemeClr val="tx2"/>
                </a:solidFill>
              </a:rPr>
              <a:t>§ 10-234bb(a) for the use of a website, online service or mobile application </a:t>
            </a:r>
            <a:r>
              <a:rPr lang="en-US" sz="2400" b="1" i="1" dirty="0">
                <a:solidFill>
                  <a:schemeClr val="tx2"/>
                </a:solidFill>
              </a:rPr>
              <a:t>that cannot meet the requirements of such section </a:t>
            </a:r>
            <a:r>
              <a:rPr lang="en-US" sz="2400" b="1" i="1" u="sng" dirty="0" smtClean="0">
                <a:solidFill>
                  <a:schemeClr val="tx2"/>
                </a:solidFill>
              </a:rPr>
              <a:t>when</a:t>
            </a:r>
            <a:r>
              <a:rPr lang="en-US" sz="2400" dirty="0" smtClean="0">
                <a:solidFill>
                  <a:schemeClr val="tx2"/>
                </a:solidFill>
              </a:rPr>
              <a:t>: </a:t>
            </a:r>
          </a:p>
        </p:txBody>
      </p:sp>
      <p:grpSp>
        <p:nvGrpSpPr>
          <p:cNvPr id="15" name="Group 14"/>
          <p:cNvGrpSpPr/>
          <p:nvPr/>
        </p:nvGrpSpPr>
        <p:grpSpPr>
          <a:xfrm>
            <a:off x="685800" y="5429250"/>
            <a:ext cx="8001000" cy="895350"/>
            <a:chOff x="698322" y="2189138"/>
            <a:chExt cx="6893831" cy="895350"/>
          </a:xfrm>
        </p:grpSpPr>
        <p:sp>
          <p:nvSpPr>
            <p:cNvPr id="16" name="Oval 15"/>
            <p:cNvSpPr/>
            <p:nvPr/>
          </p:nvSpPr>
          <p:spPr bwMode="auto">
            <a:xfrm>
              <a:off x="698322" y="2189138"/>
              <a:ext cx="492047" cy="582613"/>
            </a:xfrm>
            <a:prstGeom prst="ellipse">
              <a:avLst/>
            </a:prstGeom>
            <a:solidFill>
              <a:srgbClr val="F7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t>3</a:t>
              </a:r>
              <a:endParaRPr lang="en-US" sz="3200" b="1" dirty="0"/>
            </a:p>
          </p:txBody>
        </p:sp>
        <p:sp>
          <p:nvSpPr>
            <p:cNvPr id="18" name="Content Placeholder 2"/>
            <p:cNvSpPr txBox="1">
              <a:spLocks/>
            </p:cNvSpPr>
            <p:nvPr/>
          </p:nvSpPr>
          <p:spPr bwMode="auto">
            <a:xfrm>
              <a:off x="1313367" y="2189138"/>
              <a:ext cx="6278786"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2800" dirty="0" smtClean="0">
                  <a:solidFill>
                    <a:schemeClr val="bg2">
                      <a:lumMod val="25000"/>
                    </a:schemeClr>
                  </a:solidFill>
                </a:rPr>
                <a:t>Such internet website, online service or mobile application is </a:t>
              </a:r>
              <a:r>
                <a:rPr lang="en-US" sz="2800" b="1" dirty="0" smtClean="0">
                  <a:solidFill>
                    <a:srgbClr val="F7AB00"/>
                  </a:solidFill>
                </a:rPr>
                <a:t>FERPA and HIPAA compliant</a:t>
              </a:r>
              <a:endParaRPr lang="en-US" sz="2800" b="1" dirty="0">
                <a:solidFill>
                  <a:srgbClr val="F7AB00"/>
                </a:solidFill>
              </a:endParaRPr>
            </a:p>
          </p:txBody>
        </p:sp>
      </p:grpSp>
      <p:sp>
        <p:nvSpPr>
          <p:cNvPr id="19"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378533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Student Data Privacy: Narrow Exemption</a:t>
            </a:r>
            <a:endParaRPr lang="en-US" dirty="0">
              <a:solidFill>
                <a:schemeClr val="tx2"/>
              </a:solidFill>
              <a:latin typeface="Source Sans Pro" charset="0"/>
            </a:endParaRPr>
          </a:p>
        </p:txBody>
      </p:sp>
      <p:sp>
        <p:nvSpPr>
          <p:cNvPr id="22" name="Rectangle 21"/>
          <p:cNvSpPr/>
          <p:nvPr/>
        </p:nvSpPr>
        <p:spPr>
          <a:xfrm>
            <a:off x="4343400" y="8727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 name="Group 9"/>
          <p:cNvGrpSpPr/>
          <p:nvPr/>
        </p:nvGrpSpPr>
        <p:grpSpPr>
          <a:xfrm>
            <a:off x="457200" y="2667000"/>
            <a:ext cx="8229600" cy="895350"/>
            <a:chOff x="698322" y="1850346"/>
            <a:chExt cx="7090798" cy="895350"/>
          </a:xfrm>
        </p:grpSpPr>
        <p:sp>
          <p:nvSpPr>
            <p:cNvPr id="17" name="Oval 16"/>
            <p:cNvSpPr/>
            <p:nvPr/>
          </p:nvSpPr>
          <p:spPr bwMode="auto">
            <a:xfrm>
              <a:off x="698322" y="1923371"/>
              <a:ext cx="492047" cy="582613"/>
            </a:xfrm>
            <a:prstGeom prst="ellipse">
              <a:avLst/>
            </a:prstGeom>
            <a:solidFill>
              <a:srgbClr val="1F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t>5</a:t>
              </a:r>
              <a:endParaRPr lang="en-US" sz="3200" b="1" dirty="0"/>
            </a:p>
          </p:txBody>
        </p:sp>
        <p:sp>
          <p:nvSpPr>
            <p:cNvPr id="27" name="Content Placeholder 2"/>
            <p:cNvSpPr txBox="1">
              <a:spLocks/>
            </p:cNvSpPr>
            <p:nvPr/>
          </p:nvSpPr>
          <p:spPr bwMode="auto">
            <a:xfrm>
              <a:off x="1247712" y="1850346"/>
              <a:ext cx="654140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b="1" dirty="0" smtClean="0">
                  <a:solidFill>
                    <a:srgbClr val="006699"/>
                  </a:solidFill>
                </a:rPr>
                <a:t>Contractor complies with </a:t>
              </a:r>
              <a:r>
                <a:rPr lang="en-US" dirty="0" smtClean="0">
                  <a:solidFill>
                    <a:schemeClr val="bg2">
                      <a:lumMod val="25000"/>
                    </a:schemeClr>
                  </a:solidFill>
                </a:rPr>
                <a:t>the student data privacy law’s requirements related to the </a:t>
              </a:r>
              <a:r>
                <a:rPr lang="en-US" b="1" dirty="0" smtClean="0">
                  <a:solidFill>
                    <a:srgbClr val="006699"/>
                  </a:solidFill>
                </a:rPr>
                <a:t>security, maintenance, use and disclosure</a:t>
              </a:r>
              <a:r>
                <a:rPr lang="en-US" dirty="0" smtClean="0">
                  <a:solidFill>
                    <a:srgbClr val="006699"/>
                  </a:solidFill>
                </a:rPr>
                <a:t> </a:t>
              </a:r>
              <a:r>
                <a:rPr lang="en-US" dirty="0" smtClean="0">
                  <a:solidFill>
                    <a:schemeClr val="bg2">
                      <a:lumMod val="25000"/>
                    </a:schemeClr>
                  </a:solidFill>
                </a:rPr>
                <a:t>of student data pursuant to CGS</a:t>
              </a:r>
              <a:r>
                <a:rPr lang="en-US" dirty="0" smtClean="0">
                  <a:solidFill>
                    <a:schemeClr val="tx2"/>
                  </a:solidFill>
                </a:rPr>
                <a:t>§10-234bb, </a:t>
              </a:r>
              <a:r>
                <a:rPr lang="en-US" b="1" u="sng" dirty="0" smtClean="0">
                  <a:solidFill>
                    <a:schemeClr val="tx2"/>
                  </a:solidFill>
                </a:rPr>
                <a:t>and</a:t>
              </a:r>
              <a:endParaRPr lang="en-US" b="1" u="sng" dirty="0">
                <a:solidFill>
                  <a:schemeClr val="bg2">
                    <a:lumMod val="25000"/>
                  </a:schemeClr>
                </a:solidFill>
              </a:endParaRPr>
            </a:p>
          </p:txBody>
        </p:sp>
      </p:grpSp>
      <p:grpSp>
        <p:nvGrpSpPr>
          <p:cNvPr id="8" name="Group 7"/>
          <p:cNvGrpSpPr/>
          <p:nvPr/>
        </p:nvGrpSpPr>
        <p:grpSpPr>
          <a:xfrm>
            <a:off x="457200" y="1029493"/>
            <a:ext cx="8229600" cy="895350"/>
            <a:chOff x="685800" y="1524000"/>
            <a:chExt cx="8229600" cy="895350"/>
          </a:xfrm>
        </p:grpSpPr>
        <p:sp>
          <p:nvSpPr>
            <p:cNvPr id="26" name="Content Placeholder 2"/>
            <p:cNvSpPr txBox="1">
              <a:spLocks/>
            </p:cNvSpPr>
            <p:nvPr/>
          </p:nvSpPr>
          <p:spPr bwMode="auto">
            <a:xfrm>
              <a:off x="1344612" y="1524000"/>
              <a:ext cx="757078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dirty="0" smtClean="0">
                  <a:solidFill>
                    <a:schemeClr val="bg2">
                      <a:lumMod val="25000"/>
                    </a:schemeClr>
                  </a:solidFill>
                </a:rPr>
                <a:t>Board provides evidence upon request that it </a:t>
              </a:r>
              <a:r>
                <a:rPr lang="en-US" b="1" dirty="0" smtClean="0">
                  <a:solidFill>
                    <a:srgbClr val="9900CC"/>
                  </a:solidFill>
                </a:rPr>
                <a:t>attempted to enter into a contract</a:t>
              </a:r>
              <a:r>
                <a:rPr lang="en-US" dirty="0" smtClean="0">
                  <a:solidFill>
                    <a:schemeClr val="bg2">
                      <a:lumMod val="25000"/>
                    </a:schemeClr>
                  </a:solidFill>
                </a:rPr>
                <a:t> for the use of such technology and </a:t>
              </a:r>
              <a:r>
                <a:rPr lang="en-US" dirty="0" smtClean="0">
                  <a:solidFill>
                    <a:schemeClr val="tx2"/>
                  </a:solidFill>
                </a:rPr>
                <a:t>find equivalent </a:t>
              </a:r>
              <a:r>
                <a:rPr lang="en-US" dirty="0" smtClean="0">
                  <a:solidFill>
                    <a:schemeClr val="bg2">
                      <a:lumMod val="25000"/>
                    </a:schemeClr>
                  </a:solidFill>
                </a:rPr>
                <a:t>technology operated by a contractor that complies with the student data privacy requirements</a:t>
              </a:r>
              <a:endParaRPr lang="en-US" b="1" dirty="0">
                <a:solidFill>
                  <a:srgbClr val="0070C0"/>
                </a:solidFill>
              </a:endParaRPr>
            </a:p>
          </p:txBody>
        </p:sp>
        <p:sp>
          <p:nvSpPr>
            <p:cNvPr id="14" name="Oval 13"/>
            <p:cNvSpPr/>
            <p:nvPr/>
          </p:nvSpPr>
          <p:spPr bwMode="auto">
            <a:xfrm>
              <a:off x="685800" y="1571625"/>
              <a:ext cx="582612" cy="584200"/>
            </a:xfrm>
            <a:prstGeom prst="ellipse">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t>4</a:t>
              </a:r>
              <a:endParaRPr lang="en-US" sz="3200" b="1" dirty="0"/>
            </a:p>
          </p:txBody>
        </p:sp>
      </p:grpSp>
      <p:sp>
        <p:nvSpPr>
          <p:cNvPr id="9" name="Slide Number Placeholder 8"/>
          <p:cNvSpPr>
            <a:spLocks noGrp="1"/>
          </p:cNvSpPr>
          <p:nvPr>
            <p:ph type="sldNum" sz="quarter" idx="12"/>
          </p:nvPr>
        </p:nvSpPr>
        <p:spPr/>
        <p:txBody>
          <a:bodyPr/>
          <a:lstStyle/>
          <a:p>
            <a:pPr>
              <a:defRPr/>
            </a:pPr>
            <a:fld id="{CF74E2D6-2C6C-C849-BAC6-BF7B8C48F5CD}" type="slidenum">
              <a:rPr lang="en-US" smtClean="0"/>
              <a:pPr>
                <a:defRPr/>
              </a:pPr>
              <a:t>18</a:t>
            </a:fld>
            <a:endParaRPr lang="en-US"/>
          </a:p>
        </p:txBody>
      </p:sp>
      <p:grpSp>
        <p:nvGrpSpPr>
          <p:cNvPr id="15" name="Group 14"/>
          <p:cNvGrpSpPr/>
          <p:nvPr/>
        </p:nvGrpSpPr>
        <p:grpSpPr>
          <a:xfrm>
            <a:off x="457200" y="4191000"/>
            <a:ext cx="8229600" cy="895350"/>
            <a:chOff x="698322" y="2093888"/>
            <a:chExt cx="6828176" cy="895350"/>
          </a:xfrm>
        </p:grpSpPr>
        <p:sp>
          <p:nvSpPr>
            <p:cNvPr id="16" name="Oval 15"/>
            <p:cNvSpPr/>
            <p:nvPr/>
          </p:nvSpPr>
          <p:spPr bwMode="auto">
            <a:xfrm>
              <a:off x="698322" y="2093888"/>
              <a:ext cx="492047" cy="58261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t>6</a:t>
              </a:r>
              <a:endParaRPr lang="en-US" sz="3200" b="1" dirty="0"/>
            </a:p>
          </p:txBody>
        </p:sp>
        <p:sp>
          <p:nvSpPr>
            <p:cNvPr id="18" name="Content Placeholder 2"/>
            <p:cNvSpPr txBox="1">
              <a:spLocks/>
            </p:cNvSpPr>
            <p:nvPr/>
          </p:nvSpPr>
          <p:spPr bwMode="auto">
            <a:xfrm>
              <a:off x="1247712" y="2093888"/>
              <a:ext cx="6278786" cy="895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b="1" dirty="0" smtClean="0">
                  <a:solidFill>
                    <a:srgbClr val="FF6600"/>
                  </a:solidFill>
                </a:rPr>
                <a:t>Parent or guardian </a:t>
              </a:r>
              <a:r>
                <a:rPr lang="en-US" dirty="0" smtClean="0">
                  <a:solidFill>
                    <a:schemeClr val="bg2">
                      <a:lumMod val="25000"/>
                    </a:schemeClr>
                  </a:solidFill>
                </a:rPr>
                <a:t>and member of the planning and placement team </a:t>
              </a:r>
              <a:r>
                <a:rPr lang="en-US" b="1" dirty="0" smtClean="0">
                  <a:solidFill>
                    <a:srgbClr val="FF6600"/>
                  </a:solidFill>
                </a:rPr>
                <a:t>sign an agreement </a:t>
              </a:r>
              <a:r>
                <a:rPr lang="en-US" dirty="0" smtClean="0">
                  <a:solidFill>
                    <a:schemeClr val="bg2">
                      <a:lumMod val="25000"/>
                    </a:schemeClr>
                  </a:solidFill>
                </a:rPr>
                <a:t>that:</a:t>
              </a:r>
            </a:p>
            <a:p>
              <a:pPr marL="342900" indent="-342900" eaLnBrk="1" hangingPunct="1">
                <a:spcBef>
                  <a:spcPct val="20000"/>
                </a:spcBef>
                <a:buFont typeface="Arial" panose="020B0604020202020204" pitchFamily="34" charset="0"/>
                <a:buChar char="•"/>
              </a:pPr>
              <a:r>
                <a:rPr lang="en-US" sz="2000" dirty="0" smtClean="0">
                  <a:solidFill>
                    <a:schemeClr val="bg2">
                      <a:lumMod val="25000"/>
                    </a:schemeClr>
                  </a:solidFill>
                </a:rPr>
                <a:t>Acknowledges the parent or guardian is aware the technology does not comply with the student data privacy contracting requirements and</a:t>
              </a:r>
            </a:p>
            <a:p>
              <a:pPr marL="342900" indent="-342900" eaLnBrk="1" hangingPunct="1">
                <a:spcBef>
                  <a:spcPct val="20000"/>
                </a:spcBef>
                <a:buFont typeface="Arial" panose="020B0604020202020204" pitchFamily="34" charset="0"/>
                <a:buChar char="•"/>
              </a:pPr>
              <a:r>
                <a:rPr lang="en-US" sz="2000" dirty="0" smtClean="0">
                  <a:solidFill>
                    <a:schemeClr val="bg2">
                      <a:lumMod val="25000"/>
                    </a:schemeClr>
                  </a:solidFill>
                </a:rPr>
                <a:t>Authorizes the use of such technology</a:t>
              </a:r>
              <a:endParaRPr lang="en-US" sz="2000" dirty="0">
                <a:solidFill>
                  <a:srgbClr val="F7AB00"/>
                </a:solidFill>
              </a:endParaRPr>
            </a:p>
          </p:txBody>
        </p:sp>
      </p:grpSp>
      <p:sp>
        <p:nvSpPr>
          <p:cNvPr id="19"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2018</a:t>
            </a:r>
            <a:endParaRPr lang="en-US" dirty="0"/>
          </a:p>
        </p:txBody>
      </p:sp>
    </p:spTree>
    <p:custDataLst>
      <p:tags r:id="rId1"/>
    </p:custDataLst>
    <p:extLst>
      <p:ext uri="{BB962C8B-B14F-4D97-AF65-F5344CB8AC3E}">
        <p14:creationId xmlns:p14="http://schemas.microsoft.com/office/powerpoint/2010/main" val="378832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1905000"/>
            <a:ext cx="9144000" cy="2852738"/>
            <a:chOff x="0" y="1428750"/>
            <a:chExt cx="9144000" cy="2139790"/>
          </a:xfrm>
        </p:grpSpPr>
        <p:sp>
          <p:nvSpPr>
            <p:cNvPr id="38" name="Rectangle 37"/>
            <p:cNvSpPr/>
            <p:nvPr/>
          </p:nvSpPr>
          <p:spPr>
            <a:xfrm>
              <a:off x="1588" y="1434704"/>
              <a:ext cx="9142412" cy="2133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0" y="1428750"/>
              <a:ext cx="9142413" cy="2133836"/>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8" name="Picture 6" descr="PowerPointSchoolLawCover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75643"/>
            <a:ext cx="91440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4571206" y="2755614"/>
            <a:ext cx="4420394" cy="1077218"/>
          </a:xfrm>
        </p:spPr>
        <p:txBody>
          <a:bodyPr wrap="square">
            <a:spAutoFit/>
          </a:bodyPr>
          <a:lstStyle/>
          <a:p>
            <a:pPr algn="l" eaLnBrk="1" hangingPunct="1"/>
            <a:r>
              <a:rPr lang="en-US" sz="3200" dirty="0" smtClean="0">
                <a:solidFill>
                  <a:schemeClr val="tx2"/>
                </a:solidFill>
                <a:latin typeface="Source Sans Pro" charset="0"/>
              </a:rPr>
              <a:t>Special Education Provider Agreements</a:t>
            </a:r>
            <a:endParaRPr lang="en-US" sz="3200" dirty="0">
              <a:solidFill>
                <a:schemeClr val="tx2"/>
              </a:solidFill>
              <a:latin typeface="Source Sans Pro" charset="0"/>
            </a:endParaRPr>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19</a:t>
            </a:fld>
            <a:endParaRPr lang="en-US"/>
          </a:p>
        </p:txBody>
      </p:sp>
      <p:sp>
        <p:nvSpPr>
          <p:cNvPr id="9"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185038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228600"/>
            <a:ext cx="8991600" cy="707886"/>
          </a:xfrm>
        </p:spPr>
        <p:txBody>
          <a:bodyPr wrap="square">
            <a:spAutoFit/>
          </a:bodyPr>
          <a:lstStyle/>
          <a:p>
            <a:pPr eaLnBrk="1" hangingPunct="1"/>
            <a:r>
              <a:rPr lang="en-US" sz="4000" dirty="0">
                <a:solidFill>
                  <a:schemeClr val="tx2"/>
                </a:solidFill>
                <a:latin typeface="Source Sans Pro" charset="0"/>
              </a:rPr>
              <a:t>Agenda</a:t>
            </a:r>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2</a:t>
            </a:fld>
            <a:endParaRPr lang="en-US"/>
          </a:p>
        </p:txBody>
      </p:sp>
      <p:sp>
        <p:nvSpPr>
          <p:cNvPr id="18"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graphicFrame>
        <p:nvGraphicFramePr>
          <p:cNvPr id="20" name="Content Placeholder 3"/>
          <p:cNvGraphicFramePr>
            <a:graphicFrameLocks noGrp="1"/>
          </p:cNvGraphicFramePr>
          <p:nvPr>
            <p:ph idx="1"/>
            <p:extLst>
              <p:ext uri="{D42A27DB-BD31-4B8C-83A1-F6EECF244321}">
                <p14:modId xmlns:p14="http://schemas.microsoft.com/office/powerpoint/2010/main" val="1893595823"/>
              </p:ext>
            </p:extLst>
          </p:nvPr>
        </p:nvGraphicFramePr>
        <p:xfrm>
          <a:off x="685808" y="1143000"/>
          <a:ext cx="8135938" cy="473105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5392738">
                  <a:extLst>
                    <a:ext uri="{9D8B030D-6E8A-4147-A177-3AD203B41FA5}">
                      <a16:colId xmlns:a16="http://schemas.microsoft.com/office/drawing/2014/main" val="20001"/>
                    </a:ext>
                  </a:extLst>
                </a:gridCol>
              </a:tblGrid>
              <a:tr h="381302">
                <a:tc>
                  <a:txBody>
                    <a:bodyPr/>
                    <a:lstStyle/>
                    <a:p>
                      <a:r>
                        <a:rPr lang="en-US" dirty="0" smtClean="0"/>
                        <a:t>Time</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10000"/>
                  </a:ext>
                </a:extLst>
              </a:tr>
              <a:tr h="1943074">
                <a:tc>
                  <a:txBody>
                    <a:bodyPr/>
                    <a:lstStyle/>
                    <a:p>
                      <a:r>
                        <a:rPr lang="en-US" sz="2400" dirty="0" smtClean="0">
                          <a:solidFill>
                            <a:schemeClr val="tx2"/>
                          </a:solidFill>
                        </a:rPr>
                        <a:t>9:15 – 10:30 am</a:t>
                      </a:r>
                      <a:endParaRPr lang="en-US" sz="2400" dirty="0">
                        <a:solidFill>
                          <a:schemeClr val="tx2"/>
                        </a:solidFill>
                      </a:endParaRPr>
                    </a:p>
                  </a:txBody>
                  <a:tcPr/>
                </a:tc>
                <a:tc>
                  <a:txBody>
                    <a:bodyPr/>
                    <a:lstStyle/>
                    <a:p>
                      <a:r>
                        <a:rPr lang="en-US" sz="2800" dirty="0" smtClean="0">
                          <a:solidFill>
                            <a:schemeClr val="tx2"/>
                          </a:solidFill>
                        </a:rPr>
                        <a:t>Legal Update</a:t>
                      </a:r>
                    </a:p>
                    <a:p>
                      <a:pPr marL="285750" indent="-285750">
                        <a:buFont typeface="Arial" panose="020B0604020202020204" pitchFamily="34" charset="0"/>
                        <a:buChar char="•"/>
                      </a:pPr>
                      <a:r>
                        <a:rPr lang="en-US" dirty="0" smtClean="0">
                          <a:solidFill>
                            <a:schemeClr val="tx2"/>
                          </a:solidFill>
                        </a:rPr>
                        <a:t>Physical Restraint and Seclusion</a:t>
                      </a:r>
                    </a:p>
                    <a:p>
                      <a:pPr marL="285750" indent="-285750">
                        <a:buFont typeface="Arial" panose="020B0604020202020204" pitchFamily="34" charset="0"/>
                        <a:buChar char="•"/>
                      </a:pPr>
                      <a:r>
                        <a:rPr lang="en-US" baseline="0" dirty="0" smtClean="0">
                          <a:solidFill>
                            <a:schemeClr val="tx2"/>
                          </a:solidFill>
                        </a:rPr>
                        <a:t>Student Data Privacy</a:t>
                      </a:r>
                    </a:p>
                    <a:p>
                      <a:pPr marL="285750" indent="-285750">
                        <a:buFont typeface="Arial" panose="020B0604020202020204" pitchFamily="34" charset="0"/>
                        <a:buChar char="•"/>
                      </a:pPr>
                      <a:r>
                        <a:rPr lang="en-US" baseline="0" dirty="0" smtClean="0">
                          <a:solidFill>
                            <a:schemeClr val="tx2"/>
                          </a:solidFill>
                        </a:rPr>
                        <a:t>Special Education Provider Agreements</a:t>
                      </a:r>
                    </a:p>
                    <a:p>
                      <a:pPr marL="285750" indent="-285750">
                        <a:buFont typeface="Arial" panose="020B0604020202020204" pitchFamily="34" charset="0"/>
                        <a:buChar char="•"/>
                      </a:pPr>
                      <a:r>
                        <a:rPr lang="en-US" baseline="0" dirty="0" smtClean="0">
                          <a:solidFill>
                            <a:schemeClr val="tx2"/>
                          </a:solidFill>
                        </a:rPr>
                        <a:t>Mandated Reporting</a:t>
                      </a:r>
                    </a:p>
                    <a:p>
                      <a:pPr marL="285750" indent="-285750">
                        <a:buFont typeface="Arial" panose="020B0604020202020204" pitchFamily="34" charset="0"/>
                        <a:buChar char="•"/>
                      </a:pPr>
                      <a:r>
                        <a:rPr lang="en-US" i="0" dirty="0" smtClean="0">
                          <a:solidFill>
                            <a:schemeClr val="tx2"/>
                          </a:solidFill>
                          <a:latin typeface="+mn-lt"/>
                        </a:rPr>
                        <a:t>Janus v. AFSCME</a:t>
                      </a:r>
                      <a:endParaRPr lang="en-US" i="0" dirty="0">
                        <a:solidFill>
                          <a:schemeClr val="tx2"/>
                        </a:solidFill>
                        <a:latin typeface="+mn-lt"/>
                      </a:endParaRPr>
                    </a:p>
                  </a:txBody>
                  <a:tcPr/>
                </a:tc>
                <a:extLst>
                  <a:ext uri="{0D108BD9-81ED-4DB2-BD59-A6C34878D82A}">
                    <a16:rowId xmlns:a16="http://schemas.microsoft.com/office/drawing/2014/main" val="10001"/>
                  </a:ext>
                </a:extLst>
              </a:tr>
              <a:tr h="532778">
                <a:tc>
                  <a:txBody>
                    <a:bodyPr/>
                    <a:lstStyle/>
                    <a:p>
                      <a:r>
                        <a:rPr lang="en-US" sz="2400" dirty="0" smtClean="0">
                          <a:solidFill>
                            <a:schemeClr val="tx2"/>
                          </a:solidFill>
                        </a:rPr>
                        <a:t>10:30 – 10:45 am</a:t>
                      </a:r>
                      <a:endParaRPr lang="en-US" sz="2400" dirty="0">
                        <a:solidFill>
                          <a:schemeClr val="tx2"/>
                        </a:solidFill>
                      </a:endParaRPr>
                    </a:p>
                  </a:txBody>
                  <a:tcPr/>
                </a:tc>
                <a:tc>
                  <a:txBody>
                    <a:bodyPr/>
                    <a:lstStyle/>
                    <a:p>
                      <a:r>
                        <a:rPr lang="en-US" sz="2800" dirty="0" smtClean="0">
                          <a:solidFill>
                            <a:schemeClr val="tx2"/>
                          </a:solidFill>
                        </a:rPr>
                        <a:t>Break</a:t>
                      </a:r>
                      <a:endParaRPr lang="en-US" sz="2800" dirty="0">
                        <a:solidFill>
                          <a:schemeClr val="tx2"/>
                        </a:solidFill>
                      </a:endParaRPr>
                    </a:p>
                  </a:txBody>
                  <a:tcPr/>
                </a:tc>
                <a:extLst>
                  <a:ext uri="{0D108BD9-81ED-4DB2-BD59-A6C34878D82A}">
                    <a16:rowId xmlns:a16="http://schemas.microsoft.com/office/drawing/2014/main" val="10002"/>
                  </a:ext>
                </a:extLst>
              </a:tr>
              <a:tr h="532778">
                <a:tc>
                  <a:txBody>
                    <a:bodyPr/>
                    <a:lstStyle/>
                    <a:p>
                      <a:r>
                        <a:rPr lang="en-US" sz="2400" dirty="0" smtClean="0">
                          <a:solidFill>
                            <a:schemeClr val="tx2"/>
                          </a:solidFill>
                        </a:rPr>
                        <a:t>10:45 – 11:15 am</a:t>
                      </a:r>
                      <a:endParaRPr lang="en-US" sz="2400" dirty="0">
                        <a:solidFill>
                          <a:schemeClr val="tx2"/>
                        </a:solidFill>
                      </a:endParaRPr>
                    </a:p>
                  </a:txBody>
                  <a:tcPr/>
                </a:tc>
                <a:tc>
                  <a:txBody>
                    <a:bodyPr/>
                    <a:lstStyle/>
                    <a:p>
                      <a:r>
                        <a:rPr lang="en-US" sz="2800" dirty="0" smtClean="0">
                          <a:solidFill>
                            <a:schemeClr val="tx2"/>
                          </a:solidFill>
                        </a:rPr>
                        <a:t>Legal Updates</a:t>
                      </a:r>
                      <a:r>
                        <a:rPr lang="en-US" sz="2800" baseline="0" dirty="0" smtClean="0">
                          <a:solidFill>
                            <a:schemeClr val="tx2"/>
                          </a:solidFill>
                        </a:rPr>
                        <a:t> (</a:t>
                      </a:r>
                      <a:r>
                        <a:rPr lang="en-US" sz="2800" dirty="0" smtClean="0">
                          <a:solidFill>
                            <a:schemeClr val="tx2"/>
                          </a:solidFill>
                        </a:rPr>
                        <a:t>Records)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2"/>
                          </a:solidFill>
                          <a:effectLst/>
                          <a:uLnTx/>
                          <a:uFillTx/>
                          <a:latin typeface="+mn-lt"/>
                          <a:ea typeface="+mn-ea"/>
                          <a:cs typeface="+mn-cs"/>
                        </a:rPr>
                        <a:t>Educational Continuity for Detained Youth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2"/>
                          </a:solidFill>
                          <a:effectLst/>
                          <a:uLnTx/>
                          <a:uFillTx/>
                          <a:latin typeface="+mn-lt"/>
                          <a:ea typeface="+mn-ea"/>
                          <a:cs typeface="+mn-cs"/>
                        </a:rPr>
                        <a:t>Requests for Personnel or Medical Records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2"/>
                          </a:solidFill>
                          <a:effectLst/>
                          <a:uLnTx/>
                          <a:uFillTx/>
                          <a:latin typeface="+mn-lt"/>
                          <a:ea typeface="+mn-ea"/>
                          <a:cs typeface="+mn-cs"/>
                        </a:rPr>
                        <a:t>FOIA – Abuse of Appeal Process</a:t>
                      </a:r>
                    </a:p>
                  </a:txBody>
                  <a:tcPr/>
                </a:tc>
                <a:extLst>
                  <a:ext uri="{0D108BD9-81ED-4DB2-BD59-A6C34878D82A}">
                    <a16:rowId xmlns:a16="http://schemas.microsoft.com/office/drawing/2014/main" val="10003"/>
                  </a:ext>
                </a:extLst>
              </a:tr>
              <a:tr h="532778">
                <a:tc>
                  <a:txBody>
                    <a:bodyPr/>
                    <a:lstStyle/>
                    <a:p>
                      <a:r>
                        <a:rPr lang="en-US" sz="2400" dirty="0" smtClean="0">
                          <a:solidFill>
                            <a:schemeClr val="tx2"/>
                          </a:solidFill>
                        </a:rPr>
                        <a:t>11:15 – 11:45 am</a:t>
                      </a:r>
                      <a:endParaRPr lang="en-US" sz="2400" dirty="0">
                        <a:solidFill>
                          <a:schemeClr val="tx2"/>
                        </a:solidFill>
                      </a:endParaRPr>
                    </a:p>
                  </a:txBody>
                  <a:tcPr/>
                </a:tc>
                <a:tc>
                  <a:txBody>
                    <a:bodyPr/>
                    <a:lstStyle/>
                    <a:p>
                      <a:r>
                        <a:rPr lang="en-US" sz="2800" dirty="0" smtClean="0">
                          <a:solidFill>
                            <a:schemeClr val="tx2"/>
                          </a:solidFill>
                        </a:rPr>
                        <a:t>Questions and Answers</a:t>
                      </a:r>
                      <a:endParaRPr lang="en-US" sz="2800" dirty="0">
                        <a:solidFill>
                          <a:schemeClr val="tx2"/>
                        </a:solidFill>
                      </a:endParaRPr>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22386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smtClean="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7" name="Date Placeholder 3"/>
          <p:cNvSpPr>
            <a:spLocks noGrp="1"/>
          </p:cNvSpPr>
          <p:nvPr>
            <p:ph type="dt" sz="half" idx="4294967295"/>
          </p:nvPr>
        </p:nvSpPr>
        <p:spPr>
          <a:xfrm>
            <a:off x="457200" y="6356350"/>
            <a:ext cx="30480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2C3E50"/>
                </a:solidFill>
                <a:cs typeface="Arial" charset="0"/>
              </a:defRPr>
            </a:lvl1pPr>
          </a:lstStyle>
          <a:p>
            <a:pPr>
              <a:defRPr/>
            </a:pPr>
            <a:r>
              <a:rPr lang="en-US" dirty="0" smtClean="0">
                <a:solidFill>
                  <a:schemeClr val="bg1"/>
                </a:solidFill>
              </a:rPr>
              <a:t>© Shipman &amp; Goodwin LLP 2019</a:t>
            </a:r>
            <a:endParaRPr lang="en-US" dirty="0">
              <a:solidFill>
                <a:schemeClr val="bg1"/>
              </a:solidFill>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20</a:t>
            </a:fld>
            <a:endParaRPr lang="en-US" dirty="0">
              <a:solidFill>
                <a:srgbClr val="FFFFFF"/>
              </a:solidFill>
            </a:endParaRPr>
          </a:p>
        </p:txBody>
      </p:sp>
      <p:sp>
        <p:nvSpPr>
          <p:cNvPr id="3" name="TextBox 2"/>
          <p:cNvSpPr txBox="1"/>
          <p:nvPr/>
        </p:nvSpPr>
        <p:spPr>
          <a:xfrm>
            <a:off x="4572001" y="549652"/>
            <a:ext cx="4433600" cy="5670173"/>
          </a:xfrm>
          <a:prstGeom prst="roundRect">
            <a:avLst/>
          </a:prstGeom>
          <a:solidFill>
            <a:srgbClr val="FFFFFF">
              <a:alpha val="74902"/>
            </a:srgbClr>
          </a:solidFill>
        </p:spPr>
        <p:txBody>
          <a:bodyPr wrap="square" rtlCol="0">
            <a:spAutoFit/>
          </a:bodyPr>
          <a:lstStyle/>
          <a:p>
            <a:pPr marL="0" indent="0">
              <a:buNone/>
            </a:pPr>
            <a:r>
              <a:rPr lang="en-US" sz="2400" dirty="0">
                <a:solidFill>
                  <a:schemeClr val="tx2"/>
                </a:solidFill>
              </a:rPr>
              <a:t>A student’s planning and placement team decides to place the student in a private special education school. The student has been accepted into the school. To effectuate the placement, the district sends the private school a letter explaining the agreement to place the student in the private school and attaches the student’s individualized education </a:t>
            </a:r>
            <a:r>
              <a:rPr lang="en-US" sz="2400" dirty="0" smtClean="0">
                <a:solidFill>
                  <a:schemeClr val="tx2"/>
                </a:solidFill>
              </a:rPr>
              <a:t>program (IEP).</a:t>
            </a:r>
            <a:endParaRPr lang="en-US" sz="2400" dirty="0">
              <a:solidFill>
                <a:schemeClr val="tx2"/>
              </a:solidFill>
            </a:endParaRPr>
          </a:p>
        </p:txBody>
      </p:sp>
    </p:spTree>
    <p:custDataLst>
      <p:tags r:id="rId1"/>
    </p:custDataLst>
    <p:extLst>
      <p:ext uri="{BB962C8B-B14F-4D97-AF65-F5344CB8AC3E}">
        <p14:creationId xmlns:p14="http://schemas.microsoft.com/office/powerpoint/2010/main" val="425266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71600" y="185390"/>
            <a:ext cx="7620000" cy="1363781"/>
          </a:xfrm>
        </p:spPr>
        <p:txBody>
          <a:bodyPr/>
          <a:lstStyle/>
          <a:p>
            <a:r>
              <a:rPr lang="en-US" dirty="0" smtClean="0"/>
              <a:t>Is this letter, with the attached IEP, sufficient to allow the district to </a:t>
            </a:r>
            <a:br>
              <a:rPr lang="en-US" dirty="0" smtClean="0"/>
            </a:br>
            <a:r>
              <a:rPr lang="en-US" dirty="0" smtClean="0"/>
              <a:t>receive excess cost?</a:t>
            </a:r>
            <a:endParaRPr lang="en-US" dirty="0"/>
          </a:p>
        </p:txBody>
      </p:sp>
      <p:sp>
        <p:nvSpPr>
          <p:cNvPr id="4" name="Date Placeholder 3"/>
          <p:cNvSpPr>
            <a:spLocks noGrp="1"/>
          </p:cNvSpPr>
          <p:nvPr>
            <p:ph type="dt" sz="half" idx="10"/>
          </p:nvPr>
        </p:nvSpPr>
        <p:spPr/>
        <p:txBody>
          <a:bodyPr/>
          <a:lstStyle/>
          <a:p>
            <a:pPr>
              <a:defRPr/>
            </a:pPr>
            <a:r>
              <a:rPr lang="en-US" dirty="0" smtClean="0"/>
              <a:t>© Shipman &amp; Goodwin LLP 2019</a:t>
            </a:r>
            <a:endParaRPr lang="en-US" dirty="0"/>
          </a:p>
        </p:txBody>
      </p:sp>
      <p:sp>
        <p:nvSpPr>
          <p:cNvPr id="5" name="Slide Number Placeholder 4"/>
          <p:cNvSpPr>
            <a:spLocks noGrp="1"/>
          </p:cNvSpPr>
          <p:nvPr>
            <p:ph type="sldNum" sz="quarter" idx="12"/>
          </p:nvPr>
        </p:nvSpPr>
        <p:spPr/>
        <p:txBody>
          <a:bodyPr/>
          <a:lstStyle/>
          <a:p>
            <a:pPr>
              <a:defRPr/>
            </a:pPr>
            <a:fld id="{F8121CD5-BA62-CA43-AE30-6F0A8964AC12}" type="slidenum">
              <a:rPr lang="en-US" smtClean="0"/>
              <a:pPr>
                <a:defRPr/>
              </a:pPr>
              <a:t>21</a:t>
            </a:fld>
            <a:endParaRPr lang="en-US" dirty="0"/>
          </a:p>
        </p:txBody>
      </p:sp>
      <p:graphicFrame>
        <p:nvGraphicFramePr>
          <p:cNvPr id="6" name="TPChart"/>
          <p:cNvGraphicFramePr>
            <a:graphicFrameLocks noChangeAspect="1"/>
          </p:cNvGraphicFramePr>
          <p:nvPr>
            <p:custDataLst>
              <p:tags r:id="rId3"/>
            </p:custDataLst>
            <p:extLst>
              <p:ext uri="{D42A27DB-BD31-4B8C-83A1-F6EECF244321}">
                <p14:modId xmlns:p14="http://schemas.microsoft.com/office/powerpoint/2010/main" val="2505591345"/>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48147" name="Chart" r:id="rId6" imgW="4572048" imgH="5143548" progId="MSGraph.Chart.8">
                  <p:embed followColorScheme="full"/>
                </p:oleObj>
              </mc:Choice>
              <mc:Fallback>
                <p:oleObj name="Chart" r:id="rId6" imgW="4572048" imgH="5143548"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457200" y="1805282"/>
            <a:ext cx="4648200" cy="4525963"/>
          </a:xfrm>
        </p:spPr>
        <p:txBody>
          <a:bodyPr>
            <a:noAutofit/>
          </a:bodyPr>
          <a:lstStyle/>
          <a:p>
            <a:pPr marL="514350" indent="-514350">
              <a:spcAft>
                <a:spcPts val="0"/>
              </a:spcAft>
              <a:buFont typeface="Arial" charset="0"/>
              <a:buAutoNum type="arabicPeriod"/>
            </a:pPr>
            <a:r>
              <a:rPr lang="en-US" sz="2800" dirty="0" smtClean="0"/>
              <a:t>No, because the parent must sign the letter.</a:t>
            </a:r>
          </a:p>
          <a:p>
            <a:pPr marL="514350" indent="-514350">
              <a:spcAft>
                <a:spcPts val="0"/>
              </a:spcAft>
              <a:buFont typeface="Arial" charset="0"/>
              <a:buAutoNum type="arabicPeriod"/>
            </a:pPr>
            <a:r>
              <a:rPr lang="en-US" sz="2800" dirty="0" smtClean="0"/>
              <a:t>Maybe today, if the cost threshold is met, but definitely not after July 1</a:t>
            </a:r>
            <a:r>
              <a:rPr lang="en-US" sz="2800" baseline="30000" dirty="0" smtClean="0"/>
              <a:t>st</a:t>
            </a:r>
            <a:r>
              <a:rPr lang="en-US" sz="2800" dirty="0" smtClean="0"/>
              <a:t>.</a:t>
            </a:r>
          </a:p>
          <a:p>
            <a:pPr marL="514350" indent="-514350">
              <a:spcAft>
                <a:spcPts val="0"/>
              </a:spcAft>
              <a:buFont typeface="Arial" charset="0"/>
              <a:buAutoNum type="arabicPeriod"/>
            </a:pPr>
            <a:r>
              <a:rPr lang="en-US" sz="2800" dirty="0" smtClean="0"/>
              <a:t>Yes, as long as the cost threshold is met, because the district attached the student’s IEP.</a:t>
            </a:r>
            <a:endParaRPr lang="en-US" sz="2800" dirty="0"/>
          </a:p>
        </p:txBody>
      </p:sp>
    </p:spTree>
    <p:custDataLst>
      <p:tags r:id="rId2"/>
    </p:custDataLst>
    <p:extLst>
      <p:ext uri="{BB962C8B-B14F-4D97-AF65-F5344CB8AC3E}">
        <p14:creationId xmlns:p14="http://schemas.microsoft.com/office/powerpoint/2010/main" val="350025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257459"/>
            <a:ext cx="9144000" cy="4225085"/>
            <a:chOff x="0" y="1428750"/>
            <a:chExt cx="9144000" cy="1828800"/>
          </a:xfrm>
        </p:grpSpPr>
        <p:sp>
          <p:nvSpPr>
            <p:cNvPr id="12" name="Rectangle 11"/>
            <p:cNvSpPr/>
            <p:nvPr/>
          </p:nvSpPr>
          <p:spPr>
            <a:xfrm>
              <a:off x="2971800" y="1428750"/>
              <a:ext cx="61722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Pentagon 14"/>
            <p:cNvSpPr/>
            <p:nvPr/>
          </p:nvSpPr>
          <p:spPr>
            <a:xfrm>
              <a:off x="0" y="1428750"/>
              <a:ext cx="36576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0" name="Title 1"/>
          <p:cNvSpPr>
            <a:spLocks noGrp="1"/>
          </p:cNvSpPr>
          <p:nvPr>
            <p:ph type="title"/>
          </p:nvPr>
        </p:nvSpPr>
        <p:spPr>
          <a:xfrm>
            <a:off x="457200" y="152400"/>
            <a:ext cx="8229600" cy="523220"/>
          </a:xfrm>
        </p:spPr>
        <p:txBody>
          <a:bodyPr>
            <a:spAutoFit/>
          </a:bodyPr>
          <a:lstStyle/>
          <a:p>
            <a:pPr eaLnBrk="1" hangingPunct="1"/>
            <a:r>
              <a:rPr lang="en-US" dirty="0" smtClean="0">
                <a:solidFill>
                  <a:schemeClr val="tx2"/>
                </a:solidFill>
                <a:latin typeface="Source Sans Pro" charset="0"/>
              </a:rPr>
              <a:t>Special Education Provider Agreements</a:t>
            </a:r>
            <a:endParaRPr lang="en-US" dirty="0">
              <a:solidFill>
                <a:schemeClr val="tx2"/>
              </a:solidFill>
              <a:latin typeface="Source Sans Pro" charset="0"/>
            </a:endParaRPr>
          </a:p>
        </p:txBody>
      </p:sp>
      <p:sp>
        <p:nvSpPr>
          <p:cNvPr id="21" name="Content Placeholder 2"/>
          <p:cNvSpPr>
            <a:spLocks noGrp="1"/>
          </p:cNvSpPr>
          <p:nvPr>
            <p:ph idx="1"/>
          </p:nvPr>
        </p:nvSpPr>
        <p:spPr>
          <a:xfrm>
            <a:off x="457200" y="795794"/>
            <a:ext cx="8229600" cy="461665"/>
          </a:xfrm>
        </p:spPr>
        <p:txBody>
          <a:bodyPr>
            <a:spAutoFit/>
          </a:bodyPr>
          <a:lstStyle/>
          <a:p>
            <a:pPr marL="0" indent="0" algn="ctr" eaLnBrk="1" hangingPunct="1">
              <a:buFont typeface="Arial" charset="0"/>
              <a:buNone/>
            </a:pPr>
            <a:r>
              <a:rPr lang="en-US" sz="2400" dirty="0" smtClean="0">
                <a:solidFill>
                  <a:schemeClr val="bg2">
                    <a:lumMod val="25000"/>
                  </a:schemeClr>
                </a:solidFill>
                <a:latin typeface="Calibri" charset="0"/>
              </a:rPr>
              <a:t>Public Act 18-183, effective July 1, 2018</a:t>
            </a:r>
            <a:endParaRPr lang="en-US" sz="2400" dirty="0">
              <a:solidFill>
                <a:schemeClr val="bg2">
                  <a:lumMod val="25000"/>
                </a:schemeClr>
              </a:solidFill>
              <a:latin typeface="Calibri" charset="0"/>
            </a:endParaRPr>
          </a:p>
        </p:txBody>
      </p:sp>
      <p:sp>
        <p:nvSpPr>
          <p:cNvPr id="22" name="Rectangle 21"/>
          <p:cNvSpPr/>
          <p:nvPr/>
        </p:nvSpPr>
        <p:spPr>
          <a:xfrm>
            <a:off x="4343400" y="698957"/>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Content Placeholder 2"/>
          <p:cNvSpPr txBox="1">
            <a:spLocks/>
          </p:cNvSpPr>
          <p:nvPr/>
        </p:nvSpPr>
        <p:spPr bwMode="auto">
          <a:xfrm>
            <a:off x="3873500" y="1318779"/>
            <a:ext cx="50419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lvl="0" indent="-342900">
              <a:buFont typeface="Arial" panose="020B0604020202020204" pitchFamily="34" charset="0"/>
              <a:buChar char="•"/>
            </a:pPr>
            <a:r>
              <a:rPr lang="en-US" sz="2200" dirty="0" smtClean="0">
                <a:solidFill>
                  <a:schemeClr val="bg1"/>
                </a:solidFill>
              </a:rPr>
              <a:t>Auditors of Public Accounts found that </a:t>
            </a:r>
            <a:r>
              <a:rPr lang="en-US" sz="2200" b="1" dirty="0" smtClean="0">
                <a:solidFill>
                  <a:schemeClr val="bg1"/>
                </a:solidFill>
              </a:rPr>
              <a:t>special education services </a:t>
            </a:r>
            <a:r>
              <a:rPr lang="en-US" sz="2200" dirty="0" smtClean="0">
                <a:solidFill>
                  <a:schemeClr val="bg1"/>
                </a:solidFill>
              </a:rPr>
              <a:t>are often provided pursuant to an agreement between a BOE and a private provider that is </a:t>
            </a:r>
            <a:r>
              <a:rPr lang="en-US" sz="2200" b="1" dirty="0" smtClean="0">
                <a:solidFill>
                  <a:schemeClr val="bg1"/>
                </a:solidFill>
              </a:rPr>
              <a:t>not captured in a formal contract</a:t>
            </a:r>
            <a:r>
              <a:rPr lang="en-US" sz="2200" dirty="0" smtClean="0">
                <a:solidFill>
                  <a:schemeClr val="bg1"/>
                </a:solidFill>
              </a:rPr>
              <a:t>. </a:t>
            </a:r>
          </a:p>
          <a:p>
            <a:pPr marL="342900" lvl="0" indent="-342900">
              <a:buFont typeface="Arial" panose="020B0604020202020204" pitchFamily="34" charset="0"/>
              <a:buChar char="•"/>
            </a:pPr>
            <a:r>
              <a:rPr lang="en-US" sz="2200" dirty="0" smtClean="0">
                <a:solidFill>
                  <a:schemeClr val="bg1"/>
                </a:solidFill>
              </a:rPr>
              <a:t>Beginning July 1, 2019, BOEs are now explicitly required to have a </a:t>
            </a:r>
            <a:r>
              <a:rPr lang="en-US" sz="2200" b="1" dirty="0" smtClean="0">
                <a:solidFill>
                  <a:schemeClr val="bg1"/>
                </a:solidFill>
              </a:rPr>
              <a:t>written contract </a:t>
            </a:r>
            <a:r>
              <a:rPr lang="en-US" sz="2200" dirty="0" smtClean="0">
                <a:solidFill>
                  <a:schemeClr val="bg1"/>
                </a:solidFill>
              </a:rPr>
              <a:t>with any private provider of special education services to be eligible for </a:t>
            </a:r>
            <a:r>
              <a:rPr lang="en-US" sz="2200" b="1" dirty="0" smtClean="0">
                <a:solidFill>
                  <a:schemeClr val="bg1"/>
                </a:solidFill>
              </a:rPr>
              <a:t>excess cost reimbursement</a:t>
            </a:r>
            <a:r>
              <a:rPr lang="en-US" sz="2200" dirty="0" smtClean="0">
                <a:solidFill>
                  <a:schemeClr val="bg1"/>
                </a:solidFill>
              </a:rPr>
              <a:t> for those services.</a:t>
            </a:r>
            <a:endParaRPr lang="en-US" sz="2200" dirty="0">
              <a:solidFill>
                <a:schemeClr val="bg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257459"/>
            <a:ext cx="3713240" cy="4225085"/>
          </a:xfrm>
          <a:prstGeom prst="rect">
            <a:avLst/>
          </a:prstGeom>
        </p:spPr>
      </p:pic>
      <p:sp>
        <p:nvSpPr>
          <p:cNvPr id="6" name="Slide Number Placeholder 5"/>
          <p:cNvSpPr>
            <a:spLocks noGrp="1"/>
          </p:cNvSpPr>
          <p:nvPr>
            <p:ph type="sldNum" sz="quarter" idx="12"/>
          </p:nvPr>
        </p:nvSpPr>
        <p:spPr/>
        <p:txBody>
          <a:bodyPr/>
          <a:lstStyle/>
          <a:p>
            <a:pPr>
              <a:defRPr/>
            </a:pPr>
            <a:fld id="{CF74E2D6-2C6C-C849-BAC6-BF7B8C48F5CD}" type="slidenum">
              <a:rPr lang="en-US" smtClean="0"/>
              <a:pPr>
                <a:defRPr/>
              </a:pPr>
              <a:t>22</a:t>
            </a:fld>
            <a:endParaRPr lang="en-US"/>
          </a:p>
        </p:txBody>
      </p:sp>
      <p:sp>
        <p:nvSpPr>
          <p:cNvPr id="13" name="Content Placeholder 2"/>
          <p:cNvSpPr txBox="1">
            <a:spLocks/>
          </p:cNvSpPr>
          <p:nvPr/>
        </p:nvSpPr>
        <p:spPr bwMode="auto">
          <a:xfrm>
            <a:off x="608013" y="5482544"/>
            <a:ext cx="79279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ts val="600"/>
              </a:spcBef>
              <a:spcAft>
                <a:spcPts val="600"/>
              </a:spcAft>
            </a:pPr>
            <a:r>
              <a:rPr lang="en-US" dirty="0" smtClean="0">
                <a:solidFill>
                  <a:schemeClr val="bg2">
                    <a:lumMod val="25000"/>
                  </a:schemeClr>
                </a:solidFill>
              </a:rPr>
              <a:t>A student’s IEP will </a:t>
            </a:r>
            <a:r>
              <a:rPr lang="en-US" b="1" dirty="0" smtClean="0">
                <a:solidFill>
                  <a:srgbClr val="5E3C63"/>
                </a:solidFill>
              </a:rPr>
              <a:t>not be considered a contract</a:t>
            </a:r>
            <a:r>
              <a:rPr lang="en-US" dirty="0" smtClean="0">
                <a:solidFill>
                  <a:schemeClr val="bg2">
                    <a:lumMod val="25000"/>
                  </a:schemeClr>
                </a:solidFill>
              </a:rPr>
              <a:t/>
            </a:r>
            <a:br>
              <a:rPr lang="en-US" dirty="0" smtClean="0">
                <a:solidFill>
                  <a:schemeClr val="bg2">
                    <a:lumMod val="25000"/>
                  </a:schemeClr>
                </a:solidFill>
              </a:rPr>
            </a:br>
            <a:r>
              <a:rPr lang="en-US" dirty="0" smtClean="0">
                <a:solidFill>
                  <a:schemeClr val="bg2">
                    <a:lumMod val="25000"/>
                  </a:schemeClr>
                </a:solidFill>
              </a:rPr>
              <a:t>for the purpose of determining eligibility for reimbursement</a:t>
            </a:r>
          </a:p>
        </p:txBody>
      </p:sp>
      <p:sp>
        <p:nvSpPr>
          <p:cNvPr id="14"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113273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241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 name="Title 1"/>
          <p:cNvSpPr>
            <a:spLocks noGrp="1"/>
          </p:cNvSpPr>
          <p:nvPr>
            <p:ph type="title"/>
          </p:nvPr>
        </p:nvSpPr>
        <p:spPr>
          <a:xfrm>
            <a:off x="228599" y="152400"/>
            <a:ext cx="8913813" cy="523220"/>
          </a:xfrm>
        </p:spPr>
        <p:txBody>
          <a:bodyPr wrap="square">
            <a:spAutoFit/>
          </a:bodyPr>
          <a:lstStyle/>
          <a:p>
            <a:pPr eaLnBrk="1" hangingPunct="1"/>
            <a:r>
              <a:rPr lang="en-US" dirty="0">
                <a:solidFill>
                  <a:schemeClr val="tx2"/>
                </a:solidFill>
                <a:latin typeface="Source Sans Pro" charset="0"/>
              </a:rPr>
              <a:t>Special Education Provider Agreements</a:t>
            </a:r>
          </a:p>
        </p:txBody>
      </p:sp>
      <p:sp>
        <p:nvSpPr>
          <p:cNvPr id="122" name="Rectangle 121"/>
          <p:cNvSpPr/>
          <p:nvPr/>
        </p:nvSpPr>
        <p:spPr>
          <a:xfrm>
            <a:off x="4343400" y="7203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921790"/>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921790"/>
            <a:ext cx="861786" cy="859536"/>
          </a:xfrm>
          <a:prstGeom prst="rect">
            <a:avLst/>
          </a:prstGeom>
        </p:spPr>
      </p:pic>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2122614"/>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2122614"/>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3198710"/>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3198710"/>
            <a:ext cx="861786" cy="859536"/>
          </a:xfrm>
          <a:prstGeom prst="rect">
            <a:avLst/>
          </a:prstGeom>
        </p:spPr>
      </p:pic>
      <p:sp>
        <p:nvSpPr>
          <p:cNvPr id="4" name="TextBox 3"/>
          <p:cNvSpPr txBox="1"/>
          <p:nvPr/>
        </p:nvSpPr>
        <p:spPr>
          <a:xfrm>
            <a:off x="1398894" y="870990"/>
            <a:ext cx="7440306" cy="1107996"/>
          </a:xfrm>
          <a:prstGeom prst="rect">
            <a:avLst/>
          </a:prstGeom>
          <a:noFill/>
        </p:spPr>
        <p:txBody>
          <a:bodyPr wrap="square" rtlCol="0">
            <a:spAutoFit/>
          </a:bodyPr>
          <a:lstStyle/>
          <a:p>
            <a:r>
              <a:rPr lang="en-US" sz="2200" dirty="0">
                <a:solidFill>
                  <a:schemeClr val="tx2"/>
                </a:solidFill>
              </a:rPr>
              <a:t>Any </a:t>
            </a:r>
            <a:r>
              <a:rPr lang="en-US" sz="2200" dirty="0" smtClean="0">
                <a:solidFill>
                  <a:schemeClr val="tx2"/>
                </a:solidFill>
              </a:rPr>
              <a:t>agreement </a:t>
            </a:r>
            <a:r>
              <a:rPr lang="en-US" sz="2200" dirty="0">
                <a:solidFill>
                  <a:schemeClr val="tx2"/>
                </a:solidFill>
              </a:rPr>
              <a:t>or contract entered into after July 1, 2018 </a:t>
            </a:r>
            <a:r>
              <a:rPr lang="en-US" sz="2200" b="1" dirty="0">
                <a:solidFill>
                  <a:srgbClr val="5E3C63"/>
                </a:solidFill>
              </a:rPr>
              <a:t>must include an explanation of how the tuition or costs for special education services will be calculated</a:t>
            </a:r>
          </a:p>
        </p:txBody>
      </p:sp>
      <p:sp>
        <p:nvSpPr>
          <p:cNvPr id="19" name="TextBox 18"/>
          <p:cNvSpPr txBox="1"/>
          <p:nvPr/>
        </p:nvSpPr>
        <p:spPr>
          <a:xfrm>
            <a:off x="1398895" y="2148012"/>
            <a:ext cx="7364106" cy="769441"/>
          </a:xfrm>
          <a:prstGeom prst="rect">
            <a:avLst/>
          </a:prstGeom>
          <a:noFill/>
        </p:spPr>
        <p:txBody>
          <a:bodyPr wrap="square" rtlCol="0">
            <a:spAutoFit/>
          </a:bodyPr>
          <a:lstStyle/>
          <a:p>
            <a:pPr lvl="0"/>
            <a:r>
              <a:rPr lang="en-US" sz="2200" dirty="0">
                <a:solidFill>
                  <a:schemeClr val="tx2"/>
                </a:solidFill>
              </a:rPr>
              <a:t>Applies to agreements and contracts with </a:t>
            </a:r>
            <a:r>
              <a:rPr lang="en-US" sz="2200" b="1" dirty="0">
                <a:solidFill>
                  <a:srgbClr val="5E3C63"/>
                </a:solidFill>
              </a:rPr>
              <a:t>any public or private provider </a:t>
            </a:r>
            <a:r>
              <a:rPr lang="en-US" sz="2200" dirty="0">
                <a:solidFill>
                  <a:schemeClr val="tx2"/>
                </a:solidFill>
              </a:rPr>
              <a:t>of special education services</a:t>
            </a:r>
          </a:p>
        </p:txBody>
      </p:sp>
      <p:sp>
        <p:nvSpPr>
          <p:cNvPr id="20" name="TextBox 19"/>
          <p:cNvSpPr txBox="1"/>
          <p:nvPr/>
        </p:nvSpPr>
        <p:spPr>
          <a:xfrm>
            <a:off x="1398895" y="3204860"/>
            <a:ext cx="7516505" cy="1785104"/>
          </a:xfrm>
          <a:prstGeom prst="rect">
            <a:avLst/>
          </a:prstGeom>
          <a:noFill/>
        </p:spPr>
        <p:txBody>
          <a:bodyPr wrap="square" rtlCol="0">
            <a:spAutoFit/>
          </a:bodyPr>
          <a:lstStyle/>
          <a:p>
            <a:pPr lvl="0"/>
            <a:r>
              <a:rPr lang="en-US" sz="2200" dirty="0">
                <a:solidFill>
                  <a:schemeClr val="tx2"/>
                </a:solidFill>
              </a:rPr>
              <a:t>SDE must develop </a:t>
            </a:r>
            <a:r>
              <a:rPr lang="en-US" sz="2200" b="1" dirty="0">
                <a:solidFill>
                  <a:srgbClr val="5E3C63"/>
                </a:solidFill>
              </a:rPr>
              <a:t>standards and a process</a:t>
            </a:r>
            <a:r>
              <a:rPr lang="en-US" sz="2200" dirty="0">
                <a:solidFill>
                  <a:schemeClr val="tx2"/>
                </a:solidFill>
              </a:rPr>
              <a:t>, including: </a:t>
            </a:r>
            <a:endParaRPr lang="en-US" sz="2200" dirty="0" smtClean="0">
              <a:solidFill>
                <a:schemeClr val="tx2"/>
              </a:solidFill>
            </a:endParaRPr>
          </a:p>
          <a:p>
            <a:pPr marL="342900" lvl="0" indent="-342900">
              <a:buFont typeface="Arial" panose="020B0604020202020204" pitchFamily="34" charset="0"/>
              <a:buChar char="•"/>
            </a:pPr>
            <a:r>
              <a:rPr lang="en-US" sz="2200" b="1" dirty="0" smtClean="0">
                <a:solidFill>
                  <a:srgbClr val="5E3C63"/>
                </a:solidFill>
              </a:rPr>
              <a:t>A </a:t>
            </a:r>
            <a:r>
              <a:rPr lang="en-US" sz="2200" b="1" dirty="0">
                <a:solidFill>
                  <a:srgbClr val="5E3C63"/>
                </a:solidFill>
              </a:rPr>
              <a:t>means to document the scope, type and number of services </a:t>
            </a:r>
            <a:r>
              <a:rPr lang="en-US" sz="2200" b="1" dirty="0" smtClean="0">
                <a:solidFill>
                  <a:srgbClr val="5E3C63"/>
                </a:solidFill>
              </a:rPr>
              <a:t>provided</a:t>
            </a:r>
            <a:r>
              <a:rPr lang="en-US" sz="2200" dirty="0" smtClean="0">
                <a:solidFill>
                  <a:schemeClr val="tx2"/>
                </a:solidFill>
              </a:rPr>
              <a:t>; </a:t>
            </a:r>
            <a:r>
              <a:rPr lang="en-US" sz="2200" dirty="0">
                <a:solidFill>
                  <a:schemeClr val="tx2"/>
                </a:solidFill>
              </a:rPr>
              <a:t>date and length of time service is provided and the name and signature of individual provider; and</a:t>
            </a:r>
          </a:p>
          <a:p>
            <a:pPr marL="342900" lvl="0" indent="-342900">
              <a:buFont typeface="Arial" panose="020B0604020202020204" pitchFamily="34" charset="0"/>
              <a:buChar char="•"/>
            </a:pPr>
            <a:r>
              <a:rPr lang="en-US" sz="2200" dirty="0" smtClean="0">
                <a:solidFill>
                  <a:schemeClr val="tx2"/>
                </a:solidFill>
              </a:rPr>
              <a:t>Either </a:t>
            </a:r>
            <a:r>
              <a:rPr lang="en-US" sz="2200" b="1" dirty="0">
                <a:solidFill>
                  <a:srgbClr val="5E3C63"/>
                </a:solidFill>
              </a:rPr>
              <a:t>standard forms or electronic reporting system</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23</a:t>
            </a:fld>
            <a:endParaRPr lang="en-US" dirty="0"/>
          </a:p>
        </p:txBody>
      </p:sp>
      <p:sp>
        <p:nvSpPr>
          <p:cNvPr id="23"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2018</a:t>
            </a:r>
            <a:endParaRPr lang="en-US" dirty="0"/>
          </a:p>
        </p:txBody>
      </p:sp>
    </p:spTree>
    <p:custDataLst>
      <p:tags r:id="rId1"/>
    </p:custDataLst>
    <p:extLst>
      <p:ext uri="{BB962C8B-B14F-4D97-AF65-F5344CB8AC3E}">
        <p14:creationId xmlns:p14="http://schemas.microsoft.com/office/powerpoint/2010/main" val="335632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60486" y="2635079"/>
            <a:ext cx="3925469" cy="2944102"/>
          </a:xfrm>
          <a:prstGeom prst="rect">
            <a:avLst/>
          </a:prstGeom>
        </p:spPr>
      </p:pic>
      <p:sp>
        <p:nvSpPr>
          <p:cNvPr id="120" name="Title 1"/>
          <p:cNvSpPr>
            <a:spLocks noGrp="1"/>
          </p:cNvSpPr>
          <p:nvPr>
            <p:ph type="title"/>
          </p:nvPr>
        </p:nvSpPr>
        <p:spPr>
          <a:xfrm>
            <a:off x="228599" y="152400"/>
            <a:ext cx="8913813" cy="523220"/>
          </a:xfrm>
        </p:spPr>
        <p:txBody>
          <a:bodyPr wrap="square">
            <a:spAutoFit/>
          </a:bodyPr>
          <a:lstStyle/>
          <a:p>
            <a:pPr eaLnBrk="1" hangingPunct="1"/>
            <a:r>
              <a:rPr lang="en-US" dirty="0" smtClean="0">
                <a:solidFill>
                  <a:schemeClr val="tx2"/>
                </a:solidFill>
                <a:latin typeface="Source Sans Pro" charset="0"/>
              </a:rPr>
              <a:t>Private Provider Obligations</a:t>
            </a:r>
            <a:endParaRPr lang="en-US" dirty="0">
              <a:solidFill>
                <a:schemeClr val="tx2"/>
              </a:solidFill>
              <a:latin typeface="Source Sans Pro" charset="0"/>
            </a:endParaRPr>
          </a:p>
        </p:txBody>
      </p:sp>
      <p:sp>
        <p:nvSpPr>
          <p:cNvPr id="122" name="Rectangle 121"/>
          <p:cNvSpPr/>
          <p:nvPr/>
        </p:nvSpPr>
        <p:spPr>
          <a:xfrm>
            <a:off x="4343400" y="7203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descr="checkbox.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6986" y="921790"/>
            <a:ext cx="812800" cy="810678"/>
          </a:xfrm>
          <a:prstGeom prst="rect">
            <a:avLst/>
          </a:prstGeom>
        </p:spPr>
      </p:pic>
      <p:pic>
        <p:nvPicPr>
          <p:cNvPr id="3" name="Picture 2" descr="checkmark.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3400" y="921790"/>
            <a:ext cx="861786" cy="859536"/>
          </a:xfrm>
          <a:prstGeom prst="rect">
            <a:avLst/>
          </a:prstGeom>
        </p:spPr>
      </p:pic>
      <p:pic>
        <p:nvPicPr>
          <p:cNvPr id="12" name="Picture 11" descr="checkbox.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6986" y="2673252"/>
            <a:ext cx="812800" cy="810678"/>
          </a:xfrm>
          <a:prstGeom prst="rect">
            <a:avLst/>
          </a:prstGeom>
        </p:spPr>
      </p:pic>
      <p:pic>
        <p:nvPicPr>
          <p:cNvPr id="13" name="Picture 12" descr="checkmark.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3400" y="2673252"/>
            <a:ext cx="861786" cy="859536"/>
          </a:xfrm>
          <a:prstGeom prst="rect">
            <a:avLst/>
          </a:prstGeom>
        </p:spPr>
      </p:pic>
      <p:sp>
        <p:nvSpPr>
          <p:cNvPr id="4" name="TextBox 3"/>
          <p:cNvSpPr txBox="1"/>
          <p:nvPr/>
        </p:nvSpPr>
        <p:spPr>
          <a:xfrm>
            <a:off x="1398894" y="870990"/>
            <a:ext cx="6449706" cy="1446550"/>
          </a:xfrm>
          <a:prstGeom prst="rect">
            <a:avLst/>
          </a:prstGeom>
          <a:noFill/>
        </p:spPr>
        <p:txBody>
          <a:bodyPr wrap="square" rtlCol="0">
            <a:spAutoFit/>
          </a:bodyPr>
          <a:lstStyle/>
          <a:p>
            <a:pPr lvl="0"/>
            <a:r>
              <a:rPr lang="en-US" sz="2200" dirty="0">
                <a:solidFill>
                  <a:schemeClr val="tx2"/>
                </a:solidFill>
              </a:rPr>
              <a:t>Private providers are </a:t>
            </a:r>
            <a:r>
              <a:rPr lang="en-US" sz="2200" b="1" dirty="0">
                <a:solidFill>
                  <a:srgbClr val="5E3C63"/>
                </a:solidFill>
              </a:rPr>
              <a:t>not required to use the form or reporting system developed by SDE </a:t>
            </a:r>
            <a:r>
              <a:rPr lang="en-US" sz="2200" dirty="0">
                <a:solidFill>
                  <a:schemeClr val="tx2"/>
                </a:solidFill>
              </a:rPr>
              <a:t>in order for the school districts to be eligible for excess cost reimbursement. </a:t>
            </a:r>
          </a:p>
        </p:txBody>
      </p:sp>
      <p:sp>
        <p:nvSpPr>
          <p:cNvPr id="19" name="TextBox 18"/>
          <p:cNvSpPr txBox="1"/>
          <p:nvPr/>
        </p:nvSpPr>
        <p:spPr>
          <a:xfrm>
            <a:off x="1398895" y="2698650"/>
            <a:ext cx="4392305" cy="3139321"/>
          </a:xfrm>
          <a:prstGeom prst="rect">
            <a:avLst/>
          </a:prstGeom>
          <a:noFill/>
        </p:spPr>
        <p:txBody>
          <a:bodyPr wrap="square" rtlCol="0">
            <a:spAutoFit/>
          </a:bodyPr>
          <a:lstStyle/>
          <a:p>
            <a:r>
              <a:rPr lang="en-US" sz="2200" dirty="0">
                <a:solidFill>
                  <a:schemeClr val="tx2"/>
                </a:solidFill>
              </a:rPr>
              <a:t>Beginning July 1, 2018, if a </a:t>
            </a:r>
            <a:r>
              <a:rPr lang="en-US" sz="2200" b="1" dirty="0">
                <a:solidFill>
                  <a:srgbClr val="5E3C63"/>
                </a:solidFill>
              </a:rPr>
              <a:t>private provider </a:t>
            </a:r>
            <a:r>
              <a:rPr lang="en-US" sz="2200" dirty="0">
                <a:solidFill>
                  <a:schemeClr val="tx2"/>
                </a:solidFill>
              </a:rPr>
              <a:t>of special education services is providing services pursuant to an agreement or contract with a school district, it </a:t>
            </a:r>
            <a:r>
              <a:rPr lang="en-US" sz="2200" b="1" dirty="0">
                <a:solidFill>
                  <a:srgbClr val="5E3C63"/>
                </a:solidFill>
              </a:rPr>
              <a:t>must submit its operating budget to the SDE on an annual basis</a:t>
            </a:r>
            <a:r>
              <a:rPr lang="en-US" sz="2200" dirty="0">
                <a:solidFill>
                  <a:schemeClr val="tx2"/>
                </a:solidFill>
              </a:rPr>
              <a:t>, on or before </a:t>
            </a:r>
            <a:r>
              <a:rPr lang="en-US" sz="2200" dirty="0" smtClean="0">
                <a:solidFill>
                  <a:schemeClr val="tx2"/>
                </a:solidFill>
              </a:rPr>
              <a:t>October 1st. </a:t>
            </a:r>
            <a:endParaRPr lang="en-US" sz="2200" dirty="0">
              <a:solidFill>
                <a:schemeClr val="tx2"/>
              </a:solidFill>
            </a:endParaRPr>
          </a:p>
          <a:p>
            <a:pPr lvl="0"/>
            <a:endParaRPr lang="en-US" sz="2200" dirty="0">
              <a:solidFill>
                <a:schemeClr val="tx2"/>
              </a:solidFill>
            </a:endParaRP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24</a:t>
            </a:fld>
            <a:endParaRPr lang="en-US" dirty="0"/>
          </a:p>
        </p:txBody>
      </p:sp>
      <p:sp>
        <p:nvSpPr>
          <p:cNvPr id="23"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69854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1905000"/>
            <a:ext cx="9144000" cy="2852738"/>
            <a:chOff x="0" y="1428750"/>
            <a:chExt cx="9144000" cy="2139790"/>
          </a:xfrm>
        </p:grpSpPr>
        <p:sp>
          <p:nvSpPr>
            <p:cNvPr id="38" name="Rectangle 37"/>
            <p:cNvSpPr/>
            <p:nvPr/>
          </p:nvSpPr>
          <p:spPr>
            <a:xfrm>
              <a:off x="1588" y="1434704"/>
              <a:ext cx="9142412" cy="2133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0" y="1428750"/>
              <a:ext cx="9142413" cy="2133836"/>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8" name="Picture 6" descr="PowerPointSchoolLawCover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75643"/>
            <a:ext cx="91440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4571206" y="2755614"/>
            <a:ext cx="4420394" cy="1077218"/>
          </a:xfrm>
        </p:spPr>
        <p:txBody>
          <a:bodyPr wrap="square">
            <a:spAutoFit/>
          </a:bodyPr>
          <a:lstStyle/>
          <a:p>
            <a:pPr algn="l" eaLnBrk="1" hangingPunct="1"/>
            <a:r>
              <a:rPr lang="en-US" sz="3200" dirty="0" smtClean="0">
                <a:solidFill>
                  <a:schemeClr val="tx2"/>
                </a:solidFill>
                <a:latin typeface="Source Sans Pro" charset="0"/>
              </a:rPr>
              <a:t>Mandated Reporting Changes</a:t>
            </a:r>
            <a:endParaRPr lang="en-US" sz="3200" dirty="0">
              <a:solidFill>
                <a:schemeClr val="tx2"/>
              </a:solidFill>
              <a:latin typeface="Source Sans Pro" charset="0"/>
            </a:endParaRPr>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25</a:t>
            </a:fld>
            <a:endParaRPr lang="en-US"/>
          </a:p>
        </p:txBody>
      </p:sp>
      <p:sp>
        <p:nvSpPr>
          <p:cNvPr id="9"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164694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584031"/>
            <a:ext cx="9144000" cy="3238341"/>
            <a:chOff x="0" y="1428750"/>
            <a:chExt cx="9144000" cy="1828800"/>
          </a:xfrm>
        </p:grpSpPr>
        <p:sp>
          <p:nvSpPr>
            <p:cNvPr id="12" name="Rectangle 11"/>
            <p:cNvSpPr/>
            <p:nvPr/>
          </p:nvSpPr>
          <p:spPr>
            <a:xfrm>
              <a:off x="2971800" y="1428750"/>
              <a:ext cx="61722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Pentagon 14"/>
            <p:cNvSpPr/>
            <p:nvPr/>
          </p:nvSpPr>
          <p:spPr>
            <a:xfrm>
              <a:off x="0" y="1428750"/>
              <a:ext cx="36576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0" name="Title 1"/>
          <p:cNvSpPr>
            <a:spLocks noGrp="1"/>
          </p:cNvSpPr>
          <p:nvPr>
            <p:ph type="title"/>
          </p:nvPr>
        </p:nvSpPr>
        <p:spPr>
          <a:xfrm>
            <a:off x="457200" y="152400"/>
            <a:ext cx="8229600" cy="523220"/>
          </a:xfrm>
        </p:spPr>
        <p:txBody>
          <a:bodyPr>
            <a:spAutoFit/>
          </a:bodyPr>
          <a:lstStyle/>
          <a:p>
            <a:pPr eaLnBrk="1" hangingPunct="1"/>
            <a:r>
              <a:rPr lang="en-US" dirty="0" smtClean="0">
                <a:solidFill>
                  <a:schemeClr val="tx2"/>
                </a:solidFill>
                <a:latin typeface="Source Sans Pro" charset="0"/>
              </a:rPr>
              <a:t>Mandated Reporting: Licensed Behavior Analyst</a:t>
            </a:r>
            <a:endParaRPr lang="en-US" dirty="0">
              <a:solidFill>
                <a:schemeClr val="tx2"/>
              </a:solidFill>
              <a:latin typeface="Source Sans Pro" charset="0"/>
            </a:endParaRPr>
          </a:p>
        </p:txBody>
      </p:sp>
      <p:sp>
        <p:nvSpPr>
          <p:cNvPr id="21" name="Content Placeholder 2"/>
          <p:cNvSpPr>
            <a:spLocks noGrp="1"/>
          </p:cNvSpPr>
          <p:nvPr>
            <p:ph idx="1"/>
          </p:nvPr>
        </p:nvSpPr>
        <p:spPr>
          <a:xfrm>
            <a:off x="457200" y="795794"/>
            <a:ext cx="8229600" cy="461665"/>
          </a:xfrm>
        </p:spPr>
        <p:txBody>
          <a:bodyPr>
            <a:spAutoFit/>
          </a:bodyPr>
          <a:lstStyle/>
          <a:p>
            <a:pPr marL="0" indent="0" algn="ctr" eaLnBrk="1" hangingPunct="1">
              <a:buFont typeface="Arial" charset="0"/>
              <a:buNone/>
            </a:pPr>
            <a:r>
              <a:rPr lang="en-US" sz="2400" dirty="0" smtClean="0">
                <a:solidFill>
                  <a:schemeClr val="bg2">
                    <a:lumMod val="25000"/>
                  </a:schemeClr>
                </a:solidFill>
                <a:latin typeface="Calibri" charset="0"/>
              </a:rPr>
              <a:t>Public Act 18-17, effective July 1, 2018</a:t>
            </a:r>
            <a:endParaRPr lang="en-US" sz="2400" dirty="0">
              <a:solidFill>
                <a:schemeClr val="bg2">
                  <a:lumMod val="25000"/>
                </a:schemeClr>
              </a:solidFill>
              <a:latin typeface="Calibri" charset="0"/>
            </a:endParaRPr>
          </a:p>
        </p:txBody>
      </p:sp>
      <p:sp>
        <p:nvSpPr>
          <p:cNvPr id="22" name="Rectangle 21"/>
          <p:cNvSpPr/>
          <p:nvPr/>
        </p:nvSpPr>
        <p:spPr>
          <a:xfrm>
            <a:off x="4343400" y="698957"/>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Content Placeholder 2"/>
          <p:cNvSpPr txBox="1">
            <a:spLocks/>
          </p:cNvSpPr>
          <p:nvPr/>
        </p:nvSpPr>
        <p:spPr bwMode="auto">
          <a:xfrm>
            <a:off x="3873500" y="1707495"/>
            <a:ext cx="50419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lvl="0" indent="-342900">
              <a:buFont typeface="Arial" panose="020B0604020202020204" pitchFamily="34" charset="0"/>
              <a:buChar char="•"/>
            </a:pPr>
            <a:r>
              <a:rPr lang="en-US" sz="2600" b="1" dirty="0" smtClean="0">
                <a:solidFill>
                  <a:schemeClr val="bg1"/>
                </a:solidFill>
              </a:rPr>
              <a:t>Adds licensed behavior analysts </a:t>
            </a:r>
            <a:r>
              <a:rPr lang="en-US" sz="2600" dirty="0" smtClean="0">
                <a:solidFill>
                  <a:schemeClr val="bg1"/>
                </a:solidFill>
              </a:rPr>
              <a:t>to the list of individuals mandated to report to the Commissioner of Children and Families any suspected abuse or neglect of a child, pursuant to CGS §17a-101.</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84031"/>
            <a:ext cx="3733800" cy="3238341"/>
          </a:xfrm>
          <a:prstGeom prst="rect">
            <a:avLst/>
          </a:prstGeom>
        </p:spPr>
      </p:pic>
      <p:sp>
        <p:nvSpPr>
          <p:cNvPr id="6" name="Slide Number Placeholder 5"/>
          <p:cNvSpPr>
            <a:spLocks noGrp="1"/>
          </p:cNvSpPr>
          <p:nvPr>
            <p:ph type="sldNum" sz="quarter" idx="12"/>
          </p:nvPr>
        </p:nvSpPr>
        <p:spPr/>
        <p:txBody>
          <a:bodyPr/>
          <a:lstStyle/>
          <a:p>
            <a:pPr>
              <a:defRPr/>
            </a:pPr>
            <a:fld id="{CF74E2D6-2C6C-C849-BAC6-BF7B8C48F5CD}" type="slidenum">
              <a:rPr lang="en-US" smtClean="0"/>
              <a:pPr>
                <a:defRPr/>
              </a:pPr>
              <a:t>26</a:t>
            </a:fld>
            <a:endParaRPr lang="en-US" dirty="0"/>
          </a:p>
        </p:txBody>
      </p:sp>
      <p:sp>
        <p:nvSpPr>
          <p:cNvPr id="13" name="Content Placeholder 2"/>
          <p:cNvSpPr txBox="1">
            <a:spLocks/>
          </p:cNvSpPr>
          <p:nvPr/>
        </p:nvSpPr>
        <p:spPr bwMode="auto">
          <a:xfrm>
            <a:off x="304800" y="5134886"/>
            <a:ext cx="8610599"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dirty="0" smtClean="0">
                <a:solidFill>
                  <a:schemeClr val="bg2">
                    <a:lumMod val="10000"/>
                  </a:schemeClr>
                </a:solidFill>
              </a:rPr>
              <a:t>Already mandated to report as a school employee pursuant to </a:t>
            </a:r>
            <a:br>
              <a:rPr lang="en-US" dirty="0" smtClean="0">
                <a:solidFill>
                  <a:schemeClr val="bg2">
                    <a:lumMod val="10000"/>
                  </a:schemeClr>
                </a:solidFill>
              </a:rPr>
            </a:br>
            <a:r>
              <a:rPr lang="en-US" dirty="0" smtClean="0">
                <a:solidFill>
                  <a:schemeClr val="bg2">
                    <a:lumMod val="10000"/>
                  </a:schemeClr>
                </a:solidFill>
              </a:rPr>
              <a:t>CGS </a:t>
            </a:r>
            <a:r>
              <a:rPr lang="en-US" dirty="0">
                <a:solidFill>
                  <a:schemeClr val="bg2">
                    <a:lumMod val="10000"/>
                  </a:schemeClr>
                </a:solidFill>
              </a:rPr>
              <a:t>§ 53a-65. This Act </a:t>
            </a:r>
            <a:r>
              <a:rPr lang="en-US" b="1" dirty="0">
                <a:solidFill>
                  <a:srgbClr val="5E3C63"/>
                </a:solidFill>
              </a:rPr>
              <a:t>extends</a:t>
            </a:r>
            <a:r>
              <a:rPr lang="en-US" dirty="0">
                <a:solidFill>
                  <a:schemeClr val="bg2">
                    <a:lumMod val="10000"/>
                  </a:schemeClr>
                </a:solidFill>
              </a:rPr>
              <a:t> such </a:t>
            </a:r>
            <a:r>
              <a:rPr lang="en-US" b="1" dirty="0">
                <a:solidFill>
                  <a:srgbClr val="5E3C63"/>
                </a:solidFill>
              </a:rPr>
              <a:t>mandated reporting </a:t>
            </a:r>
            <a:r>
              <a:rPr lang="en-US" dirty="0">
                <a:solidFill>
                  <a:schemeClr val="bg2">
                    <a:lumMod val="10000"/>
                  </a:schemeClr>
                </a:solidFill>
              </a:rPr>
              <a:t>obligations to </a:t>
            </a:r>
            <a:r>
              <a:rPr lang="en-US" b="1" dirty="0">
                <a:solidFill>
                  <a:srgbClr val="5E3C63"/>
                </a:solidFill>
              </a:rPr>
              <a:t>work performed outside of schools</a:t>
            </a:r>
            <a:r>
              <a:rPr lang="en-US" dirty="0">
                <a:solidFill>
                  <a:schemeClr val="bg2">
                    <a:lumMod val="10000"/>
                  </a:schemeClr>
                </a:solidFill>
              </a:rPr>
              <a:t>.</a:t>
            </a:r>
          </a:p>
          <a:p>
            <a:pPr lvl="0" algn="ctr"/>
            <a:r>
              <a:rPr lang="en-US" dirty="0">
                <a:solidFill>
                  <a:schemeClr val="bg2">
                    <a:lumMod val="10000"/>
                  </a:schemeClr>
                </a:solidFill>
              </a:rPr>
              <a:t> </a:t>
            </a:r>
          </a:p>
        </p:txBody>
      </p:sp>
      <p:sp>
        <p:nvSpPr>
          <p:cNvPr id="14"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95590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584031"/>
            <a:ext cx="9144000" cy="2911769"/>
            <a:chOff x="0" y="1428750"/>
            <a:chExt cx="9144000" cy="1828800"/>
          </a:xfrm>
        </p:grpSpPr>
        <p:sp>
          <p:nvSpPr>
            <p:cNvPr id="12" name="Rectangle 11"/>
            <p:cNvSpPr/>
            <p:nvPr/>
          </p:nvSpPr>
          <p:spPr>
            <a:xfrm>
              <a:off x="2971800" y="1428750"/>
              <a:ext cx="61722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Pentagon 14"/>
            <p:cNvSpPr/>
            <p:nvPr/>
          </p:nvSpPr>
          <p:spPr>
            <a:xfrm>
              <a:off x="0" y="1428750"/>
              <a:ext cx="36576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0" name="Title 1"/>
          <p:cNvSpPr>
            <a:spLocks noGrp="1"/>
          </p:cNvSpPr>
          <p:nvPr>
            <p:ph type="title"/>
          </p:nvPr>
        </p:nvSpPr>
        <p:spPr>
          <a:xfrm>
            <a:off x="457200" y="152400"/>
            <a:ext cx="8229600" cy="523220"/>
          </a:xfrm>
        </p:spPr>
        <p:txBody>
          <a:bodyPr>
            <a:spAutoFit/>
          </a:bodyPr>
          <a:lstStyle/>
          <a:p>
            <a:pPr eaLnBrk="1" hangingPunct="1"/>
            <a:r>
              <a:rPr lang="en-US" dirty="0" smtClean="0">
                <a:solidFill>
                  <a:schemeClr val="tx2"/>
                </a:solidFill>
                <a:latin typeface="Source Sans Pro" charset="0"/>
              </a:rPr>
              <a:t>Electronic Reporting: Child Abuse and Neglect</a:t>
            </a:r>
            <a:endParaRPr lang="en-US" dirty="0">
              <a:solidFill>
                <a:schemeClr val="tx2"/>
              </a:solidFill>
              <a:latin typeface="Source Sans Pro" charset="0"/>
            </a:endParaRPr>
          </a:p>
        </p:txBody>
      </p:sp>
      <p:sp>
        <p:nvSpPr>
          <p:cNvPr id="21" name="Content Placeholder 2"/>
          <p:cNvSpPr>
            <a:spLocks noGrp="1"/>
          </p:cNvSpPr>
          <p:nvPr>
            <p:ph idx="1"/>
          </p:nvPr>
        </p:nvSpPr>
        <p:spPr>
          <a:xfrm>
            <a:off x="457200" y="795794"/>
            <a:ext cx="8229600" cy="461665"/>
          </a:xfrm>
        </p:spPr>
        <p:txBody>
          <a:bodyPr>
            <a:spAutoFit/>
          </a:bodyPr>
          <a:lstStyle/>
          <a:p>
            <a:pPr marL="0" indent="0" algn="ctr" eaLnBrk="1" hangingPunct="1">
              <a:buFont typeface="Arial" charset="0"/>
              <a:buNone/>
            </a:pPr>
            <a:r>
              <a:rPr lang="en-US" sz="2400" dirty="0" smtClean="0">
                <a:solidFill>
                  <a:schemeClr val="bg2">
                    <a:lumMod val="25000"/>
                  </a:schemeClr>
                </a:solidFill>
                <a:latin typeface="Calibri" charset="0"/>
              </a:rPr>
              <a:t>Public Act 18-67</a:t>
            </a:r>
            <a:endParaRPr lang="en-US" sz="2400" dirty="0">
              <a:solidFill>
                <a:schemeClr val="bg2">
                  <a:lumMod val="25000"/>
                </a:schemeClr>
              </a:solidFill>
              <a:latin typeface="Calibri" charset="0"/>
            </a:endParaRPr>
          </a:p>
        </p:txBody>
      </p:sp>
      <p:sp>
        <p:nvSpPr>
          <p:cNvPr id="22" name="Rectangle 21"/>
          <p:cNvSpPr/>
          <p:nvPr/>
        </p:nvSpPr>
        <p:spPr>
          <a:xfrm>
            <a:off x="4343400" y="698957"/>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Content Placeholder 2"/>
          <p:cNvSpPr txBox="1">
            <a:spLocks/>
          </p:cNvSpPr>
          <p:nvPr/>
        </p:nvSpPr>
        <p:spPr bwMode="auto">
          <a:xfrm>
            <a:off x="3873500" y="1752600"/>
            <a:ext cx="50419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lvl="0" indent="-342900">
              <a:buFont typeface="Arial" panose="020B0604020202020204" pitchFamily="34" charset="0"/>
              <a:buChar char="•"/>
            </a:pPr>
            <a:r>
              <a:rPr lang="en-US" sz="2600" b="1" dirty="0" smtClean="0">
                <a:solidFill>
                  <a:schemeClr val="bg1"/>
                </a:solidFill>
              </a:rPr>
              <a:t>Authorizes DCF to run a pilot program </a:t>
            </a:r>
            <a:r>
              <a:rPr lang="en-US" sz="2600" dirty="0" smtClean="0">
                <a:solidFill>
                  <a:schemeClr val="bg1"/>
                </a:solidFill>
              </a:rPr>
              <a:t>between July 1, 2018 and September 30, 2019 to allow certain categories of initial reports of suspected abuse or neglect to be made electronically</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84031"/>
            <a:ext cx="3733800" cy="2911769"/>
          </a:xfrm>
          <a:prstGeom prst="rect">
            <a:avLst/>
          </a:prstGeom>
        </p:spPr>
      </p:pic>
      <p:sp>
        <p:nvSpPr>
          <p:cNvPr id="6" name="Slide Number Placeholder 5"/>
          <p:cNvSpPr>
            <a:spLocks noGrp="1"/>
          </p:cNvSpPr>
          <p:nvPr>
            <p:ph type="sldNum" sz="quarter" idx="12"/>
          </p:nvPr>
        </p:nvSpPr>
        <p:spPr/>
        <p:txBody>
          <a:bodyPr/>
          <a:lstStyle/>
          <a:p>
            <a:pPr>
              <a:defRPr/>
            </a:pPr>
            <a:fld id="{CF74E2D6-2C6C-C849-BAC6-BF7B8C48F5CD}" type="slidenum">
              <a:rPr lang="en-US" smtClean="0"/>
              <a:pPr>
                <a:defRPr/>
              </a:pPr>
              <a:t>27</a:t>
            </a:fld>
            <a:endParaRPr lang="en-US" dirty="0"/>
          </a:p>
        </p:txBody>
      </p:sp>
      <p:sp>
        <p:nvSpPr>
          <p:cNvPr id="13" name="Content Placeholder 2"/>
          <p:cNvSpPr txBox="1">
            <a:spLocks/>
          </p:cNvSpPr>
          <p:nvPr/>
        </p:nvSpPr>
        <p:spPr bwMode="auto">
          <a:xfrm>
            <a:off x="304800" y="4725987"/>
            <a:ext cx="8610599"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a:r>
              <a:rPr lang="en-US" b="1" dirty="0">
                <a:solidFill>
                  <a:srgbClr val="5E3C63"/>
                </a:solidFill>
              </a:rPr>
              <a:t>Beginning October 1, 2019, all initial reports </a:t>
            </a:r>
            <a:r>
              <a:rPr lang="en-US" dirty="0">
                <a:solidFill>
                  <a:schemeClr val="bg2">
                    <a:lumMod val="10000"/>
                  </a:schemeClr>
                </a:solidFill>
              </a:rPr>
              <a:t>of suspected abuse or neglect shall be made either </a:t>
            </a:r>
            <a:r>
              <a:rPr lang="en-US" b="1" dirty="0">
                <a:solidFill>
                  <a:srgbClr val="5E3C63"/>
                </a:solidFill>
              </a:rPr>
              <a:t>orally or electronically</a:t>
            </a:r>
            <a:r>
              <a:rPr lang="en-US" dirty="0">
                <a:solidFill>
                  <a:schemeClr val="bg2">
                    <a:lumMod val="10000"/>
                  </a:schemeClr>
                </a:solidFill>
              </a:rPr>
              <a:t>. A mandated reporter who makes an electronic report shall respond to inquiries from DCF within twenty-four hours of such report.  </a:t>
            </a:r>
          </a:p>
          <a:p>
            <a:pPr lvl="0" algn="ctr"/>
            <a:r>
              <a:rPr lang="en-US" dirty="0" smtClean="0">
                <a:solidFill>
                  <a:schemeClr val="bg2">
                    <a:lumMod val="10000"/>
                  </a:schemeClr>
                </a:solidFill>
              </a:rPr>
              <a:t> </a:t>
            </a:r>
            <a:endParaRPr lang="en-US" dirty="0">
              <a:solidFill>
                <a:schemeClr val="bg2">
                  <a:lumMod val="10000"/>
                </a:schemeClr>
              </a:solidFill>
            </a:endParaRPr>
          </a:p>
        </p:txBody>
      </p:sp>
      <p:sp>
        <p:nvSpPr>
          <p:cNvPr id="14"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p>
        </p:txBody>
      </p:sp>
    </p:spTree>
    <p:custDataLst>
      <p:tags r:id="rId1"/>
    </p:custDataLst>
    <p:extLst>
      <p:ext uri="{BB962C8B-B14F-4D97-AF65-F5344CB8AC3E}">
        <p14:creationId xmlns:p14="http://schemas.microsoft.com/office/powerpoint/2010/main" val="152106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14417" y="2100842"/>
            <a:ext cx="3701277" cy="2775958"/>
          </a:xfrm>
          <a:prstGeom prst="rect">
            <a:avLst/>
          </a:prstGeom>
        </p:spPr>
      </p:pic>
      <p:sp>
        <p:nvSpPr>
          <p:cNvPr id="120" name="Title 1"/>
          <p:cNvSpPr>
            <a:spLocks noGrp="1"/>
          </p:cNvSpPr>
          <p:nvPr>
            <p:ph type="title"/>
          </p:nvPr>
        </p:nvSpPr>
        <p:spPr>
          <a:xfrm>
            <a:off x="228599" y="152400"/>
            <a:ext cx="8913813" cy="523220"/>
          </a:xfrm>
        </p:spPr>
        <p:txBody>
          <a:bodyPr wrap="square">
            <a:spAutoFit/>
          </a:bodyPr>
          <a:lstStyle/>
          <a:p>
            <a:pPr eaLnBrk="1" hangingPunct="1"/>
            <a:r>
              <a:rPr lang="en-US" dirty="0" smtClean="0">
                <a:solidFill>
                  <a:schemeClr val="tx2"/>
                </a:solidFill>
                <a:latin typeface="Source Sans Pro" charset="0"/>
              </a:rPr>
              <a:t>Mandated Reporting: Behavior Analysts</a:t>
            </a:r>
            <a:endParaRPr lang="en-US" dirty="0">
              <a:solidFill>
                <a:schemeClr val="tx2"/>
              </a:solidFill>
              <a:latin typeface="Source Sans Pro" charset="0"/>
            </a:endParaRPr>
          </a:p>
        </p:txBody>
      </p:sp>
      <p:sp>
        <p:nvSpPr>
          <p:cNvPr id="122" name="Rectangle 121"/>
          <p:cNvSpPr/>
          <p:nvPr/>
        </p:nvSpPr>
        <p:spPr>
          <a:xfrm>
            <a:off x="4343400" y="7203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descr="checkbox.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6986" y="1196179"/>
            <a:ext cx="812800" cy="810678"/>
          </a:xfrm>
          <a:prstGeom prst="rect">
            <a:avLst/>
          </a:prstGeom>
        </p:spPr>
      </p:pic>
      <p:pic>
        <p:nvPicPr>
          <p:cNvPr id="13" name="Picture 12" descr="checkmark.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3400" y="1196179"/>
            <a:ext cx="861786" cy="859536"/>
          </a:xfrm>
          <a:prstGeom prst="rect">
            <a:avLst/>
          </a:prstGeom>
        </p:spPr>
      </p:pic>
      <p:sp>
        <p:nvSpPr>
          <p:cNvPr id="19" name="TextBox 18"/>
          <p:cNvSpPr txBox="1"/>
          <p:nvPr/>
        </p:nvSpPr>
        <p:spPr>
          <a:xfrm>
            <a:off x="1398895" y="1221577"/>
            <a:ext cx="4087505" cy="4708981"/>
          </a:xfrm>
          <a:prstGeom prst="rect">
            <a:avLst/>
          </a:prstGeom>
          <a:noFill/>
        </p:spPr>
        <p:txBody>
          <a:bodyPr wrap="square" rtlCol="0">
            <a:spAutoFit/>
          </a:bodyPr>
          <a:lstStyle/>
          <a:p>
            <a:r>
              <a:rPr lang="en-US" sz="2000" dirty="0" smtClean="0">
                <a:solidFill>
                  <a:schemeClr val="tx2"/>
                </a:solidFill>
              </a:rPr>
              <a:t>Public Act 18-96 </a:t>
            </a:r>
            <a:r>
              <a:rPr lang="en-US" sz="2000" b="1" dirty="0" smtClean="0">
                <a:solidFill>
                  <a:srgbClr val="5E3C63"/>
                </a:solidFill>
              </a:rPr>
              <a:t>reduces </a:t>
            </a:r>
            <a:r>
              <a:rPr lang="en-US" sz="2000" b="1" dirty="0">
                <a:solidFill>
                  <a:srgbClr val="5E3C63"/>
                </a:solidFill>
              </a:rPr>
              <a:t>from 72 hours to 48 hours the time to make an initial report</a:t>
            </a:r>
            <a:r>
              <a:rPr lang="en-US" sz="2000" dirty="0">
                <a:solidFill>
                  <a:schemeClr val="tx2"/>
                </a:solidFill>
              </a:rPr>
              <a:t> of </a:t>
            </a:r>
            <a:r>
              <a:rPr lang="en-US" sz="2000" dirty="0" smtClean="0">
                <a:solidFill>
                  <a:schemeClr val="tx2"/>
                </a:solidFill>
              </a:rPr>
              <a:t>suspected </a:t>
            </a:r>
            <a:r>
              <a:rPr lang="en-US" sz="2000" dirty="0">
                <a:solidFill>
                  <a:schemeClr val="tx2"/>
                </a:solidFill>
              </a:rPr>
              <a:t>abuse or </a:t>
            </a:r>
            <a:r>
              <a:rPr lang="en-US" sz="2000" dirty="0" smtClean="0">
                <a:solidFill>
                  <a:schemeClr val="tx2"/>
                </a:solidFill>
              </a:rPr>
              <a:t>neglect of an individual with an </a:t>
            </a:r>
            <a:r>
              <a:rPr lang="en-US" sz="2000" b="1" dirty="0">
                <a:solidFill>
                  <a:srgbClr val="5E3C63"/>
                </a:solidFill>
              </a:rPr>
              <a:t>intellectual </a:t>
            </a:r>
            <a:r>
              <a:rPr lang="en-US" sz="2000" b="1" dirty="0" smtClean="0">
                <a:solidFill>
                  <a:srgbClr val="5E3C63"/>
                </a:solidFill>
              </a:rPr>
              <a:t>disability</a:t>
            </a:r>
            <a:r>
              <a:rPr lang="en-US" sz="2000" dirty="0">
                <a:solidFill>
                  <a:schemeClr val="tx2"/>
                </a:solidFill>
              </a:rPr>
              <a:t> </a:t>
            </a:r>
            <a:r>
              <a:rPr lang="en-US" sz="2000" dirty="0" smtClean="0">
                <a:solidFill>
                  <a:schemeClr val="tx2"/>
                </a:solidFill>
              </a:rPr>
              <a:t>or who receives funding or services from the Department of Social Services’ Division of Autism Spectrum Disorder Services and is </a:t>
            </a:r>
            <a:r>
              <a:rPr lang="en-US" sz="2000" b="1" dirty="0">
                <a:solidFill>
                  <a:srgbClr val="5E3C63"/>
                </a:solidFill>
              </a:rPr>
              <a:t>over age 18</a:t>
            </a:r>
            <a:r>
              <a:rPr lang="en-US" sz="2000" dirty="0" smtClean="0">
                <a:solidFill>
                  <a:schemeClr val="tx2"/>
                </a:solidFill>
              </a:rPr>
              <a:t>. Unsuccessful attempts to make initial reports after business hours, on holidays or weekends not considered violation, so long as reasonable attempts to make the report are made as soon as practicable.</a:t>
            </a:r>
            <a:endParaRPr lang="en-US" sz="2000" dirty="0">
              <a:solidFill>
                <a:schemeClr val="tx2"/>
              </a:solidFill>
            </a:endParaRP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28</a:t>
            </a:fld>
            <a:endParaRPr lang="en-US" dirty="0"/>
          </a:p>
        </p:txBody>
      </p:sp>
      <p:sp>
        <p:nvSpPr>
          <p:cNvPr id="23"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2018</a:t>
            </a:r>
            <a:endParaRPr lang="en-US" dirty="0"/>
          </a:p>
        </p:txBody>
      </p:sp>
    </p:spTree>
    <p:custDataLst>
      <p:tags r:id="rId1"/>
    </p:custDataLst>
    <p:extLst>
      <p:ext uri="{BB962C8B-B14F-4D97-AF65-F5344CB8AC3E}">
        <p14:creationId xmlns:p14="http://schemas.microsoft.com/office/powerpoint/2010/main" val="172551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1905000"/>
            <a:ext cx="9144000" cy="2852738"/>
            <a:chOff x="0" y="1428750"/>
            <a:chExt cx="9144000" cy="2139790"/>
          </a:xfrm>
        </p:grpSpPr>
        <p:sp>
          <p:nvSpPr>
            <p:cNvPr id="38" name="Rectangle 37"/>
            <p:cNvSpPr/>
            <p:nvPr/>
          </p:nvSpPr>
          <p:spPr>
            <a:xfrm>
              <a:off x="1588" y="1434704"/>
              <a:ext cx="9142412" cy="2133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0" y="1428750"/>
              <a:ext cx="9142413" cy="2133836"/>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8" name="Picture 6" descr="PowerPointSchoolLawCover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75643"/>
            <a:ext cx="91440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4571206" y="3001835"/>
            <a:ext cx="4420394" cy="584775"/>
          </a:xfrm>
        </p:spPr>
        <p:txBody>
          <a:bodyPr wrap="square">
            <a:spAutoFit/>
          </a:bodyPr>
          <a:lstStyle/>
          <a:p>
            <a:pPr algn="l" eaLnBrk="1" hangingPunct="1"/>
            <a:r>
              <a:rPr lang="en-US" sz="3200" dirty="0" smtClean="0">
                <a:solidFill>
                  <a:schemeClr val="tx2"/>
                </a:solidFill>
                <a:latin typeface="Source Sans Pro" charset="0"/>
              </a:rPr>
              <a:t>Janus v. AFSCME</a:t>
            </a:r>
            <a:endParaRPr lang="en-US" sz="3200" dirty="0">
              <a:solidFill>
                <a:schemeClr val="tx2"/>
              </a:solidFill>
              <a:latin typeface="Source Sans Pro" charset="0"/>
            </a:endParaRPr>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29</a:t>
            </a:fld>
            <a:endParaRPr lang="en-US"/>
          </a:p>
        </p:txBody>
      </p:sp>
      <p:sp>
        <p:nvSpPr>
          <p:cNvPr id="9"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323657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1905000"/>
            <a:ext cx="9144000" cy="2852738"/>
            <a:chOff x="0" y="1428750"/>
            <a:chExt cx="9144000" cy="2139790"/>
          </a:xfrm>
        </p:grpSpPr>
        <p:sp>
          <p:nvSpPr>
            <p:cNvPr id="38" name="Rectangle 37"/>
            <p:cNvSpPr/>
            <p:nvPr/>
          </p:nvSpPr>
          <p:spPr>
            <a:xfrm>
              <a:off x="1588" y="1434704"/>
              <a:ext cx="9142412" cy="2133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0" y="1428750"/>
              <a:ext cx="9142413" cy="2133836"/>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8" name="Picture 6" descr="PowerPointSchoolLawCover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75643"/>
            <a:ext cx="91440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4571206" y="2509393"/>
            <a:ext cx="4420394" cy="1569660"/>
          </a:xfrm>
        </p:spPr>
        <p:txBody>
          <a:bodyPr wrap="square">
            <a:spAutoFit/>
          </a:bodyPr>
          <a:lstStyle/>
          <a:p>
            <a:pPr algn="l" eaLnBrk="1" hangingPunct="1"/>
            <a:r>
              <a:rPr lang="en-US" sz="3200" dirty="0" smtClean="0">
                <a:solidFill>
                  <a:schemeClr val="tx2"/>
                </a:solidFill>
                <a:latin typeface="Source Sans Pro" charset="0"/>
              </a:rPr>
              <a:t>Physical Restraint, Seclusion and Exclusionary Time Out</a:t>
            </a:r>
            <a:endParaRPr lang="en-US" sz="3200" dirty="0">
              <a:solidFill>
                <a:schemeClr val="tx2"/>
              </a:solidFill>
              <a:latin typeface="Source Sans Pro" charset="0"/>
            </a:endParaRPr>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3</a:t>
            </a:fld>
            <a:endParaRPr lang="en-US"/>
          </a:p>
        </p:txBody>
      </p:sp>
      <p:sp>
        <p:nvSpPr>
          <p:cNvPr id="9"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283668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0"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smtClean="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30</a:t>
            </a:fld>
            <a:endParaRPr lang="en-US" dirty="0">
              <a:solidFill>
                <a:srgbClr val="FFFFFF"/>
              </a:solidFill>
            </a:endParaRPr>
          </a:p>
        </p:txBody>
      </p:sp>
      <p:sp>
        <p:nvSpPr>
          <p:cNvPr id="3" name="TextBox 2"/>
          <p:cNvSpPr txBox="1"/>
          <p:nvPr/>
        </p:nvSpPr>
        <p:spPr>
          <a:xfrm>
            <a:off x="4800600" y="1915226"/>
            <a:ext cx="4158350" cy="2553891"/>
          </a:xfrm>
          <a:prstGeom prst="roundRect">
            <a:avLst/>
          </a:prstGeom>
          <a:solidFill>
            <a:srgbClr val="FFFFFF">
              <a:alpha val="74902"/>
            </a:srgbClr>
          </a:solidFill>
        </p:spPr>
        <p:txBody>
          <a:bodyPr wrap="square" rtlCol="0">
            <a:spAutoFit/>
          </a:bodyPr>
          <a:lstStyle/>
          <a:p>
            <a:pPr marL="0" indent="0">
              <a:buNone/>
            </a:pPr>
            <a:r>
              <a:rPr lang="en-US" sz="2400" dirty="0" smtClean="0">
                <a:solidFill>
                  <a:schemeClr val="tx2">
                    <a:lumMod val="50000"/>
                  </a:schemeClr>
                </a:solidFill>
              </a:rPr>
              <a:t>A dues payer from the teachers’ union wants to withdraw from the teachers’ union and stop paying dues.</a:t>
            </a:r>
          </a:p>
          <a:p>
            <a:pPr marL="0" indent="0">
              <a:buNone/>
            </a:pPr>
            <a:endParaRPr lang="en-US" sz="2400" b="1" i="1" dirty="0">
              <a:solidFill>
                <a:schemeClr val="tx2">
                  <a:lumMod val="50000"/>
                </a:schemeClr>
              </a:solidFill>
            </a:endParaRPr>
          </a:p>
          <a:p>
            <a:pPr marL="0" indent="0">
              <a:buNone/>
            </a:pPr>
            <a:r>
              <a:rPr lang="en-US" sz="2400" b="1" i="1" dirty="0" smtClean="0">
                <a:solidFill>
                  <a:srgbClr val="1F7593"/>
                </a:solidFill>
              </a:rPr>
              <a:t>Can the teacher do both?</a:t>
            </a:r>
          </a:p>
        </p:txBody>
      </p:sp>
      <p:sp>
        <p:nvSpPr>
          <p:cNvPr id="10" name="Date Placeholder 4"/>
          <p:cNvSpPr>
            <a:spLocks noGrp="1"/>
          </p:cNvSpPr>
          <p:nvPr>
            <p:ph type="dt" sz="half" idx="10"/>
          </p:nvPr>
        </p:nvSpPr>
        <p:spPr>
          <a:xfrm>
            <a:off x="457200" y="6356350"/>
            <a:ext cx="3048000" cy="365125"/>
          </a:xfrm>
        </p:spPr>
        <p:txBody>
          <a:bodyPr/>
          <a:lstStyle/>
          <a:p>
            <a:pPr>
              <a:defRPr/>
            </a:pPr>
            <a:r>
              <a:rPr lang="en-US" dirty="0" smtClean="0">
                <a:solidFill>
                  <a:schemeClr val="bg1"/>
                </a:solidFill>
              </a:rPr>
              <a:t>© Shipman &amp; Goodwin LLP 2019</a:t>
            </a:r>
            <a:endParaRPr lang="en-US" dirty="0">
              <a:solidFill>
                <a:schemeClr val="bg1"/>
              </a:solidFill>
            </a:endParaRPr>
          </a:p>
        </p:txBody>
      </p:sp>
    </p:spTree>
    <p:custDataLst>
      <p:tags r:id="rId1"/>
    </p:custDataLst>
    <p:extLst>
      <p:ext uri="{BB962C8B-B14F-4D97-AF65-F5344CB8AC3E}">
        <p14:creationId xmlns:p14="http://schemas.microsoft.com/office/powerpoint/2010/main" val="410432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71600" y="160219"/>
            <a:ext cx="6781800" cy="1363781"/>
          </a:xfrm>
        </p:spPr>
        <p:txBody>
          <a:bodyPr/>
          <a:lstStyle/>
          <a:p>
            <a:r>
              <a:rPr lang="en-US" dirty="0" smtClean="0"/>
              <a:t>Can the teacher both withdraw from the union and stop paying dues?</a:t>
            </a:r>
            <a:endParaRPr lang="en-US" dirty="0"/>
          </a:p>
        </p:txBody>
      </p:sp>
      <p:sp>
        <p:nvSpPr>
          <p:cNvPr id="4" name="Date Placeholder 3"/>
          <p:cNvSpPr>
            <a:spLocks noGrp="1"/>
          </p:cNvSpPr>
          <p:nvPr>
            <p:ph type="dt" sz="half" idx="10"/>
          </p:nvPr>
        </p:nvSpPr>
        <p:spPr/>
        <p:txBody>
          <a:bodyPr/>
          <a:lstStyle/>
          <a:p>
            <a:pPr>
              <a:defRPr/>
            </a:pPr>
            <a:r>
              <a:rPr lang="en-US" dirty="0" smtClean="0"/>
              <a:t>© Shipman &amp; Goodwin LLP 2019</a:t>
            </a:r>
            <a:endParaRPr lang="en-US" dirty="0"/>
          </a:p>
        </p:txBody>
      </p:sp>
      <p:sp>
        <p:nvSpPr>
          <p:cNvPr id="5" name="Slide Number Placeholder 4"/>
          <p:cNvSpPr>
            <a:spLocks noGrp="1"/>
          </p:cNvSpPr>
          <p:nvPr>
            <p:ph type="sldNum" sz="quarter" idx="12"/>
          </p:nvPr>
        </p:nvSpPr>
        <p:spPr/>
        <p:txBody>
          <a:bodyPr/>
          <a:lstStyle/>
          <a:p>
            <a:pPr>
              <a:defRPr/>
            </a:pPr>
            <a:fld id="{F8121CD5-BA62-CA43-AE30-6F0A8964AC12}" type="slidenum">
              <a:rPr lang="en-US" smtClean="0"/>
              <a:pPr>
                <a:defRPr/>
              </a:pPr>
              <a:t>31</a:t>
            </a:fld>
            <a:endParaRPr lang="en-US" dirty="0"/>
          </a:p>
        </p:txBody>
      </p:sp>
      <p:graphicFrame>
        <p:nvGraphicFramePr>
          <p:cNvPr id="6" name="TPChart"/>
          <p:cNvGraphicFramePr>
            <a:graphicFrameLocks noChangeAspect="1"/>
          </p:cNvGraphicFramePr>
          <p:nvPr>
            <p:custDataLst>
              <p:tags r:id="rId3"/>
            </p:custDataLst>
            <p:extLst>
              <p:ext uri="{D42A27DB-BD31-4B8C-83A1-F6EECF244321}">
                <p14:modId xmlns:p14="http://schemas.microsoft.com/office/powerpoint/2010/main" val="2470588"/>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43030" name="Chart" r:id="rId6" imgW="4572048" imgH="5143548" progId="MSGraph.Chart.8">
                  <p:embed followColorScheme="full"/>
                </p:oleObj>
              </mc:Choice>
              <mc:Fallback>
                <p:oleObj name="Chart" r:id="rId6" imgW="4572048" imgH="5143548" progId="MSGraph.Chart.8">
                  <p:embed followColorScheme="full"/>
                  <p:pic>
                    <p:nvPicPr>
                      <p:cNvPr id="0" name=""/>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1143000" y="2819400"/>
            <a:ext cx="4114800" cy="4525963"/>
          </a:xfrm>
        </p:spPr>
        <p:txBody>
          <a:bodyPr>
            <a:noAutofit/>
          </a:bodyPr>
          <a:lstStyle/>
          <a:p>
            <a:pPr marL="514350" indent="-514350">
              <a:spcAft>
                <a:spcPts val="0"/>
              </a:spcAft>
              <a:buFont typeface="Arial" charset="0"/>
              <a:buAutoNum type="arabicPeriod"/>
            </a:pPr>
            <a:r>
              <a:rPr lang="en-US" dirty="0" smtClean="0"/>
              <a:t>Yes</a:t>
            </a:r>
          </a:p>
          <a:p>
            <a:pPr marL="514350" indent="-514350">
              <a:spcAft>
                <a:spcPts val="0"/>
              </a:spcAft>
              <a:buFont typeface="Arial" charset="0"/>
              <a:buAutoNum type="arabicPeriod"/>
            </a:pPr>
            <a:r>
              <a:rPr lang="en-US" dirty="0" smtClean="0"/>
              <a:t>No</a:t>
            </a:r>
            <a:endParaRPr lang="en-US" dirty="0"/>
          </a:p>
        </p:txBody>
      </p:sp>
    </p:spTree>
    <p:custDataLst>
      <p:tags r:id="rId2"/>
    </p:custDataLst>
    <p:extLst>
      <p:ext uri="{BB962C8B-B14F-4D97-AF65-F5344CB8AC3E}">
        <p14:creationId xmlns:p14="http://schemas.microsoft.com/office/powerpoint/2010/main" val="86411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68" y="1132398"/>
            <a:ext cx="8229600" cy="523220"/>
          </a:xfrm>
        </p:spPr>
        <p:txBody>
          <a:bodyPr>
            <a:spAutoFit/>
          </a:bodyPr>
          <a:lstStyle/>
          <a:p>
            <a:pPr eaLnBrk="1" hangingPunct="1"/>
            <a:r>
              <a:rPr lang="en-US" i="1" dirty="0" smtClean="0">
                <a:solidFill>
                  <a:schemeClr val="tx2"/>
                </a:solidFill>
                <a:latin typeface="Source Sans Pro" charset="0"/>
              </a:rPr>
              <a:t>Janus v. AFSCME</a:t>
            </a:r>
            <a:endParaRPr lang="en-US" i="1" dirty="0">
              <a:solidFill>
                <a:schemeClr val="tx2"/>
              </a:solidFill>
              <a:latin typeface="Source Sans Pro" charset="0"/>
            </a:endParaRPr>
          </a:p>
        </p:txBody>
      </p:sp>
      <p:sp>
        <p:nvSpPr>
          <p:cNvPr id="3" name="Content Placeholder 2"/>
          <p:cNvSpPr>
            <a:spLocks noGrp="1"/>
          </p:cNvSpPr>
          <p:nvPr>
            <p:ph idx="1"/>
          </p:nvPr>
        </p:nvSpPr>
        <p:spPr>
          <a:xfrm>
            <a:off x="487393" y="1594753"/>
            <a:ext cx="8229600" cy="400110"/>
          </a:xfrm>
        </p:spPr>
        <p:txBody>
          <a:bodyPr>
            <a:spAutoFit/>
          </a:bodyPr>
          <a:lstStyle/>
          <a:p>
            <a:pPr marL="0" indent="0" algn="ctr" eaLnBrk="1" hangingPunct="1">
              <a:buFont typeface="Arial" charset="0"/>
              <a:buNone/>
            </a:pPr>
            <a:r>
              <a:rPr lang="en-US" sz="2000" dirty="0" smtClean="0">
                <a:solidFill>
                  <a:schemeClr val="bg2">
                    <a:lumMod val="25000"/>
                  </a:schemeClr>
                </a:solidFill>
                <a:latin typeface="Calibri" charset="0"/>
              </a:rPr>
              <a:t>U.S. Supreme Court (June 27, 2018)</a:t>
            </a:r>
            <a:endParaRPr lang="en-US" sz="2000" dirty="0">
              <a:solidFill>
                <a:schemeClr val="bg2">
                  <a:lumMod val="25000"/>
                </a:schemeClr>
              </a:solidFill>
              <a:latin typeface="Calibri" charset="0"/>
            </a:endParaRPr>
          </a:p>
        </p:txBody>
      </p:sp>
      <p:sp>
        <p:nvSpPr>
          <p:cNvPr id="29" name="Content Placeholder 2"/>
          <p:cNvSpPr txBox="1">
            <a:spLocks/>
          </p:cNvSpPr>
          <p:nvPr/>
        </p:nvSpPr>
        <p:spPr bwMode="auto">
          <a:xfrm>
            <a:off x="266700" y="2222736"/>
            <a:ext cx="8610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285750" indent="-285750" eaLnBrk="1" hangingPunct="1">
              <a:spcBef>
                <a:spcPts val="600"/>
              </a:spcBef>
              <a:spcAft>
                <a:spcPts val="600"/>
              </a:spcAft>
              <a:buFont typeface="Wingdings" charset="2"/>
              <a:buChar char="§"/>
            </a:pPr>
            <a:r>
              <a:rPr lang="en-US" sz="2800" dirty="0" smtClean="0">
                <a:solidFill>
                  <a:schemeClr val="bg2">
                    <a:lumMod val="25000"/>
                  </a:schemeClr>
                </a:solidFill>
              </a:rPr>
              <a:t>U.S. Supreme Court 5-4 decision, June 2018</a:t>
            </a:r>
          </a:p>
          <a:p>
            <a:pPr marL="285750" indent="-285750" eaLnBrk="1" hangingPunct="1">
              <a:spcBef>
                <a:spcPts val="600"/>
              </a:spcBef>
              <a:spcAft>
                <a:spcPts val="600"/>
              </a:spcAft>
              <a:buFont typeface="Wingdings" charset="2"/>
              <a:buChar char="§"/>
            </a:pPr>
            <a:r>
              <a:rPr lang="en-US" sz="2800" dirty="0" smtClean="0">
                <a:solidFill>
                  <a:schemeClr val="bg2">
                    <a:lumMod val="25000"/>
                  </a:schemeClr>
                </a:solidFill>
              </a:rPr>
              <a:t>Agency fee (or “fair share” fee) provisions in collective bargaining agreements are invalid.</a:t>
            </a:r>
          </a:p>
          <a:p>
            <a:pPr marL="285750" indent="-285750" eaLnBrk="1" hangingPunct="1">
              <a:spcBef>
                <a:spcPts val="600"/>
              </a:spcBef>
              <a:spcAft>
                <a:spcPts val="600"/>
              </a:spcAft>
              <a:buFont typeface="Wingdings" charset="2"/>
              <a:buChar char="§"/>
            </a:pPr>
            <a:r>
              <a:rPr lang="en-US" sz="2800" dirty="0" smtClean="0">
                <a:solidFill>
                  <a:schemeClr val="bg2">
                    <a:lumMod val="25000"/>
                  </a:schemeClr>
                </a:solidFill>
              </a:rPr>
              <a:t>Agency fees may not be deducted from an employee’s pay unless the employee has expressly consented to the deduction.</a:t>
            </a:r>
            <a:endParaRPr lang="en-US" dirty="0" smtClean="0">
              <a:solidFill>
                <a:srgbClr val="5E3C63"/>
              </a:solidFill>
            </a:endParaRPr>
          </a:p>
        </p:txBody>
      </p:sp>
      <p:sp>
        <p:nvSpPr>
          <p:cNvPr id="36" name="Rectangle 35"/>
          <p:cNvSpPr/>
          <p:nvPr/>
        </p:nvSpPr>
        <p:spPr>
          <a:xfrm>
            <a:off x="4343400" y="1631806"/>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5" descr="gavel.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400" y="76200"/>
            <a:ext cx="1084118" cy="1084118"/>
          </a:xfrm>
          <a:prstGeom prst="rect">
            <a:avLst/>
          </a:prstGeom>
        </p:spPr>
      </p:pic>
      <p:sp>
        <p:nvSpPr>
          <p:cNvPr id="13" name="Rectangle 12"/>
          <p:cNvSpPr/>
          <p:nvPr/>
        </p:nvSpPr>
        <p:spPr>
          <a:xfrm>
            <a:off x="0" y="5334000"/>
            <a:ext cx="9144000" cy="1524000"/>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p:cNvSpPr>
            <a:spLocks noGrp="1"/>
          </p:cNvSpPr>
          <p:nvPr>
            <p:ph type="dt" sz="half" idx="10"/>
          </p:nvPr>
        </p:nvSpPr>
        <p:spPr/>
        <p:txBody>
          <a:bodyPr/>
          <a:lstStyle/>
          <a:p>
            <a:pPr>
              <a:defRPr/>
            </a:pPr>
            <a:r>
              <a:rPr lang="en-US" dirty="0" smtClean="0">
                <a:solidFill>
                  <a:srgbClr val="FFFFFF"/>
                </a:solidFill>
              </a:rPr>
              <a:t>© Shipman &amp; Goodwin LLP 2019</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solidFill>
                  <a:srgbClr val="FFFFFF"/>
                </a:solidFill>
              </a:rPr>
              <a:pPr>
                <a:defRPr/>
              </a:pPr>
              <a:t>32</a:t>
            </a:fld>
            <a:endParaRPr lang="en-US" dirty="0">
              <a:solidFill>
                <a:srgbClr val="FFFFFF"/>
              </a:solidFill>
            </a:endParaRPr>
          </a:p>
        </p:txBody>
      </p:sp>
    </p:spTree>
    <p:custDataLst>
      <p:tags r:id="rId1"/>
    </p:custDataLst>
    <p:extLst>
      <p:ext uri="{BB962C8B-B14F-4D97-AF65-F5344CB8AC3E}">
        <p14:creationId xmlns:p14="http://schemas.microsoft.com/office/powerpoint/2010/main" val="80457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1905000"/>
            <a:ext cx="9144000" cy="2852738"/>
            <a:chOff x="0" y="1428750"/>
            <a:chExt cx="9144000" cy="2139790"/>
          </a:xfrm>
        </p:grpSpPr>
        <p:sp>
          <p:nvSpPr>
            <p:cNvPr id="38" name="Rectangle 37"/>
            <p:cNvSpPr/>
            <p:nvPr/>
          </p:nvSpPr>
          <p:spPr>
            <a:xfrm>
              <a:off x="1588" y="1434704"/>
              <a:ext cx="9142412" cy="2133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0" y="1428750"/>
              <a:ext cx="9142413" cy="2133836"/>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8" name="Picture 6" descr="PowerPointSchoolLawCover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75643"/>
            <a:ext cx="91440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4571206" y="3001835"/>
            <a:ext cx="4420394" cy="584775"/>
          </a:xfrm>
        </p:spPr>
        <p:txBody>
          <a:bodyPr wrap="square">
            <a:spAutoFit/>
          </a:bodyPr>
          <a:lstStyle/>
          <a:p>
            <a:pPr algn="l" eaLnBrk="1" hangingPunct="1"/>
            <a:r>
              <a:rPr lang="en-US" sz="3200" dirty="0" smtClean="0">
                <a:solidFill>
                  <a:schemeClr val="tx2"/>
                </a:solidFill>
                <a:latin typeface="Source Sans Pro" charset="0"/>
              </a:rPr>
              <a:t>15-Minute Break</a:t>
            </a:r>
            <a:endParaRPr lang="en-US" sz="3200" dirty="0">
              <a:solidFill>
                <a:schemeClr val="tx2"/>
              </a:solidFill>
              <a:latin typeface="Source Sans Pro" charset="0"/>
            </a:endParaRPr>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33</a:t>
            </a:fld>
            <a:endParaRPr lang="en-US"/>
          </a:p>
        </p:txBody>
      </p:sp>
      <p:sp>
        <p:nvSpPr>
          <p:cNvPr id="9"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398463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1905000"/>
            <a:ext cx="9144000" cy="2852738"/>
            <a:chOff x="0" y="1428750"/>
            <a:chExt cx="9144000" cy="2139790"/>
          </a:xfrm>
        </p:grpSpPr>
        <p:sp>
          <p:nvSpPr>
            <p:cNvPr id="38" name="Rectangle 37"/>
            <p:cNvSpPr/>
            <p:nvPr/>
          </p:nvSpPr>
          <p:spPr>
            <a:xfrm>
              <a:off x="1588" y="1434704"/>
              <a:ext cx="9142412" cy="2133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0" y="1428750"/>
              <a:ext cx="9142413" cy="2133836"/>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8" name="Picture 6" descr="PowerPointSchoolLawCover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75643"/>
            <a:ext cx="91440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4571206" y="3001835"/>
            <a:ext cx="4420394" cy="584775"/>
          </a:xfrm>
        </p:spPr>
        <p:txBody>
          <a:bodyPr wrap="square">
            <a:spAutoFit/>
          </a:bodyPr>
          <a:lstStyle/>
          <a:p>
            <a:pPr algn="l" eaLnBrk="1" hangingPunct="1"/>
            <a:r>
              <a:rPr lang="en-US" sz="3200" dirty="0" smtClean="0">
                <a:solidFill>
                  <a:schemeClr val="tx2"/>
                </a:solidFill>
                <a:latin typeface="Source Sans Pro" charset="0"/>
              </a:rPr>
              <a:t>Legal Update</a:t>
            </a:r>
            <a:endParaRPr lang="en-US" sz="3200" dirty="0">
              <a:solidFill>
                <a:schemeClr val="tx2"/>
              </a:solidFill>
              <a:latin typeface="Source Sans Pro" charset="0"/>
            </a:endParaRPr>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34</a:t>
            </a:fld>
            <a:endParaRPr lang="en-US"/>
          </a:p>
        </p:txBody>
      </p:sp>
      <p:sp>
        <p:nvSpPr>
          <p:cNvPr id="9"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418565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241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 name="Title 1"/>
          <p:cNvSpPr>
            <a:spLocks noGrp="1"/>
          </p:cNvSpPr>
          <p:nvPr>
            <p:ph type="title"/>
          </p:nvPr>
        </p:nvSpPr>
        <p:spPr>
          <a:xfrm>
            <a:off x="228599" y="152400"/>
            <a:ext cx="8913813" cy="523220"/>
          </a:xfrm>
        </p:spPr>
        <p:txBody>
          <a:bodyPr wrap="square">
            <a:spAutoFit/>
          </a:bodyPr>
          <a:lstStyle/>
          <a:p>
            <a:pPr eaLnBrk="1" hangingPunct="1"/>
            <a:r>
              <a:rPr lang="en-US" dirty="0" smtClean="0">
                <a:solidFill>
                  <a:schemeClr val="tx2"/>
                </a:solidFill>
                <a:latin typeface="Source Sans Pro" charset="0"/>
              </a:rPr>
              <a:t>Educational Continuity for Detained Youth</a:t>
            </a:r>
            <a:endParaRPr lang="en-US" dirty="0">
              <a:solidFill>
                <a:schemeClr val="tx2"/>
              </a:solidFill>
              <a:latin typeface="Source Sans Pro" charset="0"/>
            </a:endParaRPr>
          </a:p>
        </p:txBody>
      </p:sp>
      <p:sp>
        <p:nvSpPr>
          <p:cNvPr id="122" name="Rectangle 121"/>
          <p:cNvSpPr/>
          <p:nvPr/>
        </p:nvSpPr>
        <p:spPr>
          <a:xfrm>
            <a:off x="4343400" y="7203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1270942"/>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1270942"/>
            <a:ext cx="861786" cy="859536"/>
          </a:xfrm>
          <a:prstGeom prst="rect">
            <a:avLst/>
          </a:prstGeom>
        </p:spPr>
      </p:pic>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2789727"/>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2789727"/>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3937942"/>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3937942"/>
            <a:ext cx="861786" cy="859536"/>
          </a:xfrm>
          <a:prstGeom prst="rect">
            <a:avLst/>
          </a:prstGeom>
        </p:spPr>
      </p:pic>
      <p:sp>
        <p:nvSpPr>
          <p:cNvPr id="4" name="TextBox 3"/>
          <p:cNvSpPr txBox="1"/>
          <p:nvPr/>
        </p:nvSpPr>
        <p:spPr>
          <a:xfrm>
            <a:off x="1398894" y="1341183"/>
            <a:ext cx="7440306" cy="1323439"/>
          </a:xfrm>
          <a:prstGeom prst="rect">
            <a:avLst/>
          </a:prstGeom>
          <a:noFill/>
        </p:spPr>
        <p:txBody>
          <a:bodyPr wrap="square" rtlCol="0">
            <a:spAutoFit/>
          </a:bodyPr>
          <a:lstStyle/>
          <a:p>
            <a:r>
              <a:rPr lang="en-US" sz="2000" dirty="0" smtClean="0">
                <a:solidFill>
                  <a:schemeClr val="tx2"/>
                </a:solidFill>
              </a:rPr>
              <a:t>A student </a:t>
            </a:r>
            <a:r>
              <a:rPr lang="en-US" sz="2000" b="1" dirty="0" smtClean="0">
                <a:solidFill>
                  <a:srgbClr val="5E3C63"/>
                </a:solidFill>
              </a:rPr>
              <a:t>not enrolled </a:t>
            </a:r>
            <a:r>
              <a:rPr lang="en-US" sz="2000" dirty="0" smtClean="0">
                <a:solidFill>
                  <a:schemeClr val="tx2"/>
                </a:solidFill>
              </a:rPr>
              <a:t>when placed in a detention facility must be reenrolled in child’s nexus district, or, if no nexus, the district where the facility is located </a:t>
            </a:r>
            <a:r>
              <a:rPr lang="en-US" sz="2000" b="1" dirty="0" smtClean="0">
                <a:solidFill>
                  <a:srgbClr val="5E3C63"/>
                </a:solidFill>
              </a:rPr>
              <a:t>within three business days </a:t>
            </a:r>
            <a:r>
              <a:rPr lang="en-US" sz="2000" dirty="0" smtClean="0">
                <a:solidFill>
                  <a:schemeClr val="tx2"/>
                </a:solidFill>
              </a:rPr>
              <a:t>of the district receiving notice that the student is in custody.</a:t>
            </a:r>
            <a:endParaRPr lang="en-US" sz="2000" dirty="0">
              <a:solidFill>
                <a:schemeClr val="tx2"/>
              </a:solidFill>
            </a:endParaRPr>
          </a:p>
        </p:txBody>
      </p:sp>
      <p:sp>
        <p:nvSpPr>
          <p:cNvPr id="19" name="TextBox 18"/>
          <p:cNvSpPr txBox="1"/>
          <p:nvPr/>
        </p:nvSpPr>
        <p:spPr>
          <a:xfrm>
            <a:off x="1398895" y="2734863"/>
            <a:ext cx="7364106" cy="1015663"/>
          </a:xfrm>
          <a:prstGeom prst="rect">
            <a:avLst/>
          </a:prstGeom>
          <a:noFill/>
        </p:spPr>
        <p:txBody>
          <a:bodyPr wrap="square" rtlCol="0">
            <a:spAutoFit/>
          </a:bodyPr>
          <a:lstStyle/>
          <a:p>
            <a:r>
              <a:rPr lang="en-US" sz="2000" dirty="0" smtClean="0">
                <a:solidFill>
                  <a:schemeClr val="tx2"/>
                </a:solidFill>
              </a:rPr>
              <a:t>A child who is enrolled in a school district when placed in a detention facility </a:t>
            </a:r>
            <a:r>
              <a:rPr lang="en-US" sz="2000" b="1" dirty="0">
                <a:solidFill>
                  <a:srgbClr val="5E3C63"/>
                </a:solidFill>
              </a:rPr>
              <a:t>shall remain enrolled in that district </a:t>
            </a:r>
            <a:r>
              <a:rPr lang="en-US" sz="2000" dirty="0" smtClean="0">
                <a:solidFill>
                  <a:schemeClr val="tx2"/>
                </a:solidFill>
              </a:rPr>
              <a:t>during such period of detention.</a:t>
            </a:r>
            <a:endParaRPr lang="en-US" sz="2000" dirty="0">
              <a:solidFill>
                <a:schemeClr val="tx2"/>
              </a:solidFill>
            </a:endParaRPr>
          </a:p>
        </p:txBody>
      </p:sp>
      <p:sp>
        <p:nvSpPr>
          <p:cNvPr id="20" name="TextBox 19"/>
          <p:cNvSpPr txBox="1"/>
          <p:nvPr/>
        </p:nvSpPr>
        <p:spPr>
          <a:xfrm>
            <a:off x="1418772" y="3941098"/>
            <a:ext cx="7516505" cy="707886"/>
          </a:xfrm>
          <a:prstGeom prst="rect">
            <a:avLst/>
          </a:prstGeom>
          <a:noFill/>
        </p:spPr>
        <p:txBody>
          <a:bodyPr wrap="square" rtlCol="0">
            <a:spAutoFit/>
          </a:bodyPr>
          <a:lstStyle/>
          <a:p>
            <a:r>
              <a:rPr lang="en-US" sz="2000" dirty="0" smtClean="0">
                <a:solidFill>
                  <a:schemeClr val="tx2"/>
                </a:solidFill>
              </a:rPr>
              <a:t>Detained student shall have the right to return to school district </a:t>
            </a:r>
            <a:r>
              <a:rPr lang="en-US" sz="2000" b="1" dirty="0" smtClean="0">
                <a:solidFill>
                  <a:srgbClr val="5E3C63"/>
                </a:solidFill>
              </a:rPr>
              <a:t>immediately </a:t>
            </a:r>
            <a:r>
              <a:rPr lang="en-US" sz="2000" dirty="0" smtClean="0">
                <a:solidFill>
                  <a:schemeClr val="tx2"/>
                </a:solidFill>
              </a:rPr>
              <a:t>upon discharge</a:t>
            </a:r>
            <a:r>
              <a:rPr lang="en-US" sz="2000" dirty="0">
                <a:solidFill>
                  <a:schemeClr val="tx2"/>
                </a:solidFill>
              </a:rPr>
              <a:t>.</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35</a:t>
            </a:fld>
            <a:endParaRPr lang="en-US" dirty="0"/>
          </a:p>
        </p:txBody>
      </p:sp>
      <p:pic>
        <p:nvPicPr>
          <p:cNvPr id="16" name="Picture 15"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694" y="5004742"/>
            <a:ext cx="812800" cy="810678"/>
          </a:xfrm>
          <a:prstGeom prst="rect">
            <a:avLst/>
          </a:prstGeom>
        </p:spPr>
      </p:pic>
      <p:pic>
        <p:nvPicPr>
          <p:cNvPr id="17" name="Picture 16"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7108" y="5004742"/>
            <a:ext cx="861786" cy="859536"/>
          </a:xfrm>
          <a:prstGeom prst="rect">
            <a:avLst/>
          </a:prstGeom>
        </p:spPr>
      </p:pic>
      <p:sp>
        <p:nvSpPr>
          <p:cNvPr id="22" name="TextBox 21"/>
          <p:cNvSpPr txBox="1"/>
          <p:nvPr/>
        </p:nvSpPr>
        <p:spPr>
          <a:xfrm>
            <a:off x="1398895" y="4954250"/>
            <a:ext cx="7516505" cy="707886"/>
          </a:xfrm>
          <a:prstGeom prst="rect">
            <a:avLst/>
          </a:prstGeom>
          <a:noFill/>
        </p:spPr>
        <p:txBody>
          <a:bodyPr wrap="square" rtlCol="0">
            <a:spAutoFit/>
          </a:bodyPr>
          <a:lstStyle/>
          <a:p>
            <a:r>
              <a:rPr lang="en-US" sz="2000" dirty="0" smtClean="0">
                <a:solidFill>
                  <a:schemeClr val="tx2"/>
                </a:solidFill>
              </a:rPr>
              <a:t>When education provider learns that a child is going to be discharged, the </a:t>
            </a:r>
            <a:r>
              <a:rPr lang="en-US" sz="2000" b="1" dirty="0">
                <a:solidFill>
                  <a:srgbClr val="5E3C63"/>
                </a:solidFill>
              </a:rPr>
              <a:t>provider must immediately notify the district</a:t>
            </a:r>
            <a:r>
              <a:rPr lang="en-US" sz="2000" dirty="0" smtClean="0">
                <a:solidFill>
                  <a:schemeClr val="tx2"/>
                </a:solidFill>
              </a:rPr>
              <a:t>.</a:t>
            </a:r>
            <a:endParaRPr lang="en-US" sz="2000" dirty="0">
              <a:solidFill>
                <a:schemeClr val="tx2"/>
              </a:solidFill>
            </a:endParaRPr>
          </a:p>
        </p:txBody>
      </p:sp>
      <p:sp>
        <p:nvSpPr>
          <p:cNvPr id="24" name="Content Placeholder 2"/>
          <p:cNvSpPr txBox="1">
            <a:spLocks/>
          </p:cNvSpPr>
          <p:nvPr/>
        </p:nvSpPr>
        <p:spPr bwMode="auto">
          <a:xfrm>
            <a:off x="457200" y="79818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en-US" sz="2000" dirty="0">
                <a:solidFill>
                  <a:schemeClr val="bg2">
                    <a:lumMod val="25000"/>
                  </a:schemeClr>
                </a:solidFill>
              </a:rPr>
              <a:t>Public Act </a:t>
            </a:r>
            <a:r>
              <a:rPr lang="en-US" sz="2000" dirty="0" smtClean="0">
                <a:solidFill>
                  <a:schemeClr val="bg2">
                    <a:lumMod val="25000"/>
                  </a:schemeClr>
                </a:solidFill>
              </a:rPr>
              <a:t>18-31</a:t>
            </a:r>
            <a:r>
              <a:rPr lang="en-US" sz="2000" dirty="0">
                <a:solidFill>
                  <a:schemeClr val="bg2">
                    <a:lumMod val="25000"/>
                  </a:schemeClr>
                </a:solidFill>
              </a:rPr>
              <a:t>, </a:t>
            </a:r>
            <a:r>
              <a:rPr lang="en-US" sz="2000" dirty="0" smtClean="0">
                <a:solidFill>
                  <a:schemeClr val="bg2">
                    <a:lumMod val="25000"/>
                  </a:schemeClr>
                </a:solidFill>
              </a:rPr>
              <a:t>effective August </a:t>
            </a:r>
            <a:r>
              <a:rPr lang="en-US" sz="2000" dirty="0">
                <a:solidFill>
                  <a:schemeClr val="bg2">
                    <a:lumMod val="25000"/>
                  </a:schemeClr>
                </a:solidFill>
              </a:rPr>
              <a:t>1, 2018</a:t>
            </a:r>
            <a:endParaRPr lang="en-US" sz="2000" dirty="0">
              <a:solidFill>
                <a:schemeClr val="bg2">
                  <a:lumMod val="25000"/>
                </a:schemeClr>
              </a:solidFill>
              <a:latin typeface="Calibri" charset="0"/>
            </a:endParaRPr>
          </a:p>
        </p:txBody>
      </p:sp>
      <p:sp>
        <p:nvSpPr>
          <p:cNvPr id="21"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53411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colorTemperature colorTemp="4235"/>
                    </a14:imgEffect>
                    <a14:imgEffect>
                      <a14:saturation sat="21000"/>
                    </a14:imgEffect>
                    <a14:imgEffect>
                      <a14:brightnessContrast bright="54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36</a:t>
            </a:fld>
            <a:endParaRPr lang="en-US"/>
          </a:p>
        </p:txBody>
      </p:sp>
      <p:sp>
        <p:nvSpPr>
          <p:cNvPr id="12"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
        <p:nvSpPr>
          <p:cNvPr id="13" name="Title 1"/>
          <p:cNvSpPr>
            <a:spLocks noGrp="1"/>
          </p:cNvSpPr>
          <p:nvPr>
            <p:ph type="title"/>
          </p:nvPr>
        </p:nvSpPr>
        <p:spPr>
          <a:xfrm>
            <a:off x="228599" y="152400"/>
            <a:ext cx="8913813" cy="523220"/>
          </a:xfrm>
        </p:spPr>
        <p:txBody>
          <a:bodyPr wrap="square">
            <a:spAutoFit/>
          </a:bodyPr>
          <a:lstStyle/>
          <a:p>
            <a:pPr eaLnBrk="1" hangingPunct="1"/>
            <a:r>
              <a:rPr lang="en-US" dirty="0" smtClean="0">
                <a:solidFill>
                  <a:schemeClr val="tx2"/>
                </a:solidFill>
                <a:latin typeface="Source Sans Pro" charset="0"/>
              </a:rPr>
              <a:t>Detained Youth: Justice Liaisons</a:t>
            </a:r>
            <a:endParaRPr lang="en-US" dirty="0">
              <a:solidFill>
                <a:schemeClr val="tx2"/>
              </a:solidFill>
              <a:latin typeface="Source Sans Pro" charset="0"/>
            </a:endParaRPr>
          </a:p>
        </p:txBody>
      </p:sp>
      <p:sp>
        <p:nvSpPr>
          <p:cNvPr id="14" name="Rectangle 13"/>
          <p:cNvSpPr/>
          <p:nvPr/>
        </p:nvSpPr>
        <p:spPr>
          <a:xfrm>
            <a:off x="4343400" y="7203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Content Placeholder 2"/>
          <p:cNvSpPr txBox="1">
            <a:spLocks/>
          </p:cNvSpPr>
          <p:nvPr/>
        </p:nvSpPr>
        <p:spPr bwMode="auto">
          <a:xfrm>
            <a:off x="457200" y="79818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2000" dirty="0" smtClean="0">
                <a:solidFill>
                  <a:schemeClr val="bg2">
                    <a:lumMod val="25000"/>
                  </a:schemeClr>
                </a:solidFill>
                <a:latin typeface="Calibri" charset="0"/>
              </a:rPr>
              <a:t>Public Act 18-31, effective August 1, 2018</a:t>
            </a:r>
            <a:endParaRPr lang="en-US" sz="2000" dirty="0">
              <a:solidFill>
                <a:schemeClr val="bg2">
                  <a:lumMod val="25000"/>
                </a:schemeClr>
              </a:solidFill>
              <a:latin typeface="Calibri" charset="0"/>
            </a:endParaRPr>
          </a:p>
        </p:txBody>
      </p:sp>
      <p:sp>
        <p:nvSpPr>
          <p:cNvPr id="16" name="TextBox 15"/>
          <p:cNvSpPr txBox="1"/>
          <p:nvPr/>
        </p:nvSpPr>
        <p:spPr>
          <a:xfrm>
            <a:off x="228599" y="1451864"/>
            <a:ext cx="8839201" cy="1692771"/>
          </a:xfrm>
          <a:prstGeom prst="rect">
            <a:avLst/>
          </a:prstGeom>
          <a:noFill/>
        </p:spPr>
        <p:txBody>
          <a:bodyPr wrap="square" rtlCol="0">
            <a:spAutoFit/>
          </a:bodyPr>
          <a:lstStyle/>
          <a:p>
            <a:pPr lvl="0"/>
            <a:r>
              <a:rPr lang="en-US" sz="2200" dirty="0" smtClean="0">
                <a:solidFill>
                  <a:schemeClr val="tx2"/>
                </a:solidFill>
              </a:rPr>
              <a:t>School districts with </a:t>
            </a:r>
            <a:r>
              <a:rPr lang="en-US" sz="2200" b="1" i="1" dirty="0" smtClean="0">
                <a:solidFill>
                  <a:schemeClr val="tx2"/>
                </a:solidFill>
              </a:rPr>
              <a:t>at least 6,000 students</a:t>
            </a:r>
            <a:r>
              <a:rPr lang="en-US" sz="2200" i="1" dirty="0" smtClean="0">
                <a:solidFill>
                  <a:schemeClr val="tx2"/>
                </a:solidFill>
              </a:rPr>
              <a:t> </a:t>
            </a:r>
            <a:r>
              <a:rPr lang="en-US" sz="2200" dirty="0" smtClean="0">
                <a:solidFill>
                  <a:schemeClr val="tx2"/>
                </a:solidFill>
              </a:rPr>
              <a:t>enrolled during 2016-17 school year must:</a:t>
            </a:r>
          </a:p>
          <a:p>
            <a:pPr marL="342900" lvl="0" indent="-342900">
              <a:buFont typeface="Arial" panose="020B0604020202020204" pitchFamily="34" charset="0"/>
              <a:buChar char="•"/>
            </a:pPr>
            <a:r>
              <a:rPr lang="en-US" sz="2000" u="sng" dirty="0" smtClean="0">
                <a:solidFill>
                  <a:schemeClr val="tx2"/>
                </a:solidFill>
              </a:rPr>
              <a:t>Designate at least one employee as a liaison</a:t>
            </a:r>
            <a:r>
              <a:rPr lang="en-US" sz="2000" dirty="0" smtClean="0">
                <a:solidFill>
                  <a:schemeClr val="tx2"/>
                </a:solidFill>
              </a:rPr>
              <a:t> to facilitate student transitions between the district and the juvenile and criminal justice systems (“justice liaison”) and</a:t>
            </a:r>
          </a:p>
        </p:txBody>
      </p:sp>
      <p:sp>
        <p:nvSpPr>
          <p:cNvPr id="9" name="TextBox 8"/>
          <p:cNvSpPr txBox="1"/>
          <p:nvPr/>
        </p:nvSpPr>
        <p:spPr>
          <a:xfrm>
            <a:off x="4833257" y="2971800"/>
            <a:ext cx="3960812" cy="2585323"/>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solidFill>
              </a:rPr>
              <a:t>Provide the Court Support </a:t>
            </a:r>
            <a:r>
              <a:rPr lang="en-US" sz="2000" dirty="0" smtClean="0">
                <a:solidFill>
                  <a:schemeClr val="tx2"/>
                </a:solidFill>
              </a:rPr>
              <a:t/>
            </a:r>
            <a:br>
              <a:rPr lang="en-US" sz="2000" dirty="0" smtClean="0">
                <a:solidFill>
                  <a:schemeClr val="tx2"/>
                </a:solidFill>
              </a:rPr>
            </a:br>
            <a:r>
              <a:rPr lang="en-US" sz="2000" dirty="0" smtClean="0">
                <a:solidFill>
                  <a:schemeClr val="tx2"/>
                </a:solidFill>
              </a:rPr>
              <a:t> Services </a:t>
            </a:r>
            <a:r>
              <a:rPr lang="en-US" sz="2000" dirty="0">
                <a:solidFill>
                  <a:schemeClr val="tx2"/>
                </a:solidFill>
              </a:rPr>
              <a:t>Division of the Judicial </a:t>
            </a:r>
            <a:r>
              <a:rPr lang="en-US" sz="2000" dirty="0" smtClean="0">
                <a:solidFill>
                  <a:schemeClr val="tx2"/>
                </a:solidFill>
              </a:rPr>
              <a:t/>
            </a:r>
            <a:br>
              <a:rPr lang="en-US" sz="2000" dirty="0" smtClean="0">
                <a:solidFill>
                  <a:schemeClr val="tx2"/>
                </a:solidFill>
              </a:rPr>
            </a:br>
            <a:r>
              <a:rPr lang="en-US" sz="2000" dirty="0" smtClean="0">
                <a:solidFill>
                  <a:schemeClr val="tx2"/>
                </a:solidFill>
              </a:rPr>
              <a:t>   Branch </a:t>
            </a:r>
            <a:r>
              <a:rPr lang="en-US" sz="2000" dirty="0">
                <a:solidFill>
                  <a:schemeClr val="tx2"/>
                </a:solidFill>
              </a:rPr>
              <a:t>(“CSSD”) with an annual </a:t>
            </a:r>
            <a:r>
              <a:rPr lang="en-US" sz="2000" dirty="0" smtClean="0">
                <a:solidFill>
                  <a:schemeClr val="tx2"/>
                </a:solidFill>
              </a:rPr>
              <a:t/>
            </a:r>
            <a:br>
              <a:rPr lang="en-US" sz="2000" dirty="0" smtClean="0">
                <a:solidFill>
                  <a:schemeClr val="tx2"/>
                </a:solidFill>
              </a:rPr>
            </a:br>
            <a:r>
              <a:rPr lang="en-US" sz="2000" dirty="0" smtClean="0">
                <a:solidFill>
                  <a:schemeClr val="tx2"/>
                </a:solidFill>
              </a:rPr>
              <a:t>    </a:t>
            </a:r>
            <a:r>
              <a:rPr lang="en-US" sz="2000" u="sng" dirty="0" smtClean="0">
                <a:solidFill>
                  <a:schemeClr val="tx2"/>
                </a:solidFill>
              </a:rPr>
              <a:t>written </a:t>
            </a:r>
            <a:r>
              <a:rPr lang="en-US" sz="2000" u="sng" dirty="0">
                <a:solidFill>
                  <a:schemeClr val="tx2"/>
                </a:solidFill>
              </a:rPr>
              <a:t>notice </a:t>
            </a:r>
            <a:r>
              <a:rPr lang="en-US" sz="2000" dirty="0">
                <a:solidFill>
                  <a:schemeClr val="tx2"/>
                </a:solidFill>
              </a:rPr>
              <a:t>of the name, </a:t>
            </a:r>
            <a:r>
              <a:rPr lang="en-US" sz="2000" dirty="0" smtClean="0">
                <a:solidFill>
                  <a:schemeClr val="tx2"/>
                </a:solidFill>
              </a:rPr>
              <a:t/>
            </a:r>
            <a:br>
              <a:rPr lang="en-US" sz="2000" dirty="0" smtClean="0">
                <a:solidFill>
                  <a:schemeClr val="tx2"/>
                </a:solidFill>
              </a:rPr>
            </a:br>
            <a:r>
              <a:rPr lang="en-US" sz="2000" dirty="0" smtClean="0">
                <a:solidFill>
                  <a:schemeClr val="tx2"/>
                </a:solidFill>
              </a:rPr>
              <a:t>   title </a:t>
            </a:r>
            <a:r>
              <a:rPr lang="en-US" sz="2000" dirty="0">
                <a:solidFill>
                  <a:schemeClr val="tx2"/>
                </a:solidFill>
              </a:rPr>
              <a:t>and contact information for </a:t>
            </a:r>
            <a:r>
              <a:rPr lang="en-US" sz="2000" dirty="0" smtClean="0">
                <a:solidFill>
                  <a:schemeClr val="tx2"/>
                </a:solidFill>
              </a:rPr>
              <a:t/>
            </a:r>
            <a:br>
              <a:rPr lang="en-US" sz="2000" dirty="0" smtClean="0">
                <a:solidFill>
                  <a:schemeClr val="tx2"/>
                </a:solidFill>
              </a:rPr>
            </a:br>
            <a:r>
              <a:rPr lang="en-US" sz="2000" dirty="0" smtClean="0">
                <a:solidFill>
                  <a:schemeClr val="tx2"/>
                </a:solidFill>
              </a:rPr>
              <a:t>          the </a:t>
            </a:r>
            <a:r>
              <a:rPr lang="en-US" sz="2000" dirty="0">
                <a:solidFill>
                  <a:schemeClr val="tx2"/>
                </a:solidFill>
              </a:rPr>
              <a:t>district’s justice liaison </a:t>
            </a:r>
            <a:r>
              <a:rPr lang="en-US" sz="2000" dirty="0" smtClean="0">
                <a:solidFill>
                  <a:schemeClr val="tx2"/>
                </a:solidFill>
              </a:rPr>
              <a:t/>
            </a:r>
            <a:br>
              <a:rPr lang="en-US" sz="2000" dirty="0" smtClean="0">
                <a:solidFill>
                  <a:schemeClr val="tx2"/>
                </a:solidFill>
              </a:rPr>
            </a:br>
            <a:r>
              <a:rPr lang="en-US" sz="2000" dirty="0" smtClean="0">
                <a:solidFill>
                  <a:schemeClr val="tx2"/>
                </a:solidFill>
              </a:rPr>
              <a:t>                    </a:t>
            </a:r>
            <a:r>
              <a:rPr lang="en-US" sz="2000" u="sng" dirty="0" smtClean="0">
                <a:solidFill>
                  <a:schemeClr val="tx2"/>
                </a:solidFill>
              </a:rPr>
              <a:t>on </a:t>
            </a:r>
            <a:r>
              <a:rPr lang="en-US" sz="2000" u="sng" dirty="0">
                <a:solidFill>
                  <a:schemeClr val="tx2"/>
                </a:solidFill>
              </a:rPr>
              <a:t>or before August 1</a:t>
            </a:r>
            <a:r>
              <a:rPr lang="en-US" sz="2000" dirty="0">
                <a:solidFill>
                  <a:schemeClr val="tx2"/>
                </a:solidFill>
              </a:rPr>
              <a:t>.</a:t>
            </a:r>
          </a:p>
          <a:p>
            <a:pPr marL="285750" indent="-285750">
              <a:buFont typeface="Arial" panose="020B0604020202020204" pitchFamily="34" charset="0"/>
              <a:buChar char="•"/>
            </a:pPr>
            <a:endParaRPr lang="en-US" sz="2200" dirty="0"/>
          </a:p>
        </p:txBody>
      </p:sp>
    </p:spTree>
    <p:custDataLst>
      <p:tags r:id="rId1"/>
    </p:custDataLst>
    <p:extLst>
      <p:ext uri="{BB962C8B-B14F-4D97-AF65-F5344CB8AC3E}">
        <p14:creationId xmlns:p14="http://schemas.microsoft.com/office/powerpoint/2010/main" val="326383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96900" y="3257486"/>
            <a:ext cx="8143580" cy="1009714"/>
            <a:chOff x="657828" y="3568128"/>
            <a:chExt cx="7016683" cy="1009714"/>
          </a:xfrm>
        </p:grpSpPr>
        <p:sp>
          <p:nvSpPr>
            <p:cNvPr id="17" name="Oval 16"/>
            <p:cNvSpPr/>
            <p:nvPr/>
          </p:nvSpPr>
          <p:spPr bwMode="auto">
            <a:xfrm>
              <a:off x="657828" y="3568128"/>
              <a:ext cx="713750" cy="8451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smtClean="0"/>
                <a:t>2</a:t>
              </a:r>
              <a:endParaRPr lang="en-US" sz="4800" b="1" dirty="0"/>
            </a:p>
          </p:txBody>
        </p:sp>
        <p:sp>
          <p:nvSpPr>
            <p:cNvPr id="27" name="Content Placeholder 2"/>
            <p:cNvSpPr txBox="1">
              <a:spLocks/>
            </p:cNvSpPr>
            <p:nvPr/>
          </p:nvSpPr>
          <p:spPr bwMode="auto">
            <a:xfrm>
              <a:off x="1435100" y="3682492"/>
              <a:ext cx="6239411"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indent="-285750">
                <a:buSzPct val="100000"/>
              </a:pPr>
              <a:r>
                <a:rPr lang="en-US" sz="2000" dirty="0">
                  <a:solidFill>
                    <a:schemeClr val="bg2">
                      <a:lumMod val="10000"/>
                    </a:schemeClr>
                  </a:solidFill>
                </a:rPr>
                <a:t>Students in custody and returning to the community from custody are </a:t>
              </a:r>
              <a:r>
                <a:rPr lang="en-US" sz="2000" b="1" dirty="0">
                  <a:solidFill>
                    <a:srgbClr val="04AD97"/>
                  </a:solidFill>
                </a:rPr>
                <a:t>promptly enrolled in school</a:t>
              </a:r>
              <a:r>
                <a:rPr lang="en-US" sz="2000" dirty="0">
                  <a:solidFill>
                    <a:srgbClr val="04AD97"/>
                  </a:solidFill>
                </a:rPr>
                <a:t>;</a:t>
              </a:r>
            </a:p>
          </p:txBody>
        </p:sp>
      </p:grpSp>
      <p:grpSp>
        <p:nvGrpSpPr>
          <p:cNvPr id="8" name="Group 7"/>
          <p:cNvGrpSpPr/>
          <p:nvPr/>
        </p:nvGrpSpPr>
        <p:grpSpPr>
          <a:xfrm>
            <a:off x="596900" y="2057400"/>
            <a:ext cx="8318500" cy="932525"/>
            <a:chOff x="520700" y="1963075"/>
            <a:chExt cx="8318500" cy="932525"/>
          </a:xfrm>
        </p:grpSpPr>
        <p:sp>
          <p:nvSpPr>
            <p:cNvPr id="26" name="Content Placeholder 2"/>
            <p:cNvSpPr txBox="1">
              <a:spLocks/>
            </p:cNvSpPr>
            <p:nvPr/>
          </p:nvSpPr>
          <p:spPr bwMode="auto">
            <a:xfrm>
              <a:off x="1435100" y="1963075"/>
              <a:ext cx="74041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indent="-285750">
                <a:buSzPct val="100000"/>
              </a:pPr>
              <a:r>
                <a:rPr lang="en-US" sz="2000" dirty="0">
                  <a:solidFill>
                    <a:schemeClr val="bg2">
                      <a:lumMod val="10000"/>
                    </a:schemeClr>
                  </a:solidFill>
                </a:rPr>
                <a:t>All persons under twenty-two years of age in justice system custody are </a:t>
              </a:r>
              <a:r>
                <a:rPr lang="en-US" sz="2000" b="1" dirty="0">
                  <a:solidFill>
                    <a:srgbClr val="006699"/>
                  </a:solidFill>
                </a:rPr>
                <a:t>promptly evaluated for eligibility for special education services</a:t>
              </a:r>
              <a:r>
                <a:rPr lang="en-US" sz="2000" dirty="0">
                  <a:solidFill>
                    <a:srgbClr val="006699"/>
                  </a:solidFill>
                </a:rPr>
                <a:t>, </a:t>
              </a:r>
              <a:r>
                <a:rPr lang="en-US" sz="2000" dirty="0">
                  <a:solidFill>
                    <a:schemeClr val="bg2">
                      <a:lumMod val="10000"/>
                    </a:schemeClr>
                  </a:solidFill>
                </a:rPr>
                <a:t>when deemed necessary; </a:t>
              </a:r>
            </a:p>
          </p:txBody>
        </p:sp>
        <p:sp>
          <p:nvSpPr>
            <p:cNvPr id="14" name="Oval 13"/>
            <p:cNvSpPr/>
            <p:nvPr/>
          </p:nvSpPr>
          <p:spPr bwMode="auto">
            <a:xfrm>
              <a:off x="520700" y="2067850"/>
              <a:ext cx="825500" cy="8277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smtClean="0"/>
                <a:t>1</a:t>
              </a:r>
              <a:endParaRPr lang="en-US" sz="4800" b="1" dirty="0"/>
            </a:p>
          </p:txBody>
        </p:sp>
      </p:grpSp>
      <p:sp>
        <p:nvSpPr>
          <p:cNvPr id="9" name="Slide Number Placeholder 8"/>
          <p:cNvSpPr>
            <a:spLocks noGrp="1"/>
          </p:cNvSpPr>
          <p:nvPr>
            <p:ph type="sldNum" sz="quarter" idx="12"/>
          </p:nvPr>
        </p:nvSpPr>
        <p:spPr/>
        <p:txBody>
          <a:bodyPr/>
          <a:lstStyle/>
          <a:p>
            <a:pPr>
              <a:defRPr/>
            </a:pPr>
            <a:fld id="{CF74E2D6-2C6C-C849-BAC6-BF7B8C48F5CD}" type="slidenum">
              <a:rPr lang="en-US" smtClean="0"/>
              <a:pPr>
                <a:defRPr/>
              </a:pPr>
              <a:t>37</a:t>
            </a:fld>
            <a:endParaRPr lang="en-US"/>
          </a:p>
        </p:txBody>
      </p:sp>
      <p:sp>
        <p:nvSpPr>
          <p:cNvPr id="2" name="Content Placeholder 1"/>
          <p:cNvSpPr>
            <a:spLocks noGrp="1"/>
          </p:cNvSpPr>
          <p:nvPr>
            <p:ph idx="1"/>
          </p:nvPr>
        </p:nvSpPr>
        <p:spPr>
          <a:xfrm>
            <a:off x="457200" y="1078268"/>
            <a:ext cx="8229600" cy="1066800"/>
          </a:xfrm>
        </p:spPr>
        <p:txBody>
          <a:bodyPr/>
          <a:lstStyle/>
          <a:p>
            <a:pPr marL="0" indent="0">
              <a:buNone/>
            </a:pPr>
            <a:r>
              <a:rPr lang="en-US" sz="2400" dirty="0" smtClean="0">
                <a:solidFill>
                  <a:schemeClr val="bg2">
                    <a:lumMod val="10000"/>
                  </a:schemeClr>
                </a:solidFill>
              </a:rPr>
              <a:t>Justice liaisons are responsible for assisting the school district, the CSSD and educational service providers to ensure that:</a:t>
            </a:r>
            <a:endParaRPr lang="en-US" sz="2400" dirty="0">
              <a:solidFill>
                <a:schemeClr val="bg2">
                  <a:lumMod val="10000"/>
                </a:schemeClr>
              </a:solidFill>
            </a:endParaRPr>
          </a:p>
        </p:txBody>
      </p:sp>
      <p:sp>
        <p:nvSpPr>
          <p:cNvPr id="15" name="Title 1"/>
          <p:cNvSpPr>
            <a:spLocks noGrp="1"/>
          </p:cNvSpPr>
          <p:nvPr>
            <p:ph type="title"/>
          </p:nvPr>
        </p:nvSpPr>
        <p:spPr>
          <a:xfrm>
            <a:off x="457200" y="304800"/>
            <a:ext cx="8229600" cy="523220"/>
          </a:xfrm>
        </p:spPr>
        <p:txBody>
          <a:bodyPr>
            <a:spAutoFit/>
          </a:bodyPr>
          <a:lstStyle/>
          <a:p>
            <a:pPr eaLnBrk="1" hangingPunct="1"/>
            <a:r>
              <a:rPr lang="en-US" dirty="0" smtClean="0">
                <a:solidFill>
                  <a:schemeClr val="tx2"/>
                </a:solidFill>
                <a:latin typeface="Source Sans Pro" charset="0"/>
              </a:rPr>
              <a:t>Justice Liaison: Role and Responsibilities</a:t>
            </a:r>
            <a:endParaRPr lang="en-US" dirty="0">
              <a:solidFill>
                <a:schemeClr val="tx2"/>
              </a:solidFill>
              <a:latin typeface="Source Sans Pro" charset="0"/>
            </a:endParaRPr>
          </a:p>
        </p:txBody>
      </p:sp>
      <p:sp>
        <p:nvSpPr>
          <p:cNvPr id="16" name="Rectangle 15"/>
          <p:cNvSpPr/>
          <p:nvPr/>
        </p:nvSpPr>
        <p:spPr>
          <a:xfrm>
            <a:off x="4343400" y="838200"/>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grpSp>
        <p:nvGrpSpPr>
          <p:cNvPr id="13" name="Group 12"/>
          <p:cNvGrpSpPr/>
          <p:nvPr/>
        </p:nvGrpSpPr>
        <p:grpSpPr>
          <a:xfrm>
            <a:off x="609600" y="5334000"/>
            <a:ext cx="8143580" cy="902208"/>
            <a:chOff x="657828" y="3511042"/>
            <a:chExt cx="7016683" cy="902208"/>
          </a:xfrm>
        </p:grpSpPr>
        <p:sp>
          <p:nvSpPr>
            <p:cNvPr id="18" name="Oval 17"/>
            <p:cNvSpPr/>
            <p:nvPr/>
          </p:nvSpPr>
          <p:spPr bwMode="auto">
            <a:xfrm>
              <a:off x="657828" y="3568128"/>
              <a:ext cx="713750" cy="845122"/>
            </a:xfrm>
            <a:prstGeom prst="ellipse">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smtClean="0"/>
                <a:t>4</a:t>
              </a:r>
              <a:endParaRPr lang="en-US" sz="4800" b="1" dirty="0"/>
            </a:p>
          </p:txBody>
        </p:sp>
        <p:sp>
          <p:nvSpPr>
            <p:cNvPr id="19" name="Content Placeholder 2"/>
            <p:cNvSpPr txBox="1">
              <a:spLocks/>
            </p:cNvSpPr>
            <p:nvPr/>
          </p:nvSpPr>
          <p:spPr bwMode="auto">
            <a:xfrm>
              <a:off x="1435100" y="3511042"/>
              <a:ext cx="6239411"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indent="-285750">
                <a:buSzPct val="100000"/>
              </a:pPr>
              <a:r>
                <a:rPr lang="en-US" sz="2000" b="1" dirty="0">
                  <a:solidFill>
                    <a:srgbClr val="9900CC"/>
                  </a:solidFill>
                </a:rPr>
                <a:t>All relevant school records </a:t>
              </a:r>
              <a:r>
                <a:rPr lang="en-US" sz="2000" dirty="0">
                  <a:solidFill>
                    <a:schemeClr val="bg2">
                      <a:lumMod val="10000"/>
                    </a:schemeClr>
                  </a:solidFill>
                </a:rPr>
                <a:t>for students who enter custody and who return to the community </a:t>
              </a:r>
              <a:r>
                <a:rPr lang="en-US" sz="2000" b="1" dirty="0">
                  <a:solidFill>
                    <a:srgbClr val="9900CC"/>
                  </a:solidFill>
                </a:rPr>
                <a:t>are promptly transferred </a:t>
              </a:r>
              <a:r>
                <a:rPr lang="en-US" sz="2000" dirty="0">
                  <a:solidFill>
                    <a:schemeClr val="bg2">
                      <a:lumMod val="10000"/>
                    </a:schemeClr>
                  </a:solidFill>
                </a:rPr>
                <a:t>to the appropriate school district or educational service provider.</a:t>
              </a:r>
            </a:p>
          </p:txBody>
        </p:sp>
      </p:grpSp>
      <p:grpSp>
        <p:nvGrpSpPr>
          <p:cNvPr id="21" name="Group 20"/>
          <p:cNvGrpSpPr/>
          <p:nvPr/>
        </p:nvGrpSpPr>
        <p:grpSpPr>
          <a:xfrm>
            <a:off x="609600" y="4191000"/>
            <a:ext cx="8318500" cy="932525"/>
            <a:chOff x="520700" y="1963075"/>
            <a:chExt cx="8318500" cy="932525"/>
          </a:xfrm>
        </p:grpSpPr>
        <p:sp>
          <p:nvSpPr>
            <p:cNvPr id="22" name="Content Placeholder 2"/>
            <p:cNvSpPr txBox="1">
              <a:spLocks/>
            </p:cNvSpPr>
            <p:nvPr/>
          </p:nvSpPr>
          <p:spPr bwMode="auto">
            <a:xfrm>
              <a:off x="1435100" y="1963075"/>
              <a:ext cx="74041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indent="-285750">
                <a:buSzPct val="100000"/>
              </a:pPr>
              <a:r>
                <a:rPr lang="en-US" sz="2000" dirty="0">
                  <a:solidFill>
                    <a:schemeClr val="bg2">
                      <a:lumMod val="10000"/>
                    </a:schemeClr>
                  </a:solidFill>
                </a:rPr>
                <a:t>Students in custody and returning to the community from custody </a:t>
              </a:r>
              <a:r>
                <a:rPr lang="en-US" sz="2000" b="1" dirty="0">
                  <a:solidFill>
                    <a:srgbClr val="FF3300"/>
                  </a:solidFill>
                </a:rPr>
                <a:t>receive appropriate credit for school work completed </a:t>
              </a:r>
              <a:r>
                <a:rPr lang="en-US" sz="2000" dirty="0">
                  <a:solidFill>
                    <a:schemeClr val="bg2">
                      <a:lumMod val="10000"/>
                    </a:schemeClr>
                  </a:solidFill>
                </a:rPr>
                <a:t>while in custody; and</a:t>
              </a:r>
            </a:p>
          </p:txBody>
        </p:sp>
        <p:sp>
          <p:nvSpPr>
            <p:cNvPr id="23" name="Oval 22"/>
            <p:cNvSpPr/>
            <p:nvPr/>
          </p:nvSpPr>
          <p:spPr bwMode="auto">
            <a:xfrm>
              <a:off x="520700" y="2067850"/>
              <a:ext cx="825500" cy="827750"/>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smtClean="0"/>
                <a:t>3</a:t>
              </a:r>
              <a:endParaRPr lang="en-US" sz="4800" b="1" dirty="0"/>
            </a:p>
          </p:txBody>
        </p:sp>
      </p:grpSp>
    </p:spTree>
    <p:custDataLst>
      <p:tags r:id="rId1"/>
    </p:custDataLst>
    <p:extLst>
      <p:ext uri="{BB962C8B-B14F-4D97-AF65-F5344CB8AC3E}">
        <p14:creationId xmlns:p14="http://schemas.microsoft.com/office/powerpoint/2010/main" val="207945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257459"/>
            <a:ext cx="9144000" cy="3771741"/>
            <a:chOff x="0" y="1428750"/>
            <a:chExt cx="9144000" cy="1828800"/>
          </a:xfrm>
        </p:grpSpPr>
        <p:sp>
          <p:nvSpPr>
            <p:cNvPr id="12" name="Rectangle 11"/>
            <p:cNvSpPr/>
            <p:nvPr/>
          </p:nvSpPr>
          <p:spPr>
            <a:xfrm>
              <a:off x="2971800" y="1428750"/>
              <a:ext cx="61722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Pentagon 14"/>
            <p:cNvSpPr/>
            <p:nvPr/>
          </p:nvSpPr>
          <p:spPr>
            <a:xfrm>
              <a:off x="0" y="1428750"/>
              <a:ext cx="36576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0" name="Title 1"/>
          <p:cNvSpPr>
            <a:spLocks noGrp="1"/>
          </p:cNvSpPr>
          <p:nvPr>
            <p:ph type="title"/>
          </p:nvPr>
        </p:nvSpPr>
        <p:spPr>
          <a:xfrm>
            <a:off x="457200" y="152400"/>
            <a:ext cx="8229600" cy="523220"/>
          </a:xfrm>
        </p:spPr>
        <p:txBody>
          <a:bodyPr>
            <a:spAutoFit/>
          </a:bodyPr>
          <a:lstStyle/>
          <a:p>
            <a:pPr eaLnBrk="1" hangingPunct="1"/>
            <a:r>
              <a:rPr lang="en-US" dirty="0" smtClean="0">
                <a:solidFill>
                  <a:schemeClr val="tx2"/>
                </a:solidFill>
                <a:latin typeface="Source Sans Pro" charset="0"/>
              </a:rPr>
              <a:t>Requests for Personnel or Medical Records</a:t>
            </a:r>
            <a:endParaRPr lang="en-US" dirty="0">
              <a:solidFill>
                <a:schemeClr val="tx2"/>
              </a:solidFill>
              <a:latin typeface="Source Sans Pro" charset="0"/>
            </a:endParaRPr>
          </a:p>
        </p:txBody>
      </p:sp>
      <p:sp>
        <p:nvSpPr>
          <p:cNvPr id="21" name="Content Placeholder 2"/>
          <p:cNvSpPr>
            <a:spLocks noGrp="1"/>
          </p:cNvSpPr>
          <p:nvPr>
            <p:ph idx="1"/>
          </p:nvPr>
        </p:nvSpPr>
        <p:spPr>
          <a:xfrm>
            <a:off x="457200" y="795794"/>
            <a:ext cx="8229600" cy="461665"/>
          </a:xfrm>
        </p:spPr>
        <p:txBody>
          <a:bodyPr>
            <a:spAutoFit/>
          </a:bodyPr>
          <a:lstStyle/>
          <a:p>
            <a:pPr marL="0" indent="0" algn="ctr" eaLnBrk="1" hangingPunct="1">
              <a:buFont typeface="Arial" charset="0"/>
              <a:buNone/>
            </a:pPr>
            <a:r>
              <a:rPr lang="en-US" sz="2400" dirty="0" smtClean="0">
                <a:solidFill>
                  <a:schemeClr val="bg2">
                    <a:lumMod val="25000"/>
                  </a:schemeClr>
                </a:solidFill>
                <a:latin typeface="Calibri" charset="0"/>
              </a:rPr>
              <a:t>Public Act 18-93, effective October 1, 2018</a:t>
            </a:r>
            <a:endParaRPr lang="en-US" sz="2400" dirty="0">
              <a:solidFill>
                <a:schemeClr val="bg2">
                  <a:lumMod val="25000"/>
                </a:schemeClr>
              </a:solidFill>
              <a:latin typeface="Calibri" charset="0"/>
            </a:endParaRPr>
          </a:p>
        </p:txBody>
      </p:sp>
      <p:sp>
        <p:nvSpPr>
          <p:cNvPr id="22" name="Rectangle 21"/>
          <p:cNvSpPr/>
          <p:nvPr/>
        </p:nvSpPr>
        <p:spPr>
          <a:xfrm>
            <a:off x="4343400" y="698957"/>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Content Placeholder 2"/>
          <p:cNvSpPr txBox="1">
            <a:spLocks/>
          </p:cNvSpPr>
          <p:nvPr/>
        </p:nvSpPr>
        <p:spPr bwMode="auto">
          <a:xfrm>
            <a:off x="3873500" y="1382565"/>
            <a:ext cx="5270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00" lvl="0" indent="-457200">
              <a:buFont typeface="Arial" panose="020B0604020202020204" pitchFamily="34" charset="0"/>
              <a:buChar char="•"/>
            </a:pPr>
            <a:r>
              <a:rPr lang="en-US" sz="2100" b="1" dirty="0">
                <a:solidFill>
                  <a:schemeClr val="bg1"/>
                </a:solidFill>
              </a:rPr>
              <a:t>Current law</a:t>
            </a:r>
            <a:r>
              <a:rPr lang="en-US" sz="2100" dirty="0">
                <a:solidFill>
                  <a:schemeClr val="bg1"/>
                </a:solidFill>
              </a:rPr>
              <a:t>: when public agency believes it </a:t>
            </a:r>
            <a:r>
              <a:rPr lang="en-US" sz="2100" b="1" dirty="0">
                <a:solidFill>
                  <a:schemeClr val="bg1"/>
                </a:solidFill>
              </a:rPr>
              <a:t>would be an invasion of privacy</a:t>
            </a:r>
            <a:r>
              <a:rPr lang="en-US" sz="2100" b="1" i="1" dirty="0">
                <a:solidFill>
                  <a:schemeClr val="bg1"/>
                </a:solidFill>
              </a:rPr>
              <a:t> </a:t>
            </a:r>
            <a:r>
              <a:rPr lang="en-US" sz="2100" dirty="0">
                <a:solidFill>
                  <a:schemeClr val="bg1"/>
                </a:solidFill>
              </a:rPr>
              <a:t>to disclose, </a:t>
            </a:r>
            <a:r>
              <a:rPr lang="en-US" sz="2100" b="1" dirty="0">
                <a:solidFill>
                  <a:schemeClr val="bg1"/>
                </a:solidFill>
              </a:rPr>
              <a:t>must first immediately notify the employee</a:t>
            </a:r>
            <a:r>
              <a:rPr lang="en-US" sz="2100" dirty="0">
                <a:solidFill>
                  <a:schemeClr val="bg1"/>
                </a:solidFill>
              </a:rPr>
              <a:t> and any applicable collective bargaining representative, to provide opportunity to object. </a:t>
            </a:r>
          </a:p>
          <a:p>
            <a:pPr marL="457200" lvl="0" indent="-457200">
              <a:buFont typeface="Arial" panose="020B0604020202020204" pitchFamily="34" charset="0"/>
              <a:buChar char="•"/>
            </a:pPr>
            <a:r>
              <a:rPr lang="en-US" sz="2100" b="1" dirty="0">
                <a:solidFill>
                  <a:schemeClr val="bg1"/>
                </a:solidFill>
              </a:rPr>
              <a:t>Beginning October 1, 2018</a:t>
            </a:r>
            <a:r>
              <a:rPr lang="en-US" sz="2100" dirty="0">
                <a:solidFill>
                  <a:schemeClr val="bg1"/>
                </a:solidFill>
              </a:rPr>
              <a:t>: when public employer </a:t>
            </a:r>
            <a:r>
              <a:rPr lang="en-US" sz="2100" b="1" dirty="0">
                <a:solidFill>
                  <a:schemeClr val="bg1"/>
                </a:solidFill>
              </a:rPr>
              <a:t>reasonably believes </a:t>
            </a:r>
            <a:r>
              <a:rPr lang="en-US" sz="2100" dirty="0">
                <a:solidFill>
                  <a:schemeClr val="bg1"/>
                </a:solidFill>
              </a:rPr>
              <a:t>disclosure</a:t>
            </a:r>
            <a:r>
              <a:rPr lang="en-US" sz="2100" b="1" i="1" dirty="0">
                <a:solidFill>
                  <a:schemeClr val="bg1"/>
                </a:solidFill>
              </a:rPr>
              <a:t> </a:t>
            </a:r>
            <a:r>
              <a:rPr lang="en-US" sz="2100" b="1" dirty="0">
                <a:solidFill>
                  <a:schemeClr val="bg1"/>
                </a:solidFill>
              </a:rPr>
              <a:t>would not legally </a:t>
            </a:r>
            <a:r>
              <a:rPr lang="en-US" sz="2100" dirty="0">
                <a:solidFill>
                  <a:schemeClr val="bg1"/>
                </a:solidFill>
              </a:rPr>
              <a:t>constitute</a:t>
            </a:r>
            <a:r>
              <a:rPr lang="en-US" sz="2100" b="1" i="1" dirty="0">
                <a:solidFill>
                  <a:schemeClr val="bg1"/>
                </a:solidFill>
              </a:rPr>
              <a:t> </a:t>
            </a:r>
            <a:r>
              <a:rPr lang="en-US" sz="2100" dirty="0">
                <a:solidFill>
                  <a:schemeClr val="bg1"/>
                </a:solidFill>
              </a:rPr>
              <a:t>an invasion of privacy, employer </a:t>
            </a:r>
            <a:r>
              <a:rPr lang="en-US" sz="2100" b="1" dirty="0">
                <a:solidFill>
                  <a:schemeClr val="bg1"/>
                </a:solidFill>
              </a:rPr>
              <a:t>must first disclose the records to the requestor</a:t>
            </a:r>
            <a:r>
              <a:rPr lang="en-US" sz="2100" dirty="0">
                <a:solidFill>
                  <a:schemeClr val="bg1"/>
                </a:solidFill>
              </a:rPr>
              <a:t>. </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23437"/>
          <a:stretch/>
        </p:blipFill>
        <p:spPr>
          <a:xfrm>
            <a:off x="-1" y="1257458"/>
            <a:ext cx="3733801" cy="3771741"/>
          </a:xfrm>
          <a:prstGeom prst="rect">
            <a:avLst/>
          </a:prstGeom>
        </p:spPr>
      </p:pic>
      <p:sp>
        <p:nvSpPr>
          <p:cNvPr id="6" name="Slide Number Placeholder 5"/>
          <p:cNvSpPr>
            <a:spLocks noGrp="1"/>
          </p:cNvSpPr>
          <p:nvPr>
            <p:ph type="sldNum" sz="quarter" idx="12"/>
          </p:nvPr>
        </p:nvSpPr>
        <p:spPr/>
        <p:txBody>
          <a:bodyPr/>
          <a:lstStyle/>
          <a:p>
            <a:pPr>
              <a:defRPr/>
            </a:pPr>
            <a:fld id="{CF74E2D6-2C6C-C849-BAC6-BF7B8C48F5CD}" type="slidenum">
              <a:rPr lang="en-US" smtClean="0"/>
              <a:pPr>
                <a:defRPr/>
              </a:pPr>
              <a:t>38</a:t>
            </a:fld>
            <a:endParaRPr lang="en-US" dirty="0"/>
          </a:p>
        </p:txBody>
      </p:sp>
      <p:sp>
        <p:nvSpPr>
          <p:cNvPr id="13" name="Content Placeholder 2"/>
          <p:cNvSpPr txBox="1">
            <a:spLocks/>
          </p:cNvSpPr>
          <p:nvPr/>
        </p:nvSpPr>
        <p:spPr bwMode="auto">
          <a:xfrm>
            <a:off x="304800" y="5066526"/>
            <a:ext cx="8610599"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a:r>
              <a:rPr lang="en-US" sz="2100" dirty="0">
                <a:solidFill>
                  <a:schemeClr val="bg2">
                    <a:lumMod val="10000"/>
                  </a:schemeClr>
                </a:solidFill>
              </a:rPr>
              <a:t>Subsequently, within a </a:t>
            </a:r>
            <a:r>
              <a:rPr lang="en-US" sz="2100" b="1" dirty="0">
                <a:solidFill>
                  <a:srgbClr val="5E3C63"/>
                </a:solidFill>
              </a:rPr>
              <a:t>reasonable time </a:t>
            </a:r>
            <a:r>
              <a:rPr lang="en-US" sz="2100" dirty="0">
                <a:solidFill>
                  <a:schemeClr val="bg2">
                    <a:lumMod val="10000"/>
                  </a:schemeClr>
                </a:solidFill>
              </a:rPr>
              <a:t>after, employer must then make a reasonable attempt to send a written or electronic copy or brief description of the request to the employee concerned, and any applicable collective bargaining representative. </a:t>
            </a:r>
          </a:p>
          <a:p>
            <a:pPr lvl="0" algn="ctr"/>
            <a:r>
              <a:rPr lang="en-US" dirty="0" smtClean="0">
                <a:solidFill>
                  <a:schemeClr val="bg2">
                    <a:lumMod val="10000"/>
                  </a:schemeClr>
                </a:solidFill>
              </a:rPr>
              <a:t> </a:t>
            </a:r>
            <a:endParaRPr lang="en-US" dirty="0">
              <a:solidFill>
                <a:schemeClr val="bg2">
                  <a:lumMod val="10000"/>
                </a:schemeClr>
              </a:solidFill>
            </a:endParaRPr>
          </a:p>
        </p:txBody>
      </p:sp>
      <p:sp>
        <p:nvSpPr>
          <p:cNvPr id="14"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68598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68" y="1132398"/>
            <a:ext cx="8229600" cy="523220"/>
          </a:xfrm>
        </p:spPr>
        <p:txBody>
          <a:bodyPr>
            <a:spAutoFit/>
          </a:bodyPr>
          <a:lstStyle/>
          <a:p>
            <a:pPr eaLnBrk="1" hangingPunct="1"/>
            <a:r>
              <a:rPr lang="en-US" i="1" dirty="0" smtClean="0">
                <a:solidFill>
                  <a:schemeClr val="tx2"/>
                </a:solidFill>
                <a:latin typeface="Source Sans Pro" charset="0"/>
              </a:rPr>
              <a:t>Perkins v. Freedom of Information Commission</a:t>
            </a:r>
            <a:endParaRPr lang="en-US" i="1" dirty="0">
              <a:solidFill>
                <a:schemeClr val="tx2"/>
              </a:solidFill>
              <a:latin typeface="Source Sans Pro" charset="0"/>
            </a:endParaRPr>
          </a:p>
        </p:txBody>
      </p:sp>
      <p:sp>
        <p:nvSpPr>
          <p:cNvPr id="3" name="Content Placeholder 2"/>
          <p:cNvSpPr>
            <a:spLocks noGrp="1"/>
          </p:cNvSpPr>
          <p:nvPr>
            <p:ph idx="1"/>
          </p:nvPr>
        </p:nvSpPr>
        <p:spPr>
          <a:xfrm>
            <a:off x="487393" y="1594753"/>
            <a:ext cx="8229600" cy="400110"/>
          </a:xfrm>
        </p:spPr>
        <p:txBody>
          <a:bodyPr>
            <a:spAutoFit/>
          </a:bodyPr>
          <a:lstStyle/>
          <a:p>
            <a:pPr marL="0" indent="0" algn="ctr" eaLnBrk="1" hangingPunct="1">
              <a:buFont typeface="Arial" charset="0"/>
              <a:buNone/>
            </a:pPr>
            <a:r>
              <a:rPr lang="en-US" sz="2000" dirty="0" smtClean="0">
                <a:solidFill>
                  <a:schemeClr val="bg2">
                    <a:lumMod val="25000"/>
                  </a:schemeClr>
                </a:solidFill>
                <a:latin typeface="Calibri" charset="0"/>
              </a:rPr>
              <a:t>228 Conn. 158 (1993)</a:t>
            </a:r>
            <a:endParaRPr lang="en-US" sz="2000" dirty="0">
              <a:solidFill>
                <a:schemeClr val="bg2">
                  <a:lumMod val="25000"/>
                </a:schemeClr>
              </a:solidFill>
              <a:latin typeface="Calibri" charset="0"/>
            </a:endParaRPr>
          </a:p>
        </p:txBody>
      </p:sp>
      <p:sp>
        <p:nvSpPr>
          <p:cNvPr id="29" name="Content Placeholder 2"/>
          <p:cNvSpPr txBox="1">
            <a:spLocks/>
          </p:cNvSpPr>
          <p:nvPr/>
        </p:nvSpPr>
        <p:spPr bwMode="auto">
          <a:xfrm>
            <a:off x="266700" y="2090053"/>
            <a:ext cx="8610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285750" indent="-285750" eaLnBrk="1" hangingPunct="1">
              <a:spcBef>
                <a:spcPts val="600"/>
              </a:spcBef>
              <a:spcAft>
                <a:spcPts val="600"/>
              </a:spcAft>
              <a:buFont typeface="Wingdings" charset="2"/>
              <a:buChar char="§"/>
            </a:pPr>
            <a:r>
              <a:rPr lang="en-US" sz="2800" dirty="0" smtClean="0">
                <a:solidFill>
                  <a:schemeClr val="bg2">
                    <a:lumMod val="25000"/>
                  </a:schemeClr>
                </a:solidFill>
              </a:rPr>
              <a:t>Disclosure of such records shall only be considered an </a:t>
            </a:r>
            <a:r>
              <a:rPr lang="en-US" sz="2800" b="1" dirty="0" smtClean="0">
                <a:solidFill>
                  <a:srgbClr val="5E3C63"/>
                </a:solidFill>
              </a:rPr>
              <a:t>invasion of privacy </a:t>
            </a:r>
            <a:r>
              <a:rPr lang="en-US" sz="2800" dirty="0" smtClean="0">
                <a:solidFill>
                  <a:schemeClr val="bg2">
                    <a:lumMod val="25000"/>
                  </a:schemeClr>
                </a:solidFill>
              </a:rPr>
              <a:t>where:</a:t>
            </a:r>
          </a:p>
          <a:p>
            <a:pPr marL="1028700" lvl="1" eaLnBrk="1" hangingPunct="1">
              <a:spcBef>
                <a:spcPts val="600"/>
              </a:spcBef>
              <a:spcAft>
                <a:spcPts val="600"/>
              </a:spcAft>
              <a:buFont typeface="Wingdings" charset="2"/>
              <a:buChar char="§"/>
            </a:pPr>
            <a:r>
              <a:rPr lang="en-US" dirty="0" smtClean="0">
                <a:solidFill>
                  <a:schemeClr val="bg2">
                    <a:lumMod val="25000"/>
                  </a:schemeClr>
                </a:solidFill>
              </a:rPr>
              <a:t>Such records do not pertain to a </a:t>
            </a:r>
            <a:r>
              <a:rPr lang="en-US" b="1" dirty="0" smtClean="0">
                <a:solidFill>
                  <a:srgbClr val="5E3C63"/>
                </a:solidFill>
              </a:rPr>
              <a:t>legitimate matter of public interest </a:t>
            </a:r>
            <a:r>
              <a:rPr lang="en-US" dirty="0" smtClean="0">
                <a:solidFill>
                  <a:schemeClr val="bg2">
                    <a:lumMod val="25000"/>
                  </a:schemeClr>
                </a:solidFill>
              </a:rPr>
              <a:t>and</a:t>
            </a:r>
          </a:p>
          <a:p>
            <a:pPr marL="1028700" lvl="1" eaLnBrk="1" hangingPunct="1">
              <a:spcBef>
                <a:spcPts val="600"/>
              </a:spcBef>
              <a:spcAft>
                <a:spcPts val="600"/>
              </a:spcAft>
              <a:buFont typeface="Wingdings" charset="2"/>
              <a:buChar char="§"/>
            </a:pPr>
            <a:r>
              <a:rPr lang="en-US" dirty="0" smtClean="0">
                <a:solidFill>
                  <a:schemeClr val="bg2">
                    <a:lumMod val="25000"/>
                  </a:schemeClr>
                </a:solidFill>
              </a:rPr>
              <a:t>Disclosure of such records would be </a:t>
            </a:r>
            <a:r>
              <a:rPr lang="en-US" b="1" dirty="0" smtClean="0">
                <a:solidFill>
                  <a:srgbClr val="5E3C63"/>
                </a:solidFill>
              </a:rPr>
              <a:t>highly offensive to a reasonable person</a:t>
            </a:r>
          </a:p>
        </p:txBody>
      </p:sp>
      <p:sp>
        <p:nvSpPr>
          <p:cNvPr id="36" name="Rectangle 35"/>
          <p:cNvSpPr/>
          <p:nvPr/>
        </p:nvSpPr>
        <p:spPr>
          <a:xfrm>
            <a:off x="4343400" y="1631806"/>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5" descr="gavel.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400" y="76200"/>
            <a:ext cx="1084118" cy="1084118"/>
          </a:xfrm>
          <a:prstGeom prst="rect">
            <a:avLst/>
          </a:prstGeom>
        </p:spPr>
      </p:pic>
      <p:sp>
        <p:nvSpPr>
          <p:cNvPr id="13" name="Rectangle 12"/>
          <p:cNvSpPr/>
          <p:nvPr/>
        </p:nvSpPr>
        <p:spPr>
          <a:xfrm>
            <a:off x="0" y="4876800"/>
            <a:ext cx="9144000" cy="1981200"/>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itle 1"/>
          <p:cNvSpPr txBox="1">
            <a:spLocks/>
          </p:cNvSpPr>
          <p:nvPr/>
        </p:nvSpPr>
        <p:spPr bwMode="auto">
          <a:xfrm>
            <a:off x="457200" y="534418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28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2pPr>
            <a:lvl3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3pPr>
            <a:lvl4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4pPr>
            <a:lvl5pPr algn="ctr" rtl="0" eaLnBrk="0" fontAlgn="base" hangingPunct="0">
              <a:spcBef>
                <a:spcPct val="0"/>
              </a:spcBef>
              <a:spcAft>
                <a:spcPct val="0"/>
              </a:spcAft>
              <a:defRPr sz="2800">
                <a:solidFill>
                  <a:schemeClr val="tx1"/>
                </a:solidFill>
                <a:latin typeface="Source Sans Pro" charset="0"/>
                <a:ea typeface="ＭＳ Ｐゴシック" charset="0"/>
                <a:cs typeface="ＭＳ Ｐゴシック" charset="0"/>
              </a:defRPr>
            </a:lvl5pPr>
            <a:lvl6pPr marL="457200" algn="ctr" rtl="0" fontAlgn="base">
              <a:spcBef>
                <a:spcPct val="0"/>
              </a:spcBef>
              <a:spcAft>
                <a:spcPct val="0"/>
              </a:spcAft>
              <a:defRPr sz="2800">
                <a:solidFill>
                  <a:schemeClr val="tx1"/>
                </a:solidFill>
                <a:latin typeface="Source Sans Pro" charset="0"/>
                <a:ea typeface="ＭＳ Ｐゴシック" charset="0"/>
              </a:defRPr>
            </a:lvl6pPr>
            <a:lvl7pPr marL="914400" algn="ctr" rtl="0" fontAlgn="base">
              <a:spcBef>
                <a:spcPct val="0"/>
              </a:spcBef>
              <a:spcAft>
                <a:spcPct val="0"/>
              </a:spcAft>
              <a:defRPr sz="2800">
                <a:solidFill>
                  <a:schemeClr val="tx1"/>
                </a:solidFill>
                <a:latin typeface="Source Sans Pro" charset="0"/>
                <a:ea typeface="ＭＳ Ｐゴシック" charset="0"/>
              </a:defRPr>
            </a:lvl7pPr>
            <a:lvl8pPr marL="1371600" algn="ctr" rtl="0" fontAlgn="base">
              <a:spcBef>
                <a:spcPct val="0"/>
              </a:spcBef>
              <a:spcAft>
                <a:spcPct val="0"/>
              </a:spcAft>
              <a:defRPr sz="2800">
                <a:solidFill>
                  <a:schemeClr val="tx1"/>
                </a:solidFill>
                <a:latin typeface="Source Sans Pro" charset="0"/>
                <a:ea typeface="ＭＳ Ｐゴシック" charset="0"/>
              </a:defRPr>
            </a:lvl8pPr>
            <a:lvl9pPr marL="1828800" algn="ctr" rtl="0" fontAlgn="base">
              <a:spcBef>
                <a:spcPct val="0"/>
              </a:spcBef>
              <a:spcAft>
                <a:spcPct val="0"/>
              </a:spcAft>
              <a:defRPr sz="2800">
                <a:solidFill>
                  <a:schemeClr val="tx1"/>
                </a:solidFill>
                <a:latin typeface="Source Sans Pro" charset="0"/>
                <a:ea typeface="ＭＳ Ｐゴシック" charset="0"/>
              </a:defRPr>
            </a:lvl9pPr>
          </a:lstStyle>
          <a:p>
            <a:pPr eaLnBrk="1" hangingPunct="1"/>
            <a:r>
              <a:rPr lang="en-US" dirty="0" smtClean="0">
                <a:solidFill>
                  <a:schemeClr val="bg1"/>
                </a:solidFill>
                <a:latin typeface="Source Sans Pro" charset="0"/>
              </a:rPr>
              <a:t>FOIA Invasion of Privacy Test</a:t>
            </a:r>
            <a:endParaRPr lang="en-US" sz="1600" dirty="0">
              <a:solidFill>
                <a:schemeClr val="bg1"/>
              </a:solidFill>
              <a:latin typeface="Source Sans Pro" charset="0"/>
            </a:endParaRPr>
          </a:p>
        </p:txBody>
      </p:sp>
      <p:sp>
        <p:nvSpPr>
          <p:cNvPr id="4" name="Date Placeholder 3"/>
          <p:cNvSpPr>
            <a:spLocks noGrp="1"/>
          </p:cNvSpPr>
          <p:nvPr>
            <p:ph type="dt" sz="half" idx="10"/>
          </p:nvPr>
        </p:nvSpPr>
        <p:spPr/>
        <p:txBody>
          <a:bodyPr/>
          <a:lstStyle/>
          <a:p>
            <a:pPr>
              <a:defRPr/>
            </a:pPr>
            <a:r>
              <a:rPr lang="en-US" dirty="0" smtClean="0">
                <a:solidFill>
                  <a:srgbClr val="FFFFFF"/>
                </a:solidFill>
              </a:rPr>
              <a:t>© Shipman &amp; Goodwin LLP 2019</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solidFill>
                  <a:srgbClr val="FFFFFF"/>
                </a:solidFill>
              </a:rPr>
              <a:pPr>
                <a:defRPr/>
              </a:pPr>
              <a:t>39</a:t>
            </a:fld>
            <a:endParaRPr lang="en-US" dirty="0">
              <a:solidFill>
                <a:srgbClr val="FFFFFF"/>
              </a:solidFill>
            </a:endParaRPr>
          </a:p>
        </p:txBody>
      </p:sp>
    </p:spTree>
    <p:custDataLst>
      <p:tags r:id="rId1"/>
    </p:custDataLst>
    <p:extLst>
      <p:ext uri="{BB962C8B-B14F-4D97-AF65-F5344CB8AC3E}">
        <p14:creationId xmlns:p14="http://schemas.microsoft.com/office/powerpoint/2010/main" val="293954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241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 name="Title 1"/>
          <p:cNvSpPr>
            <a:spLocks noGrp="1"/>
          </p:cNvSpPr>
          <p:nvPr>
            <p:ph type="title"/>
          </p:nvPr>
        </p:nvSpPr>
        <p:spPr>
          <a:xfrm>
            <a:off x="228599" y="152400"/>
            <a:ext cx="8913813" cy="523220"/>
          </a:xfrm>
        </p:spPr>
        <p:txBody>
          <a:bodyPr wrap="square">
            <a:spAutoFit/>
          </a:bodyPr>
          <a:lstStyle/>
          <a:p>
            <a:pPr eaLnBrk="1" hangingPunct="1"/>
            <a:r>
              <a:rPr lang="en-US" dirty="0" smtClean="0">
                <a:solidFill>
                  <a:schemeClr val="tx2"/>
                </a:solidFill>
                <a:latin typeface="Source Sans Pro" charset="0"/>
              </a:rPr>
              <a:t>Recent Legislation</a:t>
            </a:r>
            <a:endParaRPr lang="en-US" dirty="0">
              <a:solidFill>
                <a:schemeClr val="tx2"/>
              </a:solidFill>
              <a:latin typeface="Source Sans Pro" charset="0"/>
            </a:endParaRPr>
          </a:p>
        </p:txBody>
      </p:sp>
      <p:sp>
        <p:nvSpPr>
          <p:cNvPr id="122" name="Rectangle 121"/>
          <p:cNvSpPr/>
          <p:nvPr/>
        </p:nvSpPr>
        <p:spPr>
          <a:xfrm>
            <a:off x="4343400" y="7203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1473162"/>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1473162"/>
            <a:ext cx="861786" cy="859536"/>
          </a:xfrm>
          <a:prstGeom prst="rect">
            <a:avLst/>
          </a:prstGeom>
        </p:spPr>
      </p:pic>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2412020"/>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2412020"/>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3411319"/>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3393374"/>
            <a:ext cx="861786" cy="859536"/>
          </a:xfrm>
          <a:prstGeom prst="rect">
            <a:avLst/>
          </a:prstGeom>
        </p:spPr>
      </p:pic>
      <p:sp>
        <p:nvSpPr>
          <p:cNvPr id="4" name="TextBox 3"/>
          <p:cNvSpPr txBox="1"/>
          <p:nvPr/>
        </p:nvSpPr>
        <p:spPr>
          <a:xfrm>
            <a:off x="1398894" y="1543403"/>
            <a:ext cx="7440306" cy="769441"/>
          </a:xfrm>
          <a:prstGeom prst="rect">
            <a:avLst/>
          </a:prstGeom>
          <a:noFill/>
        </p:spPr>
        <p:txBody>
          <a:bodyPr wrap="square" rtlCol="0">
            <a:spAutoFit/>
          </a:bodyPr>
          <a:lstStyle/>
          <a:p>
            <a:r>
              <a:rPr lang="en-US" sz="2200" dirty="0" smtClean="0">
                <a:solidFill>
                  <a:schemeClr val="tx2"/>
                </a:solidFill>
              </a:rPr>
              <a:t>Created a </a:t>
            </a:r>
            <a:r>
              <a:rPr lang="en-US" sz="2200" b="1" dirty="0" smtClean="0">
                <a:solidFill>
                  <a:srgbClr val="5E3C63"/>
                </a:solidFill>
              </a:rPr>
              <a:t>new statute </a:t>
            </a:r>
            <a:r>
              <a:rPr lang="en-US" sz="2200" dirty="0" smtClean="0">
                <a:solidFill>
                  <a:schemeClr val="tx2"/>
                </a:solidFill>
              </a:rPr>
              <a:t>addressing physical restraint and seclusion of students in schools</a:t>
            </a:r>
            <a:endParaRPr lang="en-US" sz="2200" dirty="0">
              <a:solidFill>
                <a:schemeClr val="tx2"/>
              </a:solidFill>
            </a:endParaRPr>
          </a:p>
        </p:txBody>
      </p:sp>
      <p:sp>
        <p:nvSpPr>
          <p:cNvPr id="19" name="TextBox 18"/>
          <p:cNvSpPr txBox="1"/>
          <p:nvPr/>
        </p:nvSpPr>
        <p:spPr>
          <a:xfrm>
            <a:off x="1398895" y="2592674"/>
            <a:ext cx="7364106" cy="430887"/>
          </a:xfrm>
          <a:prstGeom prst="rect">
            <a:avLst/>
          </a:prstGeom>
          <a:noFill/>
        </p:spPr>
        <p:txBody>
          <a:bodyPr wrap="square" rtlCol="0">
            <a:spAutoFit/>
          </a:bodyPr>
          <a:lstStyle/>
          <a:p>
            <a:r>
              <a:rPr lang="en-US" sz="2200" dirty="0" smtClean="0">
                <a:solidFill>
                  <a:schemeClr val="tx2"/>
                </a:solidFill>
              </a:rPr>
              <a:t>Applies to </a:t>
            </a:r>
            <a:r>
              <a:rPr lang="en-US" sz="2200" b="1" dirty="0" smtClean="0">
                <a:solidFill>
                  <a:srgbClr val="5E3C63"/>
                </a:solidFill>
              </a:rPr>
              <a:t>all students, not only special education students</a:t>
            </a:r>
            <a:r>
              <a:rPr lang="en-US" sz="2200" dirty="0" smtClean="0">
                <a:solidFill>
                  <a:schemeClr val="tx2"/>
                </a:solidFill>
              </a:rPr>
              <a:t>.</a:t>
            </a:r>
            <a:endParaRPr lang="en-US" sz="2200" dirty="0">
              <a:solidFill>
                <a:schemeClr val="tx2"/>
              </a:solidFill>
            </a:endParaRPr>
          </a:p>
        </p:txBody>
      </p:sp>
      <p:sp>
        <p:nvSpPr>
          <p:cNvPr id="20" name="TextBox 19"/>
          <p:cNvSpPr txBox="1"/>
          <p:nvPr/>
        </p:nvSpPr>
        <p:spPr>
          <a:xfrm>
            <a:off x="1398895" y="3592929"/>
            <a:ext cx="7516505" cy="430887"/>
          </a:xfrm>
          <a:prstGeom prst="rect">
            <a:avLst/>
          </a:prstGeom>
          <a:noFill/>
        </p:spPr>
        <p:txBody>
          <a:bodyPr wrap="square" rtlCol="0">
            <a:spAutoFit/>
          </a:bodyPr>
          <a:lstStyle/>
          <a:p>
            <a:r>
              <a:rPr lang="en-US" sz="2200" dirty="0" smtClean="0">
                <a:solidFill>
                  <a:schemeClr val="tx2"/>
                </a:solidFill>
              </a:rPr>
              <a:t>Created </a:t>
            </a:r>
            <a:r>
              <a:rPr lang="en-US" sz="2200" b="1" dirty="0" smtClean="0">
                <a:solidFill>
                  <a:srgbClr val="5E3C63"/>
                </a:solidFill>
              </a:rPr>
              <a:t>“crisis intervention teams.”</a:t>
            </a:r>
            <a:endParaRPr lang="en-US" sz="2200" b="1" dirty="0">
              <a:solidFill>
                <a:srgbClr val="5E3C63"/>
              </a:solidFill>
            </a:endParaRP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4</a:t>
            </a:fld>
            <a:endParaRPr lang="en-US" dirty="0"/>
          </a:p>
        </p:txBody>
      </p:sp>
      <p:pic>
        <p:nvPicPr>
          <p:cNvPr id="16" name="Picture 15"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694" y="4490214"/>
            <a:ext cx="812800" cy="810678"/>
          </a:xfrm>
          <a:prstGeom prst="rect">
            <a:avLst/>
          </a:prstGeom>
        </p:spPr>
      </p:pic>
      <p:pic>
        <p:nvPicPr>
          <p:cNvPr id="17" name="Picture 16"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7108" y="4490214"/>
            <a:ext cx="861786" cy="859536"/>
          </a:xfrm>
          <a:prstGeom prst="rect">
            <a:avLst/>
          </a:prstGeom>
        </p:spPr>
      </p:pic>
      <p:sp>
        <p:nvSpPr>
          <p:cNvPr id="22" name="TextBox 21"/>
          <p:cNvSpPr txBox="1"/>
          <p:nvPr/>
        </p:nvSpPr>
        <p:spPr>
          <a:xfrm>
            <a:off x="1398895" y="4644862"/>
            <a:ext cx="7516505" cy="430887"/>
          </a:xfrm>
          <a:prstGeom prst="rect">
            <a:avLst/>
          </a:prstGeom>
          <a:noFill/>
        </p:spPr>
        <p:txBody>
          <a:bodyPr wrap="square" rtlCol="0">
            <a:spAutoFit/>
          </a:bodyPr>
          <a:lstStyle/>
          <a:p>
            <a:r>
              <a:rPr lang="en-US" sz="2200" dirty="0" smtClean="0">
                <a:solidFill>
                  <a:schemeClr val="tx2"/>
                </a:solidFill>
              </a:rPr>
              <a:t>Outlines </a:t>
            </a:r>
            <a:r>
              <a:rPr lang="en-US" sz="2200" b="1" dirty="0" smtClean="0">
                <a:solidFill>
                  <a:srgbClr val="5E3C63"/>
                </a:solidFill>
              </a:rPr>
              <a:t>training requirements</a:t>
            </a:r>
            <a:r>
              <a:rPr lang="en-US" sz="2200" dirty="0" smtClean="0">
                <a:solidFill>
                  <a:schemeClr val="tx2"/>
                </a:solidFill>
              </a:rPr>
              <a:t>.</a:t>
            </a:r>
            <a:endParaRPr lang="en-US" sz="2200" dirty="0">
              <a:solidFill>
                <a:schemeClr val="tx2"/>
              </a:solidFill>
            </a:endParaRPr>
          </a:p>
        </p:txBody>
      </p:sp>
      <p:sp>
        <p:nvSpPr>
          <p:cNvPr id="24" name="Content Placeholder 2"/>
          <p:cNvSpPr txBox="1">
            <a:spLocks/>
          </p:cNvSpPr>
          <p:nvPr/>
        </p:nvSpPr>
        <p:spPr bwMode="auto">
          <a:xfrm>
            <a:off x="457200" y="798185"/>
            <a:ext cx="82296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en-US" sz="1800" dirty="0">
                <a:solidFill>
                  <a:schemeClr val="bg2">
                    <a:lumMod val="25000"/>
                  </a:schemeClr>
                </a:solidFill>
              </a:rPr>
              <a:t>Public Act </a:t>
            </a:r>
            <a:r>
              <a:rPr lang="en-US" sz="1800" dirty="0" smtClean="0">
                <a:solidFill>
                  <a:schemeClr val="bg2">
                    <a:lumMod val="25000"/>
                  </a:schemeClr>
                </a:solidFill>
              </a:rPr>
              <a:t>15-141</a:t>
            </a:r>
            <a:r>
              <a:rPr lang="en-US" sz="1800" dirty="0">
                <a:solidFill>
                  <a:schemeClr val="bg2">
                    <a:lumMod val="25000"/>
                  </a:schemeClr>
                </a:solidFill>
              </a:rPr>
              <a:t>, </a:t>
            </a:r>
            <a:r>
              <a:rPr lang="en-US" sz="1800" dirty="0" smtClean="0">
                <a:solidFill>
                  <a:schemeClr val="bg2">
                    <a:lumMod val="25000"/>
                  </a:schemeClr>
                </a:solidFill>
              </a:rPr>
              <a:t>effective </a:t>
            </a:r>
            <a:r>
              <a:rPr lang="en-US" sz="1800" dirty="0">
                <a:solidFill>
                  <a:schemeClr val="bg2">
                    <a:lumMod val="25000"/>
                  </a:schemeClr>
                </a:solidFill>
              </a:rPr>
              <a:t>July 1, </a:t>
            </a:r>
            <a:r>
              <a:rPr lang="en-US" sz="1800" dirty="0" smtClean="0">
                <a:solidFill>
                  <a:schemeClr val="bg2">
                    <a:lumMod val="25000"/>
                  </a:schemeClr>
                </a:solidFill>
              </a:rPr>
              <a:t>2015 (subsequently amended in 2017 and 2018)</a:t>
            </a:r>
          </a:p>
          <a:p>
            <a:pPr marL="0" indent="0" algn="ctr" eaLnBrk="1" hangingPunct="1">
              <a:buNone/>
            </a:pPr>
            <a:r>
              <a:rPr lang="en-US" sz="1800" dirty="0" smtClean="0">
                <a:solidFill>
                  <a:schemeClr val="bg2">
                    <a:lumMod val="25000"/>
                  </a:schemeClr>
                </a:solidFill>
                <a:latin typeface="Calibri" charset="0"/>
              </a:rPr>
              <a:t>Codified at Conn. Gen. Stat. </a:t>
            </a:r>
            <a:r>
              <a:rPr lang="en-US" sz="1800" dirty="0">
                <a:solidFill>
                  <a:srgbClr val="5E3C63"/>
                </a:solidFill>
              </a:rPr>
              <a:t>§ </a:t>
            </a:r>
            <a:r>
              <a:rPr lang="en-US" sz="1800" dirty="0" smtClean="0">
                <a:solidFill>
                  <a:srgbClr val="5E3C63"/>
                </a:solidFill>
              </a:rPr>
              <a:t>10-236b</a:t>
            </a:r>
            <a:endParaRPr lang="en-US" sz="1800" dirty="0">
              <a:solidFill>
                <a:srgbClr val="5E3C63"/>
              </a:solidFill>
            </a:endParaRPr>
          </a:p>
        </p:txBody>
      </p:sp>
      <p:sp>
        <p:nvSpPr>
          <p:cNvPr id="21"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pic>
        <p:nvPicPr>
          <p:cNvPr id="23" name="Picture 22"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5021" y="5465064"/>
            <a:ext cx="812800" cy="810678"/>
          </a:xfrm>
          <a:prstGeom prst="rect">
            <a:avLst/>
          </a:prstGeom>
        </p:spPr>
      </p:pic>
      <p:pic>
        <p:nvPicPr>
          <p:cNvPr id="25" name="Picture 2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1435" y="5465064"/>
            <a:ext cx="861786" cy="859536"/>
          </a:xfrm>
          <a:prstGeom prst="rect">
            <a:avLst/>
          </a:prstGeom>
        </p:spPr>
      </p:pic>
      <p:sp>
        <p:nvSpPr>
          <p:cNvPr id="26" name="TextBox 25"/>
          <p:cNvSpPr txBox="1"/>
          <p:nvPr/>
        </p:nvSpPr>
        <p:spPr>
          <a:xfrm>
            <a:off x="1403222" y="5619712"/>
            <a:ext cx="7516505" cy="430887"/>
          </a:xfrm>
          <a:prstGeom prst="rect">
            <a:avLst/>
          </a:prstGeom>
          <a:noFill/>
        </p:spPr>
        <p:txBody>
          <a:bodyPr wrap="square" rtlCol="0">
            <a:spAutoFit/>
          </a:bodyPr>
          <a:lstStyle/>
          <a:p>
            <a:r>
              <a:rPr lang="en-US" sz="2200" dirty="0" smtClean="0">
                <a:solidFill>
                  <a:schemeClr val="tx2"/>
                </a:solidFill>
              </a:rPr>
              <a:t>New in 2018: </a:t>
            </a:r>
            <a:r>
              <a:rPr lang="en-US" sz="2200" b="1" dirty="0" smtClean="0">
                <a:solidFill>
                  <a:srgbClr val="5E3C63"/>
                </a:solidFill>
              </a:rPr>
              <a:t>exclusionary time out</a:t>
            </a:r>
            <a:r>
              <a:rPr lang="en-US" sz="2200" dirty="0" smtClean="0">
                <a:solidFill>
                  <a:schemeClr val="tx2"/>
                </a:solidFill>
              </a:rPr>
              <a:t>.</a:t>
            </a:r>
            <a:endParaRPr lang="en-US" sz="2200" dirty="0">
              <a:solidFill>
                <a:schemeClr val="tx2"/>
              </a:solidFill>
            </a:endParaRPr>
          </a:p>
        </p:txBody>
      </p:sp>
    </p:spTree>
    <p:custDataLst>
      <p:tags r:id="rId1"/>
    </p:custDataLst>
    <p:extLst>
      <p:ext uri="{BB962C8B-B14F-4D97-AF65-F5344CB8AC3E}">
        <p14:creationId xmlns:p14="http://schemas.microsoft.com/office/powerpoint/2010/main" val="427918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0" y="2531"/>
            <a:ext cx="9144001" cy="685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smtClean="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40</a:t>
            </a:fld>
            <a:endParaRPr lang="en-US" dirty="0">
              <a:solidFill>
                <a:srgbClr val="FFFFFF"/>
              </a:solidFill>
            </a:endParaRPr>
          </a:p>
        </p:txBody>
      </p:sp>
      <p:sp>
        <p:nvSpPr>
          <p:cNvPr id="3" name="TextBox 2"/>
          <p:cNvSpPr txBox="1"/>
          <p:nvPr/>
        </p:nvSpPr>
        <p:spPr>
          <a:xfrm>
            <a:off x="4800600" y="1915226"/>
            <a:ext cx="4158350" cy="2962513"/>
          </a:xfrm>
          <a:prstGeom prst="roundRect">
            <a:avLst/>
          </a:prstGeom>
          <a:solidFill>
            <a:srgbClr val="FFFFFF">
              <a:alpha val="74902"/>
            </a:srgbClr>
          </a:solidFill>
        </p:spPr>
        <p:txBody>
          <a:bodyPr wrap="square" rtlCol="0">
            <a:spAutoFit/>
          </a:bodyPr>
          <a:lstStyle/>
          <a:p>
            <a:pPr marL="0" indent="0">
              <a:buNone/>
            </a:pPr>
            <a:r>
              <a:rPr lang="en-US" sz="2400" dirty="0" smtClean="0">
                <a:solidFill>
                  <a:schemeClr val="tx2">
                    <a:lumMod val="50000"/>
                  </a:schemeClr>
                </a:solidFill>
              </a:rPr>
              <a:t>An individual requests an investigation report regarding employee sexual harassment misconduct that resulted in  dismissal.</a:t>
            </a:r>
          </a:p>
          <a:p>
            <a:pPr marL="0" indent="0">
              <a:buNone/>
            </a:pPr>
            <a:endParaRPr lang="en-US" sz="2400" b="1" i="1" dirty="0">
              <a:solidFill>
                <a:schemeClr val="tx2">
                  <a:lumMod val="50000"/>
                </a:schemeClr>
              </a:solidFill>
            </a:endParaRPr>
          </a:p>
          <a:p>
            <a:pPr marL="0" indent="0">
              <a:buNone/>
            </a:pPr>
            <a:r>
              <a:rPr lang="en-US" sz="2400" b="1" i="1" dirty="0" smtClean="0">
                <a:solidFill>
                  <a:srgbClr val="1F7593"/>
                </a:solidFill>
              </a:rPr>
              <a:t>Invasion of privacy?</a:t>
            </a:r>
          </a:p>
        </p:txBody>
      </p:sp>
      <p:sp>
        <p:nvSpPr>
          <p:cNvPr id="10" name="Date Placeholder 4"/>
          <p:cNvSpPr>
            <a:spLocks noGrp="1"/>
          </p:cNvSpPr>
          <p:nvPr>
            <p:ph type="dt" sz="half" idx="10"/>
          </p:nvPr>
        </p:nvSpPr>
        <p:spPr>
          <a:xfrm>
            <a:off x="457200" y="6356350"/>
            <a:ext cx="3048000" cy="365125"/>
          </a:xfrm>
        </p:spPr>
        <p:txBody>
          <a:bodyPr/>
          <a:lstStyle/>
          <a:p>
            <a:pPr>
              <a:defRPr/>
            </a:pPr>
            <a:r>
              <a:rPr lang="en-US" dirty="0" smtClean="0">
                <a:solidFill>
                  <a:schemeClr val="bg1"/>
                </a:solidFill>
              </a:rPr>
              <a:t>© Shipman &amp; Goodwin LLP 2019</a:t>
            </a:r>
            <a:endParaRPr lang="en-US" dirty="0">
              <a:solidFill>
                <a:schemeClr val="bg1"/>
              </a:solidFill>
            </a:endParaRPr>
          </a:p>
        </p:txBody>
      </p:sp>
    </p:spTree>
    <p:custDataLst>
      <p:tags r:id="rId1"/>
    </p:custDataLst>
    <p:extLst>
      <p:ext uri="{BB962C8B-B14F-4D97-AF65-F5344CB8AC3E}">
        <p14:creationId xmlns:p14="http://schemas.microsoft.com/office/powerpoint/2010/main" val="30077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71600" y="163394"/>
            <a:ext cx="6781800" cy="1363781"/>
          </a:xfrm>
        </p:spPr>
        <p:txBody>
          <a:bodyPr/>
          <a:lstStyle/>
          <a:p>
            <a:r>
              <a:rPr lang="en-US" dirty="0" smtClean="0"/>
              <a:t>Is this request an invasion of privacy under the </a:t>
            </a:r>
            <a:r>
              <a:rPr lang="en-US" i="1" dirty="0" smtClean="0"/>
              <a:t>Perkins</a:t>
            </a:r>
            <a:r>
              <a:rPr lang="en-US" dirty="0" smtClean="0"/>
              <a:t> test?</a:t>
            </a:r>
            <a:endParaRPr lang="en-US" dirty="0"/>
          </a:p>
        </p:txBody>
      </p:sp>
      <p:sp>
        <p:nvSpPr>
          <p:cNvPr id="4" name="Date Placeholder 3"/>
          <p:cNvSpPr>
            <a:spLocks noGrp="1"/>
          </p:cNvSpPr>
          <p:nvPr>
            <p:ph type="dt" sz="half" idx="10"/>
          </p:nvPr>
        </p:nvSpPr>
        <p:spPr/>
        <p:txBody>
          <a:bodyPr/>
          <a:lstStyle/>
          <a:p>
            <a:pPr>
              <a:defRPr/>
            </a:pPr>
            <a:r>
              <a:rPr lang="en-US" dirty="0" smtClean="0"/>
              <a:t>© Shipman &amp; Goodwin LLP 2019</a:t>
            </a:r>
            <a:endParaRPr lang="en-US" dirty="0"/>
          </a:p>
        </p:txBody>
      </p:sp>
      <p:sp>
        <p:nvSpPr>
          <p:cNvPr id="5" name="Slide Number Placeholder 4"/>
          <p:cNvSpPr>
            <a:spLocks noGrp="1"/>
          </p:cNvSpPr>
          <p:nvPr>
            <p:ph type="sldNum" sz="quarter" idx="12"/>
          </p:nvPr>
        </p:nvSpPr>
        <p:spPr/>
        <p:txBody>
          <a:bodyPr/>
          <a:lstStyle/>
          <a:p>
            <a:pPr>
              <a:defRPr/>
            </a:pPr>
            <a:fld id="{F8121CD5-BA62-CA43-AE30-6F0A8964AC12}" type="slidenum">
              <a:rPr lang="en-US" smtClean="0"/>
              <a:pPr>
                <a:defRPr/>
              </a:pPr>
              <a:t>41</a:t>
            </a:fld>
            <a:endParaRPr lang="en-US" dirty="0"/>
          </a:p>
        </p:txBody>
      </p:sp>
      <p:graphicFrame>
        <p:nvGraphicFramePr>
          <p:cNvPr id="6" name="TPChart"/>
          <p:cNvGraphicFramePr>
            <a:graphicFrameLocks noChangeAspect="1"/>
          </p:cNvGraphicFramePr>
          <p:nvPr>
            <p:custDataLst>
              <p:tags r:id="rId3"/>
            </p:custDataLst>
            <p:extLst>
              <p:ext uri="{D42A27DB-BD31-4B8C-83A1-F6EECF244321}">
                <p14:modId xmlns:p14="http://schemas.microsoft.com/office/powerpoint/2010/main" val="3584750414"/>
              </p:ext>
            </p:extLst>
          </p:nvPr>
        </p:nvGraphicFramePr>
        <p:xfrm>
          <a:off x="4131297" y="1577975"/>
          <a:ext cx="4572000" cy="5143500"/>
        </p:xfrm>
        <a:graphic>
          <a:graphicData uri="http://schemas.openxmlformats.org/presentationml/2006/ole">
            <mc:AlternateContent xmlns:mc="http://schemas.openxmlformats.org/markup-compatibility/2006">
              <mc:Choice xmlns:v="urn:schemas-microsoft-com:vml" Requires="v">
                <p:oleObj spid="_x0000_s44054" name="Chart" r:id="rId6" imgW="4572048" imgH="5143548" progId="MSGraph.Chart.8">
                  <p:embed followColorScheme="full"/>
                </p:oleObj>
              </mc:Choice>
              <mc:Fallback>
                <p:oleObj name="Chart" r:id="rId6" imgW="4572048" imgH="5143548" progId="MSGraph.Chart.8">
                  <p:embed followColorScheme="full"/>
                  <p:pic>
                    <p:nvPicPr>
                      <p:cNvPr id="0" name=""/>
                      <p:cNvPicPr/>
                      <p:nvPr/>
                    </p:nvPicPr>
                    <p:blipFill>
                      <a:blip r:embed="rId7"/>
                      <a:stretch>
                        <a:fillRect/>
                      </a:stretch>
                    </p:blipFill>
                    <p:spPr>
                      <a:xfrm>
                        <a:off x="4131297" y="1577975"/>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762000" y="2819400"/>
            <a:ext cx="4114800" cy="4525963"/>
          </a:xfrm>
        </p:spPr>
        <p:txBody>
          <a:bodyPr>
            <a:noAutofit/>
          </a:bodyPr>
          <a:lstStyle/>
          <a:p>
            <a:pPr marL="514350" indent="-514350">
              <a:spcAft>
                <a:spcPts val="0"/>
              </a:spcAft>
              <a:buFont typeface="Arial" charset="0"/>
              <a:buAutoNum type="arabicPeriod"/>
            </a:pPr>
            <a:r>
              <a:rPr lang="en-US" dirty="0" smtClean="0"/>
              <a:t>Yes</a:t>
            </a:r>
          </a:p>
          <a:p>
            <a:pPr marL="514350" indent="-514350">
              <a:spcAft>
                <a:spcPts val="0"/>
              </a:spcAft>
              <a:buFont typeface="Arial" charset="0"/>
              <a:buAutoNum type="arabicPeriod"/>
            </a:pPr>
            <a:r>
              <a:rPr lang="en-US" dirty="0" smtClean="0"/>
              <a:t>No</a:t>
            </a:r>
          </a:p>
          <a:p>
            <a:pPr marL="514350" indent="-514350">
              <a:spcAft>
                <a:spcPts val="0"/>
              </a:spcAft>
              <a:buFont typeface="Arial" charset="0"/>
              <a:buAutoNum type="arabicPeriod"/>
            </a:pPr>
            <a:r>
              <a:rPr lang="en-US" dirty="0" smtClean="0"/>
              <a:t>It depends</a:t>
            </a:r>
            <a:endParaRPr lang="en-US" dirty="0"/>
          </a:p>
        </p:txBody>
      </p:sp>
    </p:spTree>
    <p:custDataLst>
      <p:tags r:id="rId2"/>
    </p:custDataLst>
    <p:extLst>
      <p:ext uri="{BB962C8B-B14F-4D97-AF65-F5344CB8AC3E}">
        <p14:creationId xmlns:p14="http://schemas.microsoft.com/office/powerpoint/2010/main" val="420368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0" y="2531"/>
            <a:ext cx="9144001" cy="685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smtClean="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42</a:t>
            </a:fld>
            <a:endParaRPr lang="en-US" dirty="0">
              <a:solidFill>
                <a:srgbClr val="FFFFFF"/>
              </a:solidFill>
            </a:endParaRPr>
          </a:p>
        </p:txBody>
      </p:sp>
      <p:sp>
        <p:nvSpPr>
          <p:cNvPr id="3" name="TextBox 2"/>
          <p:cNvSpPr txBox="1"/>
          <p:nvPr/>
        </p:nvSpPr>
        <p:spPr>
          <a:xfrm>
            <a:off x="4800600" y="1915226"/>
            <a:ext cx="4158350" cy="2962513"/>
          </a:xfrm>
          <a:prstGeom prst="roundRect">
            <a:avLst/>
          </a:prstGeom>
          <a:solidFill>
            <a:srgbClr val="FFFFFF">
              <a:alpha val="74902"/>
            </a:srgbClr>
          </a:solidFill>
        </p:spPr>
        <p:txBody>
          <a:bodyPr wrap="square" rtlCol="0">
            <a:spAutoFit/>
          </a:bodyPr>
          <a:lstStyle/>
          <a:p>
            <a:pPr marL="0" indent="0">
              <a:buNone/>
            </a:pPr>
            <a:r>
              <a:rPr lang="en-US" sz="2400" dirty="0" smtClean="0">
                <a:solidFill>
                  <a:schemeClr val="tx2">
                    <a:lumMod val="50000"/>
                  </a:schemeClr>
                </a:solidFill>
              </a:rPr>
              <a:t>You receive a request for an investigation report regarding an employee’s conduct outside of work that resulted in dismissal.</a:t>
            </a:r>
          </a:p>
          <a:p>
            <a:pPr marL="0" indent="0">
              <a:buNone/>
            </a:pPr>
            <a:endParaRPr lang="en-US" sz="2400" b="1" i="1" dirty="0">
              <a:solidFill>
                <a:schemeClr val="tx2">
                  <a:lumMod val="50000"/>
                </a:schemeClr>
              </a:solidFill>
            </a:endParaRPr>
          </a:p>
          <a:p>
            <a:pPr marL="0" indent="0">
              <a:buNone/>
            </a:pPr>
            <a:r>
              <a:rPr lang="en-US" sz="2400" b="1" i="1" dirty="0" smtClean="0">
                <a:solidFill>
                  <a:srgbClr val="1F7593"/>
                </a:solidFill>
              </a:rPr>
              <a:t>Invasion of privacy?</a:t>
            </a:r>
          </a:p>
        </p:txBody>
      </p:sp>
      <p:sp>
        <p:nvSpPr>
          <p:cNvPr id="10" name="Date Placeholder 4"/>
          <p:cNvSpPr>
            <a:spLocks noGrp="1"/>
          </p:cNvSpPr>
          <p:nvPr>
            <p:ph type="dt" sz="half" idx="10"/>
          </p:nvPr>
        </p:nvSpPr>
        <p:spPr>
          <a:xfrm>
            <a:off x="457200" y="6356350"/>
            <a:ext cx="3048000" cy="365125"/>
          </a:xfrm>
        </p:spPr>
        <p:txBody>
          <a:bodyPr/>
          <a:lstStyle/>
          <a:p>
            <a:pPr>
              <a:defRPr/>
            </a:pPr>
            <a:r>
              <a:rPr lang="en-US" dirty="0" smtClean="0">
                <a:solidFill>
                  <a:schemeClr val="bg1"/>
                </a:solidFill>
              </a:rPr>
              <a:t>© Shipman &amp; Goodwin LLP 2019</a:t>
            </a:r>
            <a:endParaRPr lang="en-US" dirty="0">
              <a:solidFill>
                <a:schemeClr val="bg1"/>
              </a:solidFill>
            </a:endParaRPr>
          </a:p>
        </p:txBody>
      </p:sp>
    </p:spTree>
    <p:custDataLst>
      <p:tags r:id="rId1"/>
    </p:custDataLst>
    <p:extLst>
      <p:ext uri="{BB962C8B-B14F-4D97-AF65-F5344CB8AC3E}">
        <p14:creationId xmlns:p14="http://schemas.microsoft.com/office/powerpoint/2010/main" val="46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71600" y="163394"/>
            <a:ext cx="6781800" cy="1363781"/>
          </a:xfrm>
        </p:spPr>
        <p:txBody>
          <a:bodyPr/>
          <a:lstStyle/>
          <a:p>
            <a:r>
              <a:rPr lang="en-US" dirty="0" smtClean="0"/>
              <a:t>Is this request an invasion of privacy under the </a:t>
            </a:r>
            <a:r>
              <a:rPr lang="en-US" i="1" dirty="0" smtClean="0"/>
              <a:t>Perkins</a:t>
            </a:r>
            <a:r>
              <a:rPr lang="en-US" dirty="0" smtClean="0"/>
              <a:t> test?</a:t>
            </a:r>
            <a:endParaRPr lang="en-US" dirty="0"/>
          </a:p>
        </p:txBody>
      </p:sp>
      <p:sp>
        <p:nvSpPr>
          <p:cNvPr id="4" name="Date Placeholder 3"/>
          <p:cNvSpPr>
            <a:spLocks noGrp="1"/>
          </p:cNvSpPr>
          <p:nvPr>
            <p:ph type="dt" sz="half" idx="10"/>
          </p:nvPr>
        </p:nvSpPr>
        <p:spPr/>
        <p:txBody>
          <a:bodyPr/>
          <a:lstStyle/>
          <a:p>
            <a:pPr>
              <a:defRPr/>
            </a:pPr>
            <a:r>
              <a:rPr lang="en-US" dirty="0" smtClean="0"/>
              <a:t>© Shipman &amp; Goodwin LLP 2019</a:t>
            </a:r>
            <a:endParaRPr lang="en-US" dirty="0"/>
          </a:p>
        </p:txBody>
      </p:sp>
      <p:sp>
        <p:nvSpPr>
          <p:cNvPr id="5" name="Slide Number Placeholder 4"/>
          <p:cNvSpPr>
            <a:spLocks noGrp="1"/>
          </p:cNvSpPr>
          <p:nvPr>
            <p:ph type="sldNum" sz="quarter" idx="12"/>
          </p:nvPr>
        </p:nvSpPr>
        <p:spPr/>
        <p:txBody>
          <a:bodyPr/>
          <a:lstStyle/>
          <a:p>
            <a:pPr>
              <a:defRPr/>
            </a:pPr>
            <a:fld id="{F8121CD5-BA62-CA43-AE30-6F0A8964AC12}" type="slidenum">
              <a:rPr lang="en-US" smtClean="0"/>
              <a:pPr>
                <a:defRPr/>
              </a:pPr>
              <a:t>43</a:t>
            </a:fld>
            <a:endParaRPr lang="en-US" dirty="0"/>
          </a:p>
        </p:txBody>
      </p:sp>
      <p:graphicFrame>
        <p:nvGraphicFramePr>
          <p:cNvPr id="6" name="TPChart"/>
          <p:cNvGraphicFramePr>
            <a:graphicFrameLocks noChangeAspect="1"/>
          </p:cNvGraphicFramePr>
          <p:nvPr>
            <p:custDataLst>
              <p:tags r:id="rId3"/>
            </p:custDataLst>
            <p:extLst>
              <p:ext uri="{D42A27DB-BD31-4B8C-83A1-F6EECF244321}">
                <p14:modId xmlns:p14="http://schemas.microsoft.com/office/powerpoint/2010/main" val="1398040040"/>
              </p:ext>
            </p:extLst>
          </p:nvPr>
        </p:nvGraphicFramePr>
        <p:xfrm>
          <a:off x="4131297" y="1577975"/>
          <a:ext cx="4572000" cy="5143500"/>
        </p:xfrm>
        <a:graphic>
          <a:graphicData uri="http://schemas.openxmlformats.org/presentationml/2006/ole">
            <mc:AlternateContent xmlns:mc="http://schemas.openxmlformats.org/markup-compatibility/2006">
              <mc:Choice xmlns:v="urn:schemas-microsoft-com:vml" Requires="v">
                <p:oleObj spid="_x0000_s45078" name="Chart" r:id="rId6" imgW="4572048" imgH="5143548" progId="MSGraph.Chart.8">
                  <p:embed followColorScheme="full"/>
                </p:oleObj>
              </mc:Choice>
              <mc:Fallback>
                <p:oleObj name="Chart" r:id="rId6" imgW="4572048" imgH="5143548" progId="MSGraph.Chart.8">
                  <p:embed followColorScheme="full"/>
                  <p:pic>
                    <p:nvPicPr>
                      <p:cNvPr id="6" name="TPChart"/>
                      <p:cNvPicPr/>
                      <p:nvPr/>
                    </p:nvPicPr>
                    <p:blipFill>
                      <a:blip r:embed="rId7"/>
                      <a:stretch>
                        <a:fillRect/>
                      </a:stretch>
                    </p:blipFill>
                    <p:spPr>
                      <a:xfrm>
                        <a:off x="4131297" y="1577975"/>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762000" y="2819400"/>
            <a:ext cx="4114800" cy="4525963"/>
          </a:xfrm>
        </p:spPr>
        <p:txBody>
          <a:bodyPr>
            <a:noAutofit/>
          </a:bodyPr>
          <a:lstStyle/>
          <a:p>
            <a:pPr marL="514350" indent="-514350">
              <a:spcAft>
                <a:spcPts val="0"/>
              </a:spcAft>
              <a:buFont typeface="Arial" charset="0"/>
              <a:buAutoNum type="arabicPeriod"/>
            </a:pPr>
            <a:r>
              <a:rPr lang="en-US" dirty="0" smtClean="0"/>
              <a:t>Yes</a:t>
            </a:r>
          </a:p>
          <a:p>
            <a:pPr marL="514350" indent="-514350">
              <a:spcAft>
                <a:spcPts val="0"/>
              </a:spcAft>
              <a:buFont typeface="Arial" charset="0"/>
              <a:buAutoNum type="arabicPeriod"/>
            </a:pPr>
            <a:r>
              <a:rPr lang="en-US" dirty="0" smtClean="0"/>
              <a:t>No</a:t>
            </a:r>
          </a:p>
          <a:p>
            <a:pPr marL="514350" indent="-514350">
              <a:spcAft>
                <a:spcPts val="0"/>
              </a:spcAft>
              <a:buFont typeface="Arial" charset="0"/>
              <a:buAutoNum type="arabicPeriod"/>
            </a:pPr>
            <a:r>
              <a:rPr lang="en-US" dirty="0" smtClean="0"/>
              <a:t>It depends</a:t>
            </a:r>
            <a:endParaRPr lang="en-US" dirty="0"/>
          </a:p>
        </p:txBody>
      </p:sp>
    </p:spTree>
    <p:custDataLst>
      <p:tags r:id="rId2"/>
    </p:custDataLst>
    <p:extLst>
      <p:ext uri="{BB962C8B-B14F-4D97-AF65-F5344CB8AC3E}">
        <p14:creationId xmlns:p14="http://schemas.microsoft.com/office/powerpoint/2010/main" val="295291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0" y="2530"/>
            <a:ext cx="9144001" cy="685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ardrop 26"/>
          <p:cNvSpPr/>
          <p:nvPr/>
        </p:nvSpPr>
        <p:spPr>
          <a:xfrm rot="16200000">
            <a:off x="2532" y="0"/>
            <a:ext cx="2814337" cy="2819400"/>
          </a:xfrm>
          <a:prstGeom prst="teardrop">
            <a:avLst/>
          </a:prstGeom>
          <a:solidFill>
            <a:schemeClr val="tx2">
              <a:alpha val="2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ardrop 4"/>
          <p:cNvSpPr/>
          <p:nvPr/>
        </p:nvSpPr>
        <p:spPr>
          <a:xfrm rot="16200000">
            <a:off x="528542" y="512618"/>
            <a:ext cx="1825078" cy="1829457"/>
          </a:xfrm>
          <a:prstGeom prst="teardrop">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p:nvSpPr>
        <p:spPr>
          <a:xfrm>
            <a:off x="217840" y="1092603"/>
            <a:ext cx="2425700" cy="461665"/>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400" b="1" dirty="0" smtClean="0">
                <a:solidFill>
                  <a:schemeClr val="accent2">
                    <a:lumMod val="60000"/>
                    <a:lumOff val="40000"/>
                  </a:schemeClr>
                </a:solidFill>
                <a:latin typeface="Source Sans Pro Light" pitchFamily="34" charset="0"/>
              </a:rPr>
              <a:t>Scenario: </a:t>
            </a:r>
            <a:endParaRPr lang="en-US" sz="2400" dirty="0">
              <a:solidFill>
                <a:schemeClr val="bg1"/>
              </a:solidFill>
              <a:latin typeface="Source Sans Pro Light" pitchFamily="34" charset="0"/>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2C3E50"/>
                </a:solidFill>
                <a:cs typeface="Arial" charset="0"/>
              </a:defRPr>
            </a:lvl1pPr>
          </a:lstStyle>
          <a:p>
            <a:pPr>
              <a:defRPr/>
            </a:pPr>
            <a:fld id="{F8121CD5-BA62-CA43-AE30-6F0A8964AC12}" type="slidenum">
              <a:rPr lang="en-US" smtClean="0">
                <a:solidFill>
                  <a:srgbClr val="FFFFFF"/>
                </a:solidFill>
              </a:rPr>
              <a:pPr>
                <a:defRPr/>
              </a:pPr>
              <a:t>44</a:t>
            </a:fld>
            <a:endParaRPr lang="en-US" dirty="0">
              <a:solidFill>
                <a:srgbClr val="FFFFFF"/>
              </a:solidFill>
            </a:endParaRPr>
          </a:p>
        </p:txBody>
      </p:sp>
      <p:sp>
        <p:nvSpPr>
          <p:cNvPr id="3" name="TextBox 2"/>
          <p:cNvSpPr txBox="1"/>
          <p:nvPr/>
        </p:nvSpPr>
        <p:spPr>
          <a:xfrm>
            <a:off x="4800600" y="1915226"/>
            <a:ext cx="4158350" cy="2962513"/>
          </a:xfrm>
          <a:prstGeom prst="roundRect">
            <a:avLst/>
          </a:prstGeom>
          <a:solidFill>
            <a:srgbClr val="FFFFFF">
              <a:alpha val="74902"/>
            </a:srgbClr>
          </a:solidFill>
        </p:spPr>
        <p:txBody>
          <a:bodyPr wrap="square" rtlCol="0">
            <a:spAutoFit/>
          </a:bodyPr>
          <a:lstStyle/>
          <a:p>
            <a:pPr marL="0" indent="0">
              <a:buNone/>
            </a:pPr>
            <a:r>
              <a:rPr lang="en-US" sz="2400" dirty="0" smtClean="0">
                <a:solidFill>
                  <a:schemeClr val="tx2">
                    <a:lumMod val="50000"/>
                  </a:schemeClr>
                </a:solidFill>
              </a:rPr>
              <a:t>You receive a request for medical records provided to an employer to support employee eligibility for sick leave.</a:t>
            </a:r>
          </a:p>
          <a:p>
            <a:pPr marL="0" indent="0">
              <a:buNone/>
            </a:pPr>
            <a:endParaRPr lang="en-US" sz="2400" b="1" i="1" dirty="0">
              <a:solidFill>
                <a:schemeClr val="tx2">
                  <a:lumMod val="50000"/>
                </a:schemeClr>
              </a:solidFill>
            </a:endParaRPr>
          </a:p>
          <a:p>
            <a:pPr marL="0" indent="0">
              <a:buNone/>
            </a:pPr>
            <a:r>
              <a:rPr lang="en-US" sz="2400" b="1" i="1" dirty="0" smtClean="0">
                <a:solidFill>
                  <a:srgbClr val="1F7593"/>
                </a:solidFill>
              </a:rPr>
              <a:t>Invasion of privacy?</a:t>
            </a:r>
          </a:p>
        </p:txBody>
      </p:sp>
      <p:sp>
        <p:nvSpPr>
          <p:cNvPr id="10" name="Date Placeholder 4"/>
          <p:cNvSpPr>
            <a:spLocks noGrp="1"/>
          </p:cNvSpPr>
          <p:nvPr>
            <p:ph type="dt" sz="half" idx="10"/>
          </p:nvPr>
        </p:nvSpPr>
        <p:spPr>
          <a:xfrm>
            <a:off x="457200" y="6356350"/>
            <a:ext cx="3048000" cy="365125"/>
          </a:xfrm>
        </p:spPr>
        <p:txBody>
          <a:bodyPr/>
          <a:lstStyle/>
          <a:p>
            <a:pPr>
              <a:defRPr/>
            </a:pPr>
            <a:r>
              <a:rPr lang="en-US" dirty="0" smtClean="0">
                <a:solidFill>
                  <a:schemeClr val="bg1"/>
                </a:solidFill>
              </a:rPr>
              <a:t>© Shipman &amp; Goodwin LLP 2019</a:t>
            </a:r>
            <a:endParaRPr lang="en-US" dirty="0">
              <a:solidFill>
                <a:schemeClr val="bg1"/>
              </a:solidFill>
            </a:endParaRPr>
          </a:p>
        </p:txBody>
      </p:sp>
    </p:spTree>
    <p:custDataLst>
      <p:tags r:id="rId1"/>
    </p:custDataLst>
    <p:extLst>
      <p:ext uri="{BB962C8B-B14F-4D97-AF65-F5344CB8AC3E}">
        <p14:creationId xmlns:p14="http://schemas.microsoft.com/office/powerpoint/2010/main" val="267901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71600" y="100463"/>
            <a:ext cx="6781800" cy="1363781"/>
          </a:xfrm>
        </p:spPr>
        <p:txBody>
          <a:bodyPr/>
          <a:lstStyle/>
          <a:p>
            <a:r>
              <a:rPr lang="en-US" dirty="0" smtClean="0"/>
              <a:t>Is this request an invasion of privacy under the </a:t>
            </a:r>
            <a:r>
              <a:rPr lang="en-US" i="1" dirty="0" smtClean="0"/>
              <a:t>Perkins</a:t>
            </a:r>
            <a:r>
              <a:rPr lang="en-US" dirty="0" smtClean="0"/>
              <a:t> test?</a:t>
            </a:r>
            <a:endParaRPr lang="en-US" dirty="0"/>
          </a:p>
        </p:txBody>
      </p:sp>
      <p:sp>
        <p:nvSpPr>
          <p:cNvPr id="4" name="Date Placeholder 3"/>
          <p:cNvSpPr>
            <a:spLocks noGrp="1"/>
          </p:cNvSpPr>
          <p:nvPr>
            <p:ph type="dt" sz="half" idx="10"/>
          </p:nvPr>
        </p:nvSpPr>
        <p:spPr/>
        <p:txBody>
          <a:bodyPr/>
          <a:lstStyle/>
          <a:p>
            <a:pPr>
              <a:defRPr/>
            </a:pPr>
            <a:r>
              <a:rPr lang="en-US" dirty="0" smtClean="0"/>
              <a:t>© Shipman &amp; Goodwin LLP 2019</a:t>
            </a:r>
            <a:endParaRPr lang="en-US" dirty="0"/>
          </a:p>
        </p:txBody>
      </p:sp>
      <p:sp>
        <p:nvSpPr>
          <p:cNvPr id="5" name="Slide Number Placeholder 4"/>
          <p:cNvSpPr>
            <a:spLocks noGrp="1"/>
          </p:cNvSpPr>
          <p:nvPr>
            <p:ph type="sldNum" sz="quarter" idx="12"/>
          </p:nvPr>
        </p:nvSpPr>
        <p:spPr/>
        <p:txBody>
          <a:bodyPr/>
          <a:lstStyle/>
          <a:p>
            <a:pPr>
              <a:defRPr/>
            </a:pPr>
            <a:fld id="{F8121CD5-BA62-CA43-AE30-6F0A8964AC12}" type="slidenum">
              <a:rPr lang="en-US" smtClean="0"/>
              <a:pPr>
                <a:defRPr/>
              </a:pPr>
              <a:t>45</a:t>
            </a:fld>
            <a:endParaRPr lang="en-US" dirty="0"/>
          </a:p>
        </p:txBody>
      </p:sp>
      <p:graphicFrame>
        <p:nvGraphicFramePr>
          <p:cNvPr id="6" name="TPChart"/>
          <p:cNvGraphicFramePr>
            <a:graphicFrameLocks noChangeAspect="1"/>
          </p:cNvGraphicFramePr>
          <p:nvPr>
            <p:custDataLst>
              <p:tags r:id="rId3"/>
            </p:custDataLst>
            <p:extLst>
              <p:ext uri="{D42A27DB-BD31-4B8C-83A1-F6EECF244321}">
                <p14:modId xmlns:p14="http://schemas.microsoft.com/office/powerpoint/2010/main" val="2180988350"/>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46102" name="Chart" r:id="rId6" imgW="4572048" imgH="5143548" progId="MSGraph.Chart.8">
                  <p:embed followColorScheme="full"/>
                </p:oleObj>
              </mc:Choice>
              <mc:Fallback>
                <p:oleObj name="Chart" r:id="rId6" imgW="4572048" imgH="5143548" progId="MSGraph.Chart.8">
                  <p:embed followColorScheme="full"/>
                  <p:pic>
                    <p:nvPicPr>
                      <p:cNvPr id="6" name="TPChart"/>
                      <p:cNvPicPr/>
                      <p:nvPr/>
                    </p:nvPicPr>
                    <p:blipFill>
                      <a:blip r:embed="rId7"/>
                      <a:stretch>
                        <a:fillRect/>
                      </a:stretch>
                    </p:blipFill>
                    <p:spPr>
                      <a:xfrm>
                        <a:off x="4508500" y="1651000"/>
                        <a:ext cx="4572000" cy="51435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1295400" y="3048000"/>
            <a:ext cx="4114800" cy="4525963"/>
          </a:xfrm>
        </p:spPr>
        <p:txBody>
          <a:bodyPr>
            <a:noAutofit/>
          </a:bodyPr>
          <a:lstStyle/>
          <a:p>
            <a:pPr marL="514350" indent="-514350">
              <a:spcAft>
                <a:spcPts val="0"/>
              </a:spcAft>
              <a:buFont typeface="Arial" charset="0"/>
              <a:buAutoNum type="arabicPeriod"/>
            </a:pPr>
            <a:r>
              <a:rPr lang="en-US" dirty="0" smtClean="0"/>
              <a:t>Yes</a:t>
            </a:r>
          </a:p>
          <a:p>
            <a:pPr marL="514350" indent="-514350">
              <a:spcAft>
                <a:spcPts val="0"/>
              </a:spcAft>
              <a:buFont typeface="Arial" charset="0"/>
              <a:buAutoNum type="arabicPeriod"/>
            </a:pPr>
            <a:r>
              <a:rPr lang="en-US" dirty="0" smtClean="0"/>
              <a:t>No</a:t>
            </a:r>
          </a:p>
          <a:p>
            <a:pPr marL="514350" indent="-514350">
              <a:spcAft>
                <a:spcPts val="0"/>
              </a:spcAft>
              <a:buFont typeface="Arial" charset="0"/>
              <a:buAutoNum type="arabicPeriod"/>
            </a:pPr>
            <a:r>
              <a:rPr lang="en-US" smtClean="0"/>
              <a:t>It depends</a:t>
            </a:r>
            <a:endParaRPr lang="en-US" dirty="0"/>
          </a:p>
        </p:txBody>
      </p:sp>
    </p:spTree>
    <p:custDataLst>
      <p:tags r:id="rId2"/>
    </p:custDataLst>
    <p:extLst>
      <p:ext uri="{BB962C8B-B14F-4D97-AF65-F5344CB8AC3E}">
        <p14:creationId xmlns:p14="http://schemas.microsoft.com/office/powerpoint/2010/main" val="385071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69" y="1291216"/>
            <a:ext cx="9143999" cy="3321527"/>
            <a:chOff x="0" y="1402417"/>
            <a:chExt cx="9143999" cy="1855134"/>
          </a:xfrm>
        </p:grpSpPr>
        <p:sp>
          <p:nvSpPr>
            <p:cNvPr id="12" name="Rectangle 11"/>
            <p:cNvSpPr/>
            <p:nvPr/>
          </p:nvSpPr>
          <p:spPr>
            <a:xfrm>
              <a:off x="3276600" y="1402417"/>
              <a:ext cx="5867399" cy="18551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Pentagon 14"/>
            <p:cNvSpPr/>
            <p:nvPr/>
          </p:nvSpPr>
          <p:spPr>
            <a:xfrm>
              <a:off x="0" y="1428750"/>
              <a:ext cx="3276601"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Title 1"/>
          <p:cNvSpPr>
            <a:spLocks noGrp="1"/>
          </p:cNvSpPr>
          <p:nvPr>
            <p:ph type="title"/>
          </p:nvPr>
        </p:nvSpPr>
        <p:spPr>
          <a:xfrm>
            <a:off x="457200" y="152400"/>
            <a:ext cx="8229600" cy="523220"/>
          </a:xfrm>
        </p:spPr>
        <p:txBody>
          <a:bodyPr>
            <a:spAutoFit/>
          </a:bodyPr>
          <a:lstStyle/>
          <a:p>
            <a:pPr eaLnBrk="1" hangingPunct="1"/>
            <a:r>
              <a:rPr lang="en-US" dirty="0">
                <a:solidFill>
                  <a:schemeClr val="tx2"/>
                </a:solidFill>
                <a:latin typeface="Source Sans Pro" charset="0"/>
              </a:rPr>
              <a:t>FOIA: </a:t>
            </a:r>
            <a:r>
              <a:rPr lang="en-US" dirty="0" smtClean="0">
                <a:solidFill>
                  <a:schemeClr val="tx2"/>
                </a:solidFill>
                <a:latin typeface="Source Sans Pro" charset="0"/>
              </a:rPr>
              <a:t>Abuse of Appeal Process</a:t>
            </a:r>
            <a:endParaRPr lang="en-US" dirty="0">
              <a:solidFill>
                <a:schemeClr val="tx2"/>
              </a:solidFill>
              <a:latin typeface="Source Sans Pro" charset="0"/>
            </a:endParaRPr>
          </a:p>
        </p:txBody>
      </p:sp>
      <p:sp>
        <p:nvSpPr>
          <p:cNvPr id="21" name="Content Placeholder 2"/>
          <p:cNvSpPr>
            <a:spLocks noGrp="1"/>
          </p:cNvSpPr>
          <p:nvPr>
            <p:ph idx="1"/>
          </p:nvPr>
        </p:nvSpPr>
        <p:spPr>
          <a:xfrm>
            <a:off x="457200" y="731003"/>
            <a:ext cx="8229600" cy="461665"/>
          </a:xfrm>
        </p:spPr>
        <p:txBody>
          <a:bodyPr>
            <a:spAutoFit/>
          </a:bodyPr>
          <a:lstStyle/>
          <a:p>
            <a:pPr marL="0" indent="0" algn="ctr" eaLnBrk="1" hangingPunct="1">
              <a:buNone/>
            </a:pPr>
            <a:r>
              <a:rPr lang="en-US" sz="2400" dirty="0">
                <a:solidFill>
                  <a:schemeClr val="bg2">
                    <a:lumMod val="25000"/>
                  </a:schemeClr>
                </a:solidFill>
                <a:latin typeface="Calibri" charset="0"/>
              </a:rPr>
              <a:t>Public Act 18-95, effective October 1, 2018</a:t>
            </a:r>
          </a:p>
        </p:txBody>
      </p:sp>
      <p:sp>
        <p:nvSpPr>
          <p:cNvPr id="22" name="Rectangle 21"/>
          <p:cNvSpPr/>
          <p:nvPr/>
        </p:nvSpPr>
        <p:spPr>
          <a:xfrm>
            <a:off x="4343400" y="698957"/>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Content Placeholder 2"/>
          <p:cNvSpPr txBox="1">
            <a:spLocks/>
          </p:cNvSpPr>
          <p:nvPr/>
        </p:nvSpPr>
        <p:spPr bwMode="auto">
          <a:xfrm>
            <a:off x="3810000" y="1792147"/>
            <a:ext cx="4986622" cy="257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Calibri" charset="0"/>
                <a:ea typeface="ＭＳ Ｐゴシック" charset="0"/>
              </a:rPr>
              <a:t>Clarifies factors the FOIC must consider </a:t>
            </a:r>
            <a:r>
              <a:rPr kumimoji="0" lang="en-US" sz="2800" b="0" i="0" u="none" strike="noStrike" kern="1200" cap="none" spc="0" normalizeH="0" baseline="0" noProof="0" dirty="0" smtClean="0">
                <a:ln>
                  <a:noFill/>
                </a:ln>
                <a:solidFill>
                  <a:prstClr val="white"/>
                </a:solidFill>
                <a:effectLst/>
                <a:uLnTx/>
                <a:uFillTx/>
                <a:latin typeface="Calibri" charset="0"/>
                <a:ea typeface="ＭＳ Ｐゴシック" charset="0"/>
              </a:rPr>
              <a:t>when determining if an individual appealing to the FOIC is </a:t>
            </a:r>
            <a:r>
              <a:rPr kumimoji="0" lang="en-US" sz="2800" b="1" i="0" u="none" strike="noStrike" kern="1200" cap="none" spc="0" normalizeH="0" baseline="0" noProof="0" dirty="0" smtClean="0">
                <a:ln>
                  <a:noFill/>
                </a:ln>
                <a:solidFill>
                  <a:prstClr val="white"/>
                </a:solidFill>
                <a:effectLst/>
                <a:uLnTx/>
                <a:uFillTx/>
                <a:latin typeface="Calibri" charset="0"/>
                <a:ea typeface="ＭＳ Ｐゴシック" charset="0"/>
              </a:rPr>
              <a:t>abusing the appeal process. </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23437"/>
          <a:stretch/>
        </p:blipFill>
        <p:spPr>
          <a:xfrm>
            <a:off x="-870" y="1291216"/>
            <a:ext cx="3270250" cy="330348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13" name="Content Placeholder 2"/>
          <p:cNvSpPr txBox="1">
            <a:spLocks/>
          </p:cNvSpPr>
          <p:nvPr/>
        </p:nvSpPr>
        <p:spPr bwMode="auto">
          <a:xfrm>
            <a:off x="381000" y="4724400"/>
            <a:ext cx="8610599"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 b="0" i="0" u="none" strike="noStrike" kern="1200" cap="none" spc="0" normalizeH="0" baseline="0" noProof="0" dirty="0" smtClean="0">
                <a:ln>
                  <a:noFill/>
                </a:ln>
                <a:solidFill>
                  <a:srgbClr val="F2F2F2">
                    <a:lumMod val="10000"/>
                  </a:srgbClr>
                </a:solidFill>
                <a:effectLst/>
                <a:uLnTx/>
                <a:uFillTx/>
                <a:latin typeface="Calibri" charset="0"/>
                <a:ea typeface="ＭＳ Ｐゴシック" charset="0"/>
              </a:rPr>
              <a:t>If the Executive Director, at his or her discretion, believes an appeal is an abuse of the appeal process, a hearing shall not be scheduled unless given leave by the commission after a review of affidavits and written arguments from the parties.</a:t>
            </a:r>
            <a:endParaRPr kumimoji="0" lang="en-US" sz="2100" b="0" i="0" u="none" strike="noStrike" kern="1200" cap="none" spc="0" normalizeH="0" baseline="0" noProof="0" dirty="0">
              <a:ln>
                <a:noFill/>
              </a:ln>
              <a:solidFill>
                <a:srgbClr val="F2F2F2">
                  <a:lumMod val="10000"/>
                </a:srgbClr>
              </a:solidFill>
              <a:effectLst/>
              <a:uLnTx/>
              <a:uFillTx/>
              <a:latin typeface="Calibri"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2F2F2">
                    <a:lumMod val="10000"/>
                  </a:srgbClr>
                </a:solidFill>
                <a:effectLst/>
                <a:uLnTx/>
                <a:uFillTx/>
                <a:latin typeface="Calibri" charset="0"/>
                <a:ea typeface="ＭＳ Ｐゴシック" charset="0"/>
              </a:rPr>
              <a:t> </a:t>
            </a:r>
            <a:endParaRPr kumimoji="0" lang="en-US" sz="2400" b="0" i="0" u="none" strike="noStrike" kern="1200" cap="none" spc="0" normalizeH="0" baseline="0" noProof="0" dirty="0">
              <a:ln>
                <a:noFill/>
              </a:ln>
              <a:solidFill>
                <a:srgbClr val="F2F2F2">
                  <a:lumMod val="10000"/>
                </a:srgbClr>
              </a:solidFill>
              <a:effectLst/>
              <a:uLnTx/>
              <a:uFillTx/>
              <a:latin typeface="Calibri" charset="0"/>
              <a:ea typeface="ＭＳ Ｐゴシック" charset="0"/>
            </a:endParaRPr>
          </a:p>
        </p:txBody>
      </p:sp>
      <p:sp>
        <p:nvSpPr>
          <p:cNvPr id="14" name="Date Placeholder 4"/>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 Shipman &amp; Goodwin LLP 2019</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Tree>
    <p:custDataLst>
      <p:tags r:id="rId1"/>
    </p:custDataLst>
    <p:extLst>
      <p:ext uri="{BB962C8B-B14F-4D97-AF65-F5344CB8AC3E}">
        <p14:creationId xmlns:p14="http://schemas.microsoft.com/office/powerpoint/2010/main" val="241368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241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0" name="Title 1"/>
          <p:cNvSpPr>
            <a:spLocks noGrp="1"/>
          </p:cNvSpPr>
          <p:nvPr>
            <p:ph type="title"/>
          </p:nvPr>
        </p:nvSpPr>
        <p:spPr>
          <a:xfrm>
            <a:off x="228599" y="152400"/>
            <a:ext cx="8913813" cy="523220"/>
          </a:xfrm>
        </p:spPr>
        <p:txBody>
          <a:bodyPr wrap="square">
            <a:spAutoFit/>
          </a:bodyPr>
          <a:lstStyle/>
          <a:p>
            <a:pPr eaLnBrk="1" hangingPunct="1"/>
            <a:r>
              <a:rPr lang="en-US" dirty="0" smtClean="0">
                <a:solidFill>
                  <a:schemeClr val="tx2"/>
                </a:solidFill>
                <a:latin typeface="Source Sans Pro" charset="0"/>
              </a:rPr>
              <a:t>FOIA: Abuse of Process Factors</a:t>
            </a:r>
            <a:endParaRPr lang="en-US" dirty="0">
              <a:solidFill>
                <a:schemeClr val="tx2"/>
              </a:solidFill>
              <a:latin typeface="Source Sans Pro" charset="0"/>
            </a:endParaRPr>
          </a:p>
        </p:txBody>
      </p:sp>
      <p:sp>
        <p:nvSpPr>
          <p:cNvPr id="122" name="Rectangle 121"/>
          <p:cNvSpPr/>
          <p:nvPr/>
        </p:nvSpPr>
        <p:spPr>
          <a:xfrm>
            <a:off x="4343400" y="7203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1351661"/>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1351661"/>
            <a:ext cx="861786" cy="859536"/>
          </a:xfrm>
          <a:prstGeom prst="rect">
            <a:avLst/>
          </a:prstGeom>
        </p:spPr>
      </p:pic>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2682544"/>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2682544"/>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4095244"/>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4095244"/>
            <a:ext cx="861786" cy="859536"/>
          </a:xfrm>
          <a:prstGeom prst="rect">
            <a:avLst/>
          </a:prstGeom>
        </p:spPr>
      </p:pic>
      <p:sp>
        <p:nvSpPr>
          <p:cNvPr id="4" name="TextBox 3"/>
          <p:cNvSpPr txBox="1"/>
          <p:nvPr/>
        </p:nvSpPr>
        <p:spPr>
          <a:xfrm>
            <a:off x="1398894" y="1340694"/>
            <a:ext cx="7592706"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5E3C63"/>
                </a:solidFill>
                <a:effectLst/>
                <a:uLnTx/>
                <a:uFillTx/>
                <a:latin typeface="Calibri" charset="0"/>
                <a:ea typeface="ＭＳ Ｐゴシック" charset="0"/>
              </a:rPr>
              <a:t>Nature, content and language or subject matter</a:t>
            </a:r>
            <a:r>
              <a:rPr kumimoji="0" lang="en-US" sz="2000" b="0" i="0" u="none" strike="noStrike" kern="1200" cap="none" spc="0" normalizeH="0" baseline="0" noProof="0" dirty="0" smtClean="0">
                <a:ln>
                  <a:noFill/>
                </a:ln>
                <a:solidFill>
                  <a:srgbClr val="2C3E50"/>
                </a:solidFill>
                <a:effectLst/>
                <a:uLnTx/>
                <a:uFillTx/>
                <a:latin typeface="Calibri" charset="0"/>
                <a:ea typeface="ＭＳ Ｐゴシック" charset="0"/>
              </a:rPr>
              <a:t> </a:t>
            </a:r>
            <a:r>
              <a:rPr kumimoji="0" lang="en-US" sz="2000" b="0" i="0" u="none" strike="noStrike" kern="1200" cap="none" spc="0" normalizeH="0" baseline="0" noProof="0" dirty="0">
                <a:ln>
                  <a:noFill/>
                </a:ln>
                <a:solidFill>
                  <a:srgbClr val="F2F2F2">
                    <a:lumMod val="25000"/>
                  </a:srgbClr>
                </a:solidFill>
                <a:effectLst/>
                <a:uLnTx/>
                <a:uFillTx/>
                <a:latin typeface="Calibri" charset="0"/>
                <a:ea typeface="ＭＳ Ｐゴシック" charset="0"/>
              </a:rPr>
              <a:t>of request or appeal, </a:t>
            </a:r>
            <a:r>
              <a:rPr kumimoji="0" lang="en-US" sz="2000" b="1" i="0" u="sng" strike="noStrike" kern="1200" cap="none" spc="0" normalizeH="0" baseline="0" noProof="0" dirty="0">
                <a:ln>
                  <a:noFill/>
                </a:ln>
                <a:solidFill>
                  <a:srgbClr val="FF0000"/>
                </a:solidFill>
                <a:effectLst/>
                <a:uLnTx/>
                <a:uFillTx/>
                <a:latin typeface="Calibri" charset="0"/>
                <a:ea typeface="ＭＳ Ｐゴシック" charset="0"/>
              </a:rPr>
              <a:t>including, among other factors, whether the request or appeal is repetitious or </a:t>
            </a:r>
            <a:r>
              <a:rPr kumimoji="0" lang="en-US" sz="2000" b="1" i="0" u="sng" strike="noStrike" kern="1200" cap="none" spc="0" normalizeH="0" baseline="0" noProof="0" dirty="0" smtClean="0">
                <a:ln>
                  <a:noFill/>
                </a:ln>
                <a:solidFill>
                  <a:srgbClr val="FF0000"/>
                </a:solidFill>
                <a:effectLst/>
                <a:uLnTx/>
                <a:uFillTx/>
                <a:latin typeface="Calibri" charset="0"/>
                <a:ea typeface="ＭＳ Ｐゴシック" charset="0"/>
              </a:rPr>
              <a:t>cumulative</a:t>
            </a:r>
            <a:r>
              <a:rPr kumimoji="0" lang="en-US" sz="2000" b="1" i="0" u="none" strike="noStrike" kern="1200" cap="none" spc="0" normalizeH="0" baseline="0" noProof="0" dirty="0" smtClean="0">
                <a:ln>
                  <a:noFill/>
                </a:ln>
                <a:solidFill>
                  <a:srgbClr val="FF0000"/>
                </a:solidFill>
                <a:effectLst/>
                <a:uLnTx/>
                <a:uFillTx/>
                <a:latin typeface="Calibri" charset="0"/>
                <a:ea typeface="ＭＳ Ｐゴシック" charset="0"/>
              </a:rPr>
              <a:t> (NEW)</a:t>
            </a:r>
            <a:endParaRPr kumimoji="0" lang="en-US" sz="2000" b="1" i="0" u="none" strike="noStrike" kern="1200" cap="none" spc="0" normalizeH="0" baseline="0" noProof="0" dirty="0">
              <a:ln>
                <a:noFill/>
              </a:ln>
              <a:solidFill>
                <a:srgbClr val="FF0000"/>
              </a:solidFill>
              <a:effectLst/>
              <a:uLnTx/>
              <a:uFillTx/>
              <a:latin typeface="Calibri" charset="0"/>
              <a:ea typeface="ＭＳ Ｐゴシック" charset="0"/>
            </a:endParaRPr>
          </a:p>
        </p:txBody>
      </p:sp>
      <p:sp>
        <p:nvSpPr>
          <p:cNvPr id="19" name="TextBox 18"/>
          <p:cNvSpPr txBox="1"/>
          <p:nvPr/>
        </p:nvSpPr>
        <p:spPr>
          <a:xfrm>
            <a:off x="1398895" y="2627680"/>
            <a:ext cx="7364106"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2F2F2">
                    <a:lumMod val="25000"/>
                  </a:srgbClr>
                </a:solidFill>
                <a:effectLst/>
                <a:uLnTx/>
                <a:uFillTx/>
                <a:latin typeface="Calibri" charset="0"/>
                <a:ea typeface="ＭＳ Ｐゴシック" charset="0"/>
              </a:rPr>
              <a:t>Nature, content and language or subject matter </a:t>
            </a:r>
            <a:r>
              <a:rPr kumimoji="0" lang="en-US" sz="2000" b="1" i="0" u="none" strike="noStrike" kern="1200" cap="none" spc="0" normalizeH="0" baseline="0" noProof="0" dirty="0">
                <a:ln>
                  <a:noFill/>
                </a:ln>
                <a:solidFill>
                  <a:srgbClr val="5E3C63"/>
                </a:solidFill>
                <a:effectLst/>
                <a:uLnTx/>
                <a:uFillTx/>
                <a:latin typeface="Calibri" charset="0"/>
                <a:ea typeface="ＭＳ Ｐゴシック" charset="0"/>
              </a:rPr>
              <a:t>of prior or contemporaneous requests or appeals or other verbal or written communications </a:t>
            </a:r>
            <a:r>
              <a:rPr kumimoji="0" lang="en-US" sz="2000" b="0" i="0" u="none" strike="noStrike" kern="1200" cap="none" spc="0" normalizeH="0" baseline="0" noProof="0" dirty="0">
                <a:ln>
                  <a:noFill/>
                </a:ln>
                <a:solidFill>
                  <a:srgbClr val="F2F2F2">
                    <a:lumMod val="25000"/>
                  </a:srgbClr>
                </a:solidFill>
                <a:effectLst/>
                <a:uLnTx/>
                <a:uFillTx/>
                <a:latin typeface="Calibri" charset="0"/>
                <a:ea typeface="ＭＳ Ｐゴシック" charset="0"/>
              </a:rPr>
              <a:t>to the agency or official of the agency</a:t>
            </a:r>
          </a:p>
        </p:txBody>
      </p:sp>
      <p:sp>
        <p:nvSpPr>
          <p:cNvPr id="20" name="TextBox 19"/>
          <p:cNvSpPr txBox="1"/>
          <p:nvPr/>
        </p:nvSpPr>
        <p:spPr>
          <a:xfrm>
            <a:off x="1398895" y="4275823"/>
            <a:ext cx="7516505"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5E3C63"/>
                </a:solidFill>
                <a:effectLst/>
                <a:uLnTx/>
                <a:uFillTx/>
                <a:latin typeface="Calibri" charset="0"/>
                <a:ea typeface="ＭＳ Ｐゴシック" charset="0"/>
              </a:rPr>
              <a:t>History of nonappearance or disruption </a:t>
            </a:r>
            <a:r>
              <a:rPr kumimoji="0" lang="en-US" sz="2000" b="0" i="0" u="none" strike="noStrike" kern="1200" cap="none" spc="0" normalizeH="0" baseline="0" noProof="0" dirty="0">
                <a:ln>
                  <a:noFill/>
                </a:ln>
                <a:solidFill>
                  <a:srgbClr val="F2F2F2">
                    <a:lumMod val="25000"/>
                  </a:srgbClr>
                </a:solidFill>
                <a:effectLst/>
                <a:uLnTx/>
                <a:uFillTx/>
                <a:latin typeface="Calibri" charset="0"/>
                <a:ea typeface="ＭＳ Ｐゴシック" charset="0"/>
              </a:rPr>
              <a:t>of commission proceedings</a:t>
            </a: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pic>
        <p:nvPicPr>
          <p:cNvPr id="16" name="Picture 15"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694" y="5157139"/>
            <a:ext cx="812800" cy="810678"/>
          </a:xfrm>
          <a:prstGeom prst="rect">
            <a:avLst/>
          </a:prstGeom>
        </p:spPr>
      </p:pic>
      <p:pic>
        <p:nvPicPr>
          <p:cNvPr id="17" name="Picture 16"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7108" y="5157139"/>
            <a:ext cx="861786" cy="859536"/>
          </a:xfrm>
          <a:prstGeom prst="rect">
            <a:avLst/>
          </a:prstGeom>
        </p:spPr>
      </p:pic>
      <p:sp>
        <p:nvSpPr>
          <p:cNvPr id="22" name="TextBox 21"/>
          <p:cNvSpPr txBox="1"/>
          <p:nvPr/>
        </p:nvSpPr>
        <p:spPr>
          <a:xfrm>
            <a:off x="1398895" y="5312306"/>
            <a:ext cx="7516505"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5E3C63"/>
                </a:solidFill>
                <a:effectLst/>
                <a:uLnTx/>
                <a:uFillTx/>
                <a:latin typeface="Calibri" charset="0"/>
                <a:ea typeface="ＭＳ Ｐゴシック" charset="0"/>
              </a:rPr>
              <a:t>Refusal to participate in settlement conferences</a:t>
            </a:r>
            <a:endParaRPr kumimoji="0" lang="en-US" sz="2000" b="1" i="0" u="none" strike="noStrike" kern="1200" cap="none" spc="0" normalizeH="0" baseline="0" noProof="0" dirty="0">
              <a:ln>
                <a:noFill/>
              </a:ln>
              <a:solidFill>
                <a:srgbClr val="5E3C63"/>
              </a:solidFill>
              <a:effectLst/>
              <a:uLnTx/>
              <a:uFillTx/>
              <a:latin typeface="Calibri" charset="0"/>
              <a:ea typeface="ＭＳ Ｐゴシック" charset="0"/>
            </a:endParaRPr>
          </a:p>
        </p:txBody>
      </p:sp>
      <p:sp>
        <p:nvSpPr>
          <p:cNvPr id="21" name="Date Placeholder 4"/>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 Shipman &amp; Goodwin LLP 2019</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24" name="Content Placeholder 2"/>
          <p:cNvSpPr>
            <a:spLocks noGrp="1"/>
          </p:cNvSpPr>
          <p:nvPr>
            <p:ph idx="1"/>
          </p:nvPr>
        </p:nvSpPr>
        <p:spPr>
          <a:xfrm>
            <a:off x="487393" y="767043"/>
            <a:ext cx="8229600" cy="400110"/>
          </a:xfrm>
        </p:spPr>
        <p:txBody>
          <a:bodyPr>
            <a:spAutoFit/>
          </a:bodyPr>
          <a:lstStyle/>
          <a:p>
            <a:pPr marL="0" indent="0" algn="ctr" eaLnBrk="1" hangingPunct="1">
              <a:buFont typeface="Arial" charset="0"/>
              <a:buNone/>
            </a:pPr>
            <a:r>
              <a:rPr lang="en-US" sz="2000" dirty="0" smtClean="0">
                <a:solidFill>
                  <a:schemeClr val="bg2">
                    <a:lumMod val="25000"/>
                  </a:schemeClr>
                </a:solidFill>
                <a:latin typeface="Calibri" charset="0"/>
              </a:rPr>
              <a:t>Factors to be considered by FOIC to determine if appeal process is abused</a:t>
            </a:r>
            <a:endParaRPr lang="en-US" sz="2000" dirty="0">
              <a:solidFill>
                <a:schemeClr val="bg2">
                  <a:lumMod val="25000"/>
                </a:schemeClr>
              </a:solidFill>
              <a:latin typeface="Calibri" charset="0"/>
            </a:endParaRPr>
          </a:p>
        </p:txBody>
      </p:sp>
    </p:spTree>
    <p:custDataLst>
      <p:tags r:id="rId1"/>
    </p:custDataLst>
    <p:extLst>
      <p:ext uri="{BB962C8B-B14F-4D97-AF65-F5344CB8AC3E}">
        <p14:creationId xmlns:p14="http://schemas.microsoft.com/office/powerpoint/2010/main" val="120579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241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0" name="Title 1"/>
          <p:cNvSpPr>
            <a:spLocks noGrp="1"/>
          </p:cNvSpPr>
          <p:nvPr>
            <p:ph type="title"/>
          </p:nvPr>
        </p:nvSpPr>
        <p:spPr>
          <a:xfrm>
            <a:off x="228599" y="152400"/>
            <a:ext cx="8913813" cy="523220"/>
          </a:xfrm>
        </p:spPr>
        <p:txBody>
          <a:bodyPr wrap="square">
            <a:spAutoFit/>
          </a:bodyPr>
          <a:lstStyle/>
          <a:p>
            <a:pPr eaLnBrk="1" hangingPunct="1"/>
            <a:r>
              <a:rPr lang="en-US" dirty="0" smtClean="0">
                <a:solidFill>
                  <a:schemeClr val="tx2"/>
                </a:solidFill>
                <a:latin typeface="Source Sans Pro" charset="0"/>
              </a:rPr>
              <a:t>Vexatious Requester Petition</a:t>
            </a:r>
            <a:endParaRPr lang="en-US" dirty="0">
              <a:solidFill>
                <a:schemeClr val="tx2"/>
              </a:solidFill>
              <a:latin typeface="Source Sans Pro" charset="0"/>
            </a:endParaRPr>
          </a:p>
        </p:txBody>
      </p:sp>
      <p:sp>
        <p:nvSpPr>
          <p:cNvPr id="122" name="Rectangle 121"/>
          <p:cNvSpPr/>
          <p:nvPr/>
        </p:nvSpPr>
        <p:spPr>
          <a:xfrm>
            <a:off x="4343400" y="7203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8545" y="1864094"/>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8545" y="1823239"/>
            <a:ext cx="861786" cy="859536"/>
          </a:xfrm>
          <a:prstGeom prst="rect">
            <a:avLst/>
          </a:prstGeom>
        </p:spPr>
      </p:pic>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8891" y="2925364"/>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8000" y="2900460"/>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0" y="4068892"/>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8545" y="4019486"/>
            <a:ext cx="861786" cy="859536"/>
          </a:xfrm>
          <a:prstGeom prst="rect">
            <a:avLst/>
          </a:prstGeom>
        </p:spPr>
      </p:pic>
      <p:sp>
        <p:nvSpPr>
          <p:cNvPr id="4" name="TextBox 3"/>
          <p:cNvSpPr txBox="1"/>
          <p:nvPr/>
        </p:nvSpPr>
        <p:spPr>
          <a:xfrm>
            <a:off x="1369786" y="2099384"/>
            <a:ext cx="759270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E3C63"/>
                </a:solidFill>
                <a:effectLst/>
                <a:uLnTx/>
                <a:uFillTx/>
                <a:latin typeface="Calibri" charset="0"/>
                <a:ea typeface="ＭＳ Ｐゴシック" charset="0"/>
              </a:rPr>
              <a:t>Number </a:t>
            </a:r>
            <a:r>
              <a:rPr kumimoji="0" lang="en-US" sz="2000" b="0" i="0" u="none" strike="noStrike" kern="1200" cap="none" spc="0" normalizeH="0" baseline="0" noProof="0" dirty="0">
                <a:ln>
                  <a:noFill/>
                </a:ln>
                <a:solidFill>
                  <a:srgbClr val="F2F2F2">
                    <a:lumMod val="25000"/>
                  </a:srgbClr>
                </a:solidFill>
                <a:effectLst/>
                <a:uLnTx/>
                <a:uFillTx/>
                <a:latin typeface="Calibri" charset="0"/>
                <a:ea typeface="ＭＳ Ｐゴシック" charset="0"/>
              </a:rPr>
              <a:t>of requests filed and total number of pending requests</a:t>
            </a:r>
          </a:p>
        </p:txBody>
      </p:sp>
      <p:sp>
        <p:nvSpPr>
          <p:cNvPr id="19" name="TextBox 18"/>
          <p:cNvSpPr txBox="1"/>
          <p:nvPr/>
        </p:nvSpPr>
        <p:spPr>
          <a:xfrm>
            <a:off x="1395186" y="3130173"/>
            <a:ext cx="736410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E3C63"/>
                </a:solidFill>
                <a:effectLst/>
                <a:uLnTx/>
                <a:uFillTx/>
                <a:latin typeface="Calibri" charset="0"/>
                <a:ea typeface="ＭＳ Ｐゴシック" charset="0"/>
              </a:rPr>
              <a:t>Scope</a:t>
            </a:r>
            <a:r>
              <a:rPr kumimoji="0" lang="en-US" sz="2000" b="0" i="0" u="none" strike="noStrike" kern="1200" cap="none" spc="0" normalizeH="0" baseline="0" noProof="0" dirty="0" smtClean="0">
                <a:ln>
                  <a:noFill/>
                </a:ln>
                <a:solidFill>
                  <a:srgbClr val="2C3E50"/>
                </a:solidFill>
                <a:effectLst/>
                <a:uLnTx/>
                <a:uFillTx/>
                <a:latin typeface="Calibri" charset="0"/>
                <a:ea typeface="ＭＳ Ｐゴシック" charset="0"/>
              </a:rPr>
              <a:t> </a:t>
            </a:r>
            <a:r>
              <a:rPr kumimoji="0" lang="en-US" sz="2000" b="0" i="0" u="none" strike="noStrike" kern="1200" cap="none" spc="0" normalizeH="0" baseline="0" noProof="0" dirty="0">
                <a:ln>
                  <a:noFill/>
                </a:ln>
                <a:solidFill>
                  <a:srgbClr val="F2F2F2">
                    <a:lumMod val="25000"/>
                  </a:srgbClr>
                </a:solidFill>
                <a:effectLst/>
                <a:uLnTx/>
                <a:uFillTx/>
                <a:latin typeface="Calibri" charset="0"/>
                <a:ea typeface="ＭＳ Ｐゴシック" charset="0"/>
              </a:rPr>
              <a:t>of the requests</a:t>
            </a:r>
          </a:p>
        </p:txBody>
      </p:sp>
      <p:sp>
        <p:nvSpPr>
          <p:cNvPr id="20" name="TextBox 19"/>
          <p:cNvSpPr txBox="1"/>
          <p:nvPr/>
        </p:nvSpPr>
        <p:spPr>
          <a:xfrm>
            <a:off x="1369786" y="4155850"/>
            <a:ext cx="7516505"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5E3C63"/>
                </a:solidFill>
                <a:effectLst/>
                <a:uLnTx/>
                <a:uFillTx/>
                <a:latin typeface="Calibri" charset="0"/>
                <a:ea typeface="ＭＳ Ｐゴシック" charset="0"/>
              </a:rPr>
              <a:t>Nature, content, language or subject matter </a:t>
            </a:r>
            <a:r>
              <a:rPr kumimoji="0" lang="en-US" sz="2000" b="0" i="0" u="none" strike="noStrike" kern="1200" cap="none" spc="0" normalizeH="0" baseline="0" noProof="0" dirty="0">
                <a:ln>
                  <a:noFill/>
                </a:ln>
                <a:solidFill>
                  <a:srgbClr val="F2F2F2">
                    <a:lumMod val="25000"/>
                  </a:srgbClr>
                </a:solidFill>
                <a:effectLst/>
                <a:uLnTx/>
                <a:uFillTx/>
                <a:latin typeface="Calibri" charset="0"/>
                <a:ea typeface="ＭＳ Ｐゴシック" charset="0"/>
              </a:rPr>
              <a:t>of other oral and written communications to the agency from the requester</a:t>
            </a: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74E2D6-2C6C-C849-BAC6-BF7B8C48F5CD}" type="slidenum">
              <a:rPr kumimoji="0" lang="en-US" sz="1200" b="0" i="0" u="none" strike="noStrike" kern="1200" cap="none" spc="0" normalizeH="0" baseline="0" noProof="0" smtClean="0">
                <a:ln>
                  <a:noFill/>
                </a:ln>
                <a:solidFill>
                  <a:srgbClr val="2C3E5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pic>
        <p:nvPicPr>
          <p:cNvPr id="16" name="Picture 15"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8545" y="5185201"/>
            <a:ext cx="812800" cy="810678"/>
          </a:xfrm>
          <a:prstGeom prst="rect">
            <a:avLst/>
          </a:prstGeom>
        </p:spPr>
      </p:pic>
      <p:pic>
        <p:nvPicPr>
          <p:cNvPr id="17" name="Picture 16"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7200" y="5135247"/>
            <a:ext cx="861786" cy="859536"/>
          </a:xfrm>
          <a:prstGeom prst="rect">
            <a:avLst/>
          </a:prstGeom>
        </p:spPr>
      </p:pic>
      <p:sp>
        <p:nvSpPr>
          <p:cNvPr id="22" name="TextBox 21"/>
          <p:cNvSpPr txBox="1"/>
          <p:nvPr/>
        </p:nvSpPr>
        <p:spPr>
          <a:xfrm>
            <a:off x="1369786" y="5115665"/>
            <a:ext cx="7516505"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5E3C63"/>
                </a:solidFill>
                <a:effectLst/>
                <a:uLnTx/>
                <a:uFillTx/>
                <a:latin typeface="Calibri" charset="0"/>
                <a:ea typeface="ＭＳ Ｐゴシック" charset="0"/>
              </a:rPr>
              <a:t>A pattern of conduct that amounts to an abuse </a:t>
            </a:r>
            <a:r>
              <a:rPr kumimoji="0" lang="en-US" sz="2000" b="0" i="0" u="none" strike="noStrike" kern="1200" cap="none" spc="0" normalizeH="0" baseline="0" noProof="0" dirty="0">
                <a:ln>
                  <a:noFill/>
                </a:ln>
                <a:solidFill>
                  <a:srgbClr val="F2F2F2">
                    <a:lumMod val="25000"/>
                  </a:srgbClr>
                </a:solidFill>
                <a:effectLst/>
                <a:uLnTx/>
                <a:uFillTx/>
                <a:latin typeface="Calibri" charset="0"/>
                <a:ea typeface="ＭＳ Ｐゴシック" charset="0"/>
              </a:rPr>
              <a:t>of the right to access information under the FOIA and/or interference with the operation of the agency</a:t>
            </a:r>
          </a:p>
        </p:txBody>
      </p:sp>
      <p:sp>
        <p:nvSpPr>
          <p:cNvPr id="21" name="Date Placeholder 4"/>
          <p:cNvSpPr>
            <a:spLocks noGrp="1"/>
          </p:cNvSpPr>
          <p:nvPr>
            <p:ph type="dt" sz="half" idx="10"/>
          </p:nvPr>
        </p:nvSpPr>
        <p:spPr>
          <a:xfrm>
            <a:off x="457200" y="6356350"/>
            <a:ext cx="3048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2C3E50"/>
                </a:solidFill>
                <a:effectLst/>
                <a:uLnTx/>
                <a:uFillTx/>
                <a:latin typeface="Calibri" charset="0"/>
                <a:ea typeface="ＭＳ Ｐゴシック" charset="0"/>
                <a:cs typeface="Arial" charset="0"/>
              </a:rPr>
              <a:t>© Shipman &amp; Goodwin LLP 2019</a:t>
            </a:r>
            <a:endParaRPr kumimoji="0" lang="en-US" sz="800" b="0" i="0" u="none" strike="noStrike" kern="1200" cap="none" spc="0" normalizeH="0" baseline="0" noProof="0" dirty="0">
              <a:ln>
                <a:noFill/>
              </a:ln>
              <a:solidFill>
                <a:srgbClr val="2C3E50"/>
              </a:solidFill>
              <a:effectLst/>
              <a:uLnTx/>
              <a:uFillTx/>
              <a:latin typeface="Calibri" charset="0"/>
              <a:ea typeface="ＭＳ Ｐゴシック" charset="0"/>
              <a:cs typeface="Arial" charset="0"/>
            </a:endParaRPr>
          </a:p>
        </p:txBody>
      </p:sp>
      <p:sp>
        <p:nvSpPr>
          <p:cNvPr id="24" name="Content Placeholder 2"/>
          <p:cNvSpPr>
            <a:spLocks noGrp="1"/>
          </p:cNvSpPr>
          <p:nvPr>
            <p:ph idx="1"/>
          </p:nvPr>
        </p:nvSpPr>
        <p:spPr>
          <a:xfrm>
            <a:off x="487393" y="767043"/>
            <a:ext cx="8229600" cy="1077218"/>
          </a:xfrm>
        </p:spPr>
        <p:txBody>
          <a:bodyPr>
            <a:spAutoFit/>
          </a:bodyPr>
          <a:lstStyle/>
          <a:p>
            <a:pPr marL="0" indent="0" algn="ctr" eaLnBrk="1" hangingPunct="1">
              <a:buNone/>
            </a:pPr>
            <a:r>
              <a:rPr lang="en-US" sz="2000" dirty="0">
                <a:solidFill>
                  <a:schemeClr val="bg2">
                    <a:lumMod val="25000"/>
                  </a:schemeClr>
                </a:solidFill>
                <a:latin typeface="Calibri" charset="0"/>
              </a:rPr>
              <a:t>Public Act 18-95, effective October 1, 2018</a:t>
            </a:r>
          </a:p>
          <a:p>
            <a:pPr marL="0" indent="0" eaLnBrk="1" hangingPunct="1">
              <a:buFont typeface="Arial" charset="0"/>
              <a:buNone/>
            </a:pPr>
            <a:r>
              <a:rPr lang="en-US" sz="2000" dirty="0" smtClean="0">
                <a:solidFill>
                  <a:schemeClr val="bg2">
                    <a:lumMod val="25000"/>
                  </a:schemeClr>
                </a:solidFill>
                <a:latin typeface="Calibri" charset="0"/>
              </a:rPr>
              <a:t>Submitted by public agency to FOIC under penalty of false statement detailing the alleged conduct, including:</a:t>
            </a:r>
            <a:endParaRPr lang="en-US" sz="2000" dirty="0">
              <a:solidFill>
                <a:schemeClr val="bg2">
                  <a:lumMod val="25000"/>
                </a:schemeClr>
              </a:solidFill>
              <a:latin typeface="Calibri" charset="0"/>
            </a:endParaRPr>
          </a:p>
        </p:txBody>
      </p:sp>
    </p:spTree>
    <p:custDataLst>
      <p:tags r:id="rId1"/>
    </p:custDataLst>
    <p:extLst>
      <p:ext uri="{BB962C8B-B14F-4D97-AF65-F5344CB8AC3E}">
        <p14:creationId xmlns:p14="http://schemas.microsoft.com/office/powerpoint/2010/main" val="307911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1219200"/>
            <a:ext cx="8229600" cy="523220"/>
          </a:xfrm>
        </p:spPr>
        <p:txBody>
          <a:bodyPr>
            <a:spAutoFit/>
          </a:bodyPr>
          <a:lstStyle/>
          <a:p>
            <a:pPr eaLnBrk="1" hangingPunct="1"/>
            <a:r>
              <a:rPr lang="en-US" dirty="0" smtClean="0">
                <a:solidFill>
                  <a:schemeClr val="tx2"/>
                </a:solidFill>
                <a:latin typeface="Source Sans Pro" charset="0"/>
              </a:rPr>
              <a:t>Questions?</a:t>
            </a:r>
            <a:endParaRPr lang="en-US" dirty="0">
              <a:solidFill>
                <a:schemeClr val="tx2"/>
              </a:solidFill>
              <a:latin typeface="Source Sans Pro" charset="0"/>
            </a:endParaRPr>
          </a:p>
        </p:txBody>
      </p:sp>
      <p:sp>
        <p:nvSpPr>
          <p:cNvPr id="173" name="Rectangle 172"/>
          <p:cNvSpPr/>
          <p:nvPr/>
        </p:nvSpPr>
        <p:spPr>
          <a:xfrm>
            <a:off x="4343400" y="17871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Oval 55"/>
          <p:cNvSpPr/>
          <p:nvPr/>
        </p:nvSpPr>
        <p:spPr bwMode="auto">
          <a:xfrm>
            <a:off x="3597275" y="2468563"/>
            <a:ext cx="1901825" cy="19034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100" b="1" dirty="0">
              <a:solidFill>
                <a:srgbClr val="FFFFFF"/>
              </a:solidFill>
              <a:latin typeface="Calibri" charset="0"/>
              <a:ea typeface="ＭＳ Ｐゴシック" charset="0"/>
            </a:endParaRPr>
          </a:p>
          <a:p>
            <a:pPr algn="ctr">
              <a:defRPr/>
            </a:pPr>
            <a:endParaRPr lang="en-US" sz="1100" b="1" dirty="0">
              <a:solidFill>
                <a:srgbClr val="FFFFFF"/>
              </a:solidFill>
              <a:latin typeface="Calibri" charset="0"/>
              <a:ea typeface="ＭＳ Ｐゴシック" charset="0"/>
            </a:endParaRPr>
          </a:p>
          <a:p>
            <a:pPr algn="ctr">
              <a:defRPr/>
            </a:pPr>
            <a:endParaRPr lang="en-US" sz="1100" b="1" dirty="0">
              <a:solidFill>
                <a:srgbClr val="FFFFFF"/>
              </a:solidFill>
              <a:latin typeface="Calibri" charset="0"/>
              <a:ea typeface="ＭＳ Ｐゴシック" charset="0"/>
            </a:endParaRPr>
          </a:p>
          <a:p>
            <a:pPr algn="ctr">
              <a:defRPr/>
            </a:pPr>
            <a:r>
              <a:rPr lang="en-US" sz="1100" b="1" dirty="0">
                <a:solidFill>
                  <a:srgbClr val="FFFFFF"/>
                </a:solidFill>
                <a:latin typeface="Calibri" charset="0"/>
                <a:ea typeface="ＭＳ Ｐゴシック" charset="0"/>
              </a:rPr>
              <a:t/>
            </a:r>
            <a:br>
              <a:rPr lang="en-US" sz="1100" b="1" dirty="0">
                <a:solidFill>
                  <a:srgbClr val="FFFFFF"/>
                </a:solidFill>
                <a:latin typeface="Calibri" charset="0"/>
                <a:ea typeface="ＭＳ Ｐゴシック" charset="0"/>
              </a:rPr>
            </a:br>
            <a:endParaRPr lang="en-US" sz="1100" b="1" dirty="0">
              <a:solidFill>
                <a:srgbClr val="FFFFFF"/>
              </a:solidFill>
              <a:latin typeface="Calibri" charset="0"/>
              <a:ea typeface="ＭＳ Ｐゴシック" charset="0"/>
            </a:endParaRPr>
          </a:p>
        </p:txBody>
      </p:sp>
      <p:pic>
        <p:nvPicPr>
          <p:cNvPr id="3" name="Picture 2" descr="questionmar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35206" y="3094807"/>
            <a:ext cx="469900" cy="649430"/>
          </a:xfrm>
          <a:prstGeom prst="rect">
            <a:avLst/>
          </a:prstGeom>
        </p:spPr>
      </p:pic>
      <p:sp>
        <p:nvSpPr>
          <p:cNvPr id="2" name="Date Placeholder 1"/>
          <p:cNvSpPr>
            <a:spLocks noGrp="1"/>
          </p:cNvSpPr>
          <p:nvPr>
            <p:ph type="dt" sz="half" idx="10"/>
          </p:nvPr>
        </p:nvSpPr>
        <p:spPr/>
        <p:txBody>
          <a:bodyPr/>
          <a:lstStyle/>
          <a:p>
            <a:pPr>
              <a:defRPr/>
            </a:pPr>
            <a:r>
              <a:rPr lang="en-US" dirty="0" smtClean="0"/>
              <a:t>© Shipman &amp; Goodwin LLP 2019</a:t>
            </a:r>
            <a:endParaRPr lang="en-US" dirty="0"/>
          </a:p>
        </p:txBody>
      </p:sp>
      <p:sp>
        <p:nvSpPr>
          <p:cNvPr id="5" name="Slide Number Placeholder 4"/>
          <p:cNvSpPr>
            <a:spLocks noGrp="1"/>
          </p:cNvSpPr>
          <p:nvPr>
            <p:ph type="sldNum" sz="quarter" idx="12"/>
          </p:nvPr>
        </p:nvSpPr>
        <p:spPr/>
        <p:txBody>
          <a:bodyPr/>
          <a:lstStyle/>
          <a:p>
            <a:pPr>
              <a:defRPr/>
            </a:pPr>
            <a:fld id="{CF74E2D6-2C6C-C849-BAC6-BF7B8C48F5CD}" type="slidenum">
              <a:rPr lang="en-US" smtClean="0"/>
              <a:pPr>
                <a:defRPr/>
              </a:pPr>
              <a:t>49</a:t>
            </a:fld>
            <a:endParaRPr lang="en-US"/>
          </a:p>
        </p:txBody>
      </p:sp>
      <p:sp>
        <p:nvSpPr>
          <p:cNvPr id="4" name="TextBox 3"/>
          <p:cNvSpPr txBox="1"/>
          <p:nvPr/>
        </p:nvSpPr>
        <p:spPr>
          <a:xfrm>
            <a:off x="466725" y="6096000"/>
            <a:ext cx="8229600" cy="338554"/>
          </a:xfrm>
          <a:prstGeom prst="rect">
            <a:avLst/>
          </a:prstGeom>
          <a:noFill/>
        </p:spPr>
        <p:txBody>
          <a:bodyPr wrap="square" rtlCol="0">
            <a:spAutoFit/>
          </a:bodyPr>
          <a:lstStyle/>
          <a:p>
            <a:r>
              <a:rPr lang="en-US" sz="800" dirty="0">
                <a:solidFill>
                  <a:schemeClr val="bg2">
                    <a:lumMod val="25000"/>
                  </a:schemeClr>
                </a:solidFill>
              </a:rPr>
              <a:t>These materials have been prepared by Shipman &amp; Goodwin LLP for informational purposes only.  They are not intended as advertising and should not be considered legal advice. This information is not intended to create, and receipt of it does not create, a lawyer-client relationship. Viewers should not act upon this information without seeking professional counsel.</a:t>
            </a:r>
          </a:p>
        </p:txBody>
      </p:sp>
    </p:spTree>
    <p:custDataLst>
      <p:tags r:id="rId1"/>
    </p:custDataLst>
    <p:extLst>
      <p:ext uri="{BB962C8B-B14F-4D97-AF65-F5344CB8AC3E}">
        <p14:creationId xmlns:p14="http://schemas.microsoft.com/office/powerpoint/2010/main" val="382714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904999"/>
            <a:ext cx="9144000" cy="3341687"/>
            <a:chOff x="0" y="1428750"/>
            <a:chExt cx="9144000" cy="1828800"/>
          </a:xfrm>
        </p:grpSpPr>
        <p:sp>
          <p:nvSpPr>
            <p:cNvPr id="12" name="Rectangle 11"/>
            <p:cNvSpPr/>
            <p:nvPr/>
          </p:nvSpPr>
          <p:spPr>
            <a:xfrm>
              <a:off x="2971800" y="1428750"/>
              <a:ext cx="61722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Pentagon 14"/>
            <p:cNvSpPr/>
            <p:nvPr/>
          </p:nvSpPr>
          <p:spPr>
            <a:xfrm>
              <a:off x="0" y="1428750"/>
              <a:ext cx="3657600" cy="1828800"/>
            </a:xfrm>
            <a:prstGeom prst="homePlat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0" name="Title 1"/>
          <p:cNvSpPr>
            <a:spLocks noGrp="1"/>
          </p:cNvSpPr>
          <p:nvPr>
            <p:ph type="title"/>
          </p:nvPr>
        </p:nvSpPr>
        <p:spPr>
          <a:xfrm>
            <a:off x="457200" y="520243"/>
            <a:ext cx="8229600" cy="523220"/>
          </a:xfrm>
        </p:spPr>
        <p:txBody>
          <a:bodyPr>
            <a:spAutoFit/>
          </a:bodyPr>
          <a:lstStyle/>
          <a:p>
            <a:pPr eaLnBrk="1" hangingPunct="1"/>
            <a:r>
              <a:rPr lang="en-US" dirty="0" smtClean="0">
                <a:solidFill>
                  <a:schemeClr val="tx2"/>
                </a:solidFill>
                <a:latin typeface="Source Sans Pro" charset="0"/>
              </a:rPr>
              <a:t>Restraint, Seclusion and Exclusionary Time Out</a:t>
            </a:r>
            <a:endParaRPr lang="en-US" dirty="0">
              <a:solidFill>
                <a:schemeClr val="tx2"/>
              </a:solidFill>
              <a:latin typeface="Source Sans Pro" charset="0"/>
            </a:endParaRPr>
          </a:p>
        </p:txBody>
      </p:sp>
      <p:sp>
        <p:nvSpPr>
          <p:cNvPr id="21" name="Content Placeholder 2"/>
          <p:cNvSpPr>
            <a:spLocks noGrp="1"/>
          </p:cNvSpPr>
          <p:nvPr>
            <p:ph idx="1"/>
          </p:nvPr>
        </p:nvSpPr>
        <p:spPr>
          <a:xfrm>
            <a:off x="457200" y="1336675"/>
            <a:ext cx="8229600" cy="461665"/>
          </a:xfrm>
        </p:spPr>
        <p:txBody>
          <a:bodyPr>
            <a:spAutoFit/>
          </a:bodyPr>
          <a:lstStyle/>
          <a:p>
            <a:pPr marL="0" indent="0" algn="ctr" eaLnBrk="1" hangingPunct="1">
              <a:buFont typeface="Arial" charset="0"/>
              <a:buNone/>
            </a:pPr>
            <a:r>
              <a:rPr lang="en-US" sz="2400" dirty="0" smtClean="0">
                <a:solidFill>
                  <a:schemeClr val="bg2">
                    <a:lumMod val="25000"/>
                  </a:schemeClr>
                </a:solidFill>
                <a:latin typeface="Calibri" charset="0"/>
              </a:rPr>
              <a:t>Public Act 18-51, effective July 1, 2018</a:t>
            </a:r>
            <a:endParaRPr lang="en-US" sz="2400" dirty="0">
              <a:solidFill>
                <a:schemeClr val="bg2">
                  <a:lumMod val="25000"/>
                </a:schemeClr>
              </a:solidFill>
              <a:latin typeface="Calibri" charset="0"/>
            </a:endParaRPr>
          </a:p>
        </p:txBody>
      </p:sp>
      <p:sp>
        <p:nvSpPr>
          <p:cNvPr id="22" name="Rectangle 21"/>
          <p:cNvSpPr/>
          <p:nvPr/>
        </p:nvSpPr>
        <p:spPr>
          <a:xfrm>
            <a:off x="4343400" y="123983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Content Placeholder 2"/>
          <p:cNvSpPr txBox="1">
            <a:spLocks/>
          </p:cNvSpPr>
          <p:nvPr/>
        </p:nvSpPr>
        <p:spPr bwMode="auto">
          <a:xfrm>
            <a:off x="4343400" y="2228850"/>
            <a:ext cx="4572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2800" b="1" dirty="0" smtClean="0">
                <a:solidFill>
                  <a:schemeClr val="bg1"/>
                </a:solidFill>
              </a:rPr>
              <a:t>Prohibits the use of seclusion as a planned intervention </a:t>
            </a:r>
            <a:r>
              <a:rPr lang="en-US" sz="2800" dirty="0" smtClean="0">
                <a:solidFill>
                  <a:schemeClr val="bg1"/>
                </a:solidFill>
              </a:rPr>
              <a:t>in a student’s behavioral intervention plan, IEP or </a:t>
            </a:r>
            <a:br>
              <a:rPr lang="en-US" sz="2800" dirty="0" smtClean="0">
                <a:solidFill>
                  <a:schemeClr val="bg1"/>
                </a:solidFill>
              </a:rPr>
            </a:br>
            <a:r>
              <a:rPr lang="en-US" sz="2800" dirty="0" smtClean="0">
                <a:solidFill>
                  <a:schemeClr val="bg1"/>
                </a:solidFill>
              </a:rPr>
              <a:t>504 plan.</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4999"/>
            <a:ext cx="4191000" cy="3341687"/>
          </a:xfrm>
          <a:prstGeom prst="rect">
            <a:avLst/>
          </a:prstGeom>
        </p:spPr>
      </p:pic>
      <p:sp>
        <p:nvSpPr>
          <p:cNvPr id="6" name="Slide Number Placeholder 5"/>
          <p:cNvSpPr>
            <a:spLocks noGrp="1"/>
          </p:cNvSpPr>
          <p:nvPr>
            <p:ph type="sldNum" sz="quarter" idx="12"/>
          </p:nvPr>
        </p:nvSpPr>
        <p:spPr/>
        <p:txBody>
          <a:bodyPr/>
          <a:lstStyle/>
          <a:p>
            <a:pPr>
              <a:defRPr/>
            </a:pPr>
            <a:fld id="{CF74E2D6-2C6C-C849-BAC6-BF7B8C48F5CD}" type="slidenum">
              <a:rPr lang="en-US" smtClean="0"/>
              <a:pPr>
                <a:defRPr/>
              </a:pPr>
              <a:t>5</a:t>
            </a:fld>
            <a:endParaRPr lang="en-US"/>
          </a:p>
        </p:txBody>
      </p:sp>
      <p:sp>
        <p:nvSpPr>
          <p:cNvPr id="13" name="Content Placeholder 2"/>
          <p:cNvSpPr txBox="1">
            <a:spLocks/>
          </p:cNvSpPr>
          <p:nvPr/>
        </p:nvSpPr>
        <p:spPr bwMode="auto">
          <a:xfrm>
            <a:off x="228601" y="5410200"/>
            <a:ext cx="8686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ts val="0"/>
              </a:spcBef>
              <a:buFont typeface="Arial" charset="0"/>
              <a:buNone/>
            </a:pPr>
            <a:r>
              <a:rPr lang="en-US" sz="2200" dirty="0" smtClean="0">
                <a:solidFill>
                  <a:schemeClr val="tx2"/>
                </a:solidFill>
              </a:rPr>
              <a:t>Clarifies that seclusion, like physical restraint, may only be used </a:t>
            </a:r>
            <a:br>
              <a:rPr lang="en-US" sz="2200" dirty="0" smtClean="0">
                <a:solidFill>
                  <a:schemeClr val="tx2"/>
                </a:solidFill>
              </a:rPr>
            </a:br>
            <a:r>
              <a:rPr lang="en-US" sz="2200" dirty="0" smtClean="0">
                <a:solidFill>
                  <a:schemeClr val="tx2"/>
                </a:solidFill>
              </a:rPr>
              <a:t>as an</a:t>
            </a:r>
            <a:r>
              <a:rPr lang="en-US" sz="2200" b="1" dirty="0" smtClean="0">
                <a:solidFill>
                  <a:schemeClr val="accent2"/>
                </a:solidFill>
              </a:rPr>
              <a:t> emergency intervention to prevent immediate </a:t>
            </a:r>
            <a:br>
              <a:rPr lang="en-US" sz="2200" b="1" dirty="0" smtClean="0">
                <a:solidFill>
                  <a:schemeClr val="accent2"/>
                </a:solidFill>
              </a:rPr>
            </a:br>
            <a:r>
              <a:rPr lang="en-US" sz="2200" b="1" dirty="0" smtClean="0">
                <a:solidFill>
                  <a:schemeClr val="accent2"/>
                </a:solidFill>
              </a:rPr>
              <a:t>or imminent injury </a:t>
            </a:r>
            <a:r>
              <a:rPr lang="en-US" sz="2200" dirty="0">
                <a:solidFill>
                  <a:schemeClr val="tx2"/>
                </a:solidFill>
              </a:rPr>
              <a:t>to the student or to others. </a:t>
            </a:r>
          </a:p>
        </p:txBody>
      </p:sp>
      <p:sp>
        <p:nvSpPr>
          <p:cNvPr id="14"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407811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7938"/>
            <a:ext cx="9144000" cy="6865938"/>
          </a:xfrm>
          <a:prstGeom prst="rect">
            <a:avLst/>
          </a:prstGeom>
          <a:solidFill>
            <a:schemeClr val="tx2">
              <a:lumMod val="50000"/>
              <a:alpha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52" name="Title 1"/>
          <p:cNvSpPr txBox="1">
            <a:spLocks/>
          </p:cNvSpPr>
          <p:nvPr/>
        </p:nvSpPr>
        <p:spPr bwMode="auto">
          <a:xfrm>
            <a:off x="457200" y="3048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dirty="0" err="1" smtClean="0">
                <a:solidFill>
                  <a:schemeClr val="bg1"/>
                </a:solidFill>
                <a:latin typeface="Source Sans Pro" charset="0"/>
              </a:rPr>
              <a:t>ctschoollaw.com</a:t>
            </a:r>
            <a:endParaRPr lang="en-US" sz="2800" b="1" dirty="0">
              <a:solidFill>
                <a:schemeClr val="bg1"/>
              </a:solidFill>
              <a:latin typeface="Source Sans Pro" charset="0"/>
            </a:endParaRPr>
          </a:p>
        </p:txBody>
      </p:sp>
      <p:sp>
        <p:nvSpPr>
          <p:cNvPr id="53" name="Content Placeholder 2"/>
          <p:cNvSpPr txBox="1">
            <a:spLocks/>
          </p:cNvSpPr>
          <p:nvPr/>
        </p:nvSpPr>
        <p:spPr bwMode="auto">
          <a:xfrm>
            <a:off x="457200" y="96963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20000"/>
              </a:spcBef>
              <a:buFont typeface="Arial" charset="0"/>
              <a:buNone/>
            </a:pPr>
            <a:r>
              <a:rPr lang="en-US" sz="2000" dirty="0" smtClean="0">
                <a:solidFill>
                  <a:schemeClr val="bg1"/>
                </a:solidFill>
              </a:rPr>
              <a:t>Our site dedicated to emerging school issues</a:t>
            </a:r>
            <a:endParaRPr lang="en-US" sz="2000" dirty="0">
              <a:solidFill>
                <a:schemeClr val="bg1"/>
              </a:solidFill>
            </a:endParaRPr>
          </a:p>
        </p:txBody>
      </p:sp>
      <p:sp>
        <p:nvSpPr>
          <p:cNvPr id="54" name="Rectangle 53"/>
          <p:cNvSpPr/>
          <p:nvPr/>
        </p:nvSpPr>
        <p:spPr>
          <a:xfrm>
            <a:off x="4343400" y="8727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043" name="Content Placeholder 2"/>
          <p:cNvSpPr txBox="1">
            <a:spLocks/>
          </p:cNvSpPr>
          <p:nvPr/>
        </p:nvSpPr>
        <p:spPr bwMode="auto">
          <a:xfrm>
            <a:off x="6881090" y="4548910"/>
            <a:ext cx="218671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b="1" dirty="0" smtClean="0">
                <a:solidFill>
                  <a:srgbClr val="F7AB00"/>
                </a:solidFill>
              </a:rPr>
              <a:t>Subscribe</a:t>
            </a:r>
            <a:endParaRPr lang="en-US" b="1" dirty="0">
              <a:solidFill>
                <a:srgbClr val="F7AB00"/>
              </a:solidFill>
            </a:endParaRPr>
          </a:p>
          <a:p>
            <a:pPr eaLnBrk="1" hangingPunct="1">
              <a:spcBef>
                <a:spcPct val="20000"/>
              </a:spcBef>
              <a:buFont typeface="Arial" charset="0"/>
              <a:buNone/>
            </a:pPr>
            <a:r>
              <a:rPr lang="en-US" sz="1400" dirty="0" smtClean="0">
                <a:solidFill>
                  <a:schemeClr val="bg1"/>
                </a:solidFill>
              </a:rPr>
              <a:t>to receive updates</a:t>
            </a:r>
          </a:p>
          <a:p>
            <a:pPr eaLnBrk="1" hangingPunct="1">
              <a:spcBef>
                <a:spcPct val="20000"/>
              </a:spcBef>
              <a:buFont typeface="Arial" charset="0"/>
              <a:buNone/>
            </a:pPr>
            <a:r>
              <a:rPr lang="en-US" sz="1400" dirty="0">
                <a:solidFill>
                  <a:schemeClr val="bg1"/>
                </a:solidFill>
              </a:rPr>
              <a:t>c</a:t>
            </a:r>
            <a:r>
              <a:rPr lang="en-US" sz="1400" dirty="0" smtClean="0">
                <a:solidFill>
                  <a:schemeClr val="bg1"/>
                </a:solidFill>
              </a:rPr>
              <a:t>tschoollaw.com/subscribe</a:t>
            </a:r>
            <a:endParaRPr lang="en-US" sz="1400" dirty="0">
              <a:solidFill>
                <a:schemeClr val="bg1"/>
              </a:solidFill>
            </a:endParaRPr>
          </a:p>
        </p:txBody>
      </p:sp>
      <p:grpSp>
        <p:nvGrpSpPr>
          <p:cNvPr id="50" name="Group 49"/>
          <p:cNvGrpSpPr>
            <a:grpSpLocks/>
          </p:cNvGrpSpPr>
          <p:nvPr/>
        </p:nvGrpSpPr>
        <p:grpSpPr bwMode="auto">
          <a:xfrm>
            <a:off x="2697162" y="1415516"/>
            <a:ext cx="3779838" cy="4909084"/>
            <a:chOff x="2850357" y="1428750"/>
            <a:chExt cx="3443287" cy="4464050"/>
          </a:xfrm>
        </p:grpSpPr>
        <p:grpSp>
          <p:nvGrpSpPr>
            <p:cNvPr id="43021" name="Group 50"/>
            <p:cNvGrpSpPr>
              <a:grpSpLocks/>
            </p:cNvGrpSpPr>
            <p:nvPr/>
          </p:nvGrpSpPr>
          <p:grpSpPr bwMode="auto">
            <a:xfrm>
              <a:off x="2850357" y="1428750"/>
              <a:ext cx="3443287" cy="4464050"/>
              <a:chOff x="2846388" y="1457325"/>
              <a:chExt cx="3443287" cy="4464050"/>
            </a:xfrm>
          </p:grpSpPr>
          <p:sp>
            <p:nvSpPr>
              <p:cNvPr id="43023" name="Freeform 14"/>
              <p:cNvSpPr>
                <a:spLocks noEditPoints="1"/>
              </p:cNvSpPr>
              <p:nvPr/>
            </p:nvSpPr>
            <p:spPr bwMode="auto">
              <a:xfrm>
                <a:off x="2846388" y="1457325"/>
                <a:ext cx="3443287" cy="4464050"/>
              </a:xfrm>
              <a:custGeom>
                <a:avLst/>
                <a:gdLst>
                  <a:gd name="T0" fmla="*/ 2147483647 w 1344"/>
                  <a:gd name="T1" fmla="*/ 0 h 1743"/>
                  <a:gd name="T2" fmla="*/ 2147483647 w 1344"/>
                  <a:gd name="T3" fmla="*/ 0 h 1743"/>
                  <a:gd name="T4" fmla="*/ 0 w 1344"/>
                  <a:gd name="T5" fmla="*/ 2147483647 h 1743"/>
                  <a:gd name="T6" fmla="*/ 0 w 1344"/>
                  <a:gd name="T7" fmla="*/ 2147483647 h 1743"/>
                  <a:gd name="T8" fmla="*/ 2147483647 w 1344"/>
                  <a:gd name="T9" fmla="*/ 2147483647 h 1743"/>
                  <a:gd name="T10" fmla="*/ 2147483647 w 1344"/>
                  <a:gd name="T11" fmla="*/ 2147483647 h 1743"/>
                  <a:gd name="T12" fmla="*/ 2147483647 w 1344"/>
                  <a:gd name="T13" fmla="*/ 2147483647 h 1743"/>
                  <a:gd name="T14" fmla="*/ 2147483647 w 1344"/>
                  <a:gd name="T15" fmla="*/ 2147483647 h 1743"/>
                  <a:gd name="T16" fmla="*/ 2147483647 w 1344"/>
                  <a:gd name="T17" fmla="*/ 0 h 1743"/>
                  <a:gd name="T18" fmla="*/ 2147483647 w 1344"/>
                  <a:gd name="T19" fmla="*/ 2147483647 h 1743"/>
                  <a:gd name="T20" fmla="*/ 2147483647 w 1344"/>
                  <a:gd name="T21" fmla="*/ 2147483647 h 1743"/>
                  <a:gd name="T22" fmla="*/ 2147483647 w 1344"/>
                  <a:gd name="T23" fmla="*/ 2147483647 h 1743"/>
                  <a:gd name="T24" fmla="*/ 2147483647 w 1344"/>
                  <a:gd name="T25" fmla="*/ 2147483647 h 1743"/>
                  <a:gd name="T26" fmla="*/ 2147483647 w 1344"/>
                  <a:gd name="T27" fmla="*/ 2147483647 h 17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4" h="1743">
                    <a:moveTo>
                      <a:pt x="1276" y="0"/>
                    </a:moveTo>
                    <a:cubicBezTo>
                      <a:pt x="68" y="0"/>
                      <a:pt x="68" y="0"/>
                      <a:pt x="68" y="0"/>
                    </a:cubicBezTo>
                    <a:cubicBezTo>
                      <a:pt x="31" y="0"/>
                      <a:pt x="0" y="31"/>
                      <a:pt x="0" y="68"/>
                    </a:cubicBezTo>
                    <a:cubicBezTo>
                      <a:pt x="0" y="1675"/>
                      <a:pt x="0" y="1675"/>
                      <a:pt x="0" y="1675"/>
                    </a:cubicBezTo>
                    <a:cubicBezTo>
                      <a:pt x="0" y="1713"/>
                      <a:pt x="31" y="1743"/>
                      <a:pt x="68" y="1743"/>
                    </a:cubicBezTo>
                    <a:cubicBezTo>
                      <a:pt x="1276" y="1743"/>
                      <a:pt x="1276" y="1743"/>
                      <a:pt x="1276" y="1743"/>
                    </a:cubicBezTo>
                    <a:cubicBezTo>
                      <a:pt x="1313" y="1743"/>
                      <a:pt x="1344" y="1713"/>
                      <a:pt x="1344" y="1675"/>
                    </a:cubicBezTo>
                    <a:cubicBezTo>
                      <a:pt x="1344" y="68"/>
                      <a:pt x="1344" y="68"/>
                      <a:pt x="1344" y="68"/>
                    </a:cubicBezTo>
                    <a:cubicBezTo>
                      <a:pt x="1344" y="31"/>
                      <a:pt x="1313" y="0"/>
                      <a:pt x="1276" y="0"/>
                    </a:cubicBezTo>
                    <a:close/>
                    <a:moveTo>
                      <a:pt x="1220" y="1595"/>
                    </a:moveTo>
                    <a:cubicBezTo>
                      <a:pt x="124" y="1595"/>
                      <a:pt x="124" y="1595"/>
                      <a:pt x="124" y="1595"/>
                    </a:cubicBezTo>
                    <a:cubicBezTo>
                      <a:pt x="124" y="132"/>
                      <a:pt x="124" y="132"/>
                      <a:pt x="124" y="132"/>
                    </a:cubicBezTo>
                    <a:cubicBezTo>
                      <a:pt x="1220" y="132"/>
                      <a:pt x="1220" y="132"/>
                      <a:pt x="1220" y="132"/>
                    </a:cubicBezTo>
                    <a:lnTo>
                      <a:pt x="1220" y="1595"/>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Oval 15"/>
              <p:cNvSpPr>
                <a:spLocks noChangeArrowheads="1"/>
              </p:cNvSpPr>
              <p:nvPr/>
            </p:nvSpPr>
            <p:spPr bwMode="auto">
              <a:xfrm>
                <a:off x="4481513" y="5625039"/>
                <a:ext cx="174625" cy="174315"/>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cs typeface="+mn-cs"/>
                </a:endParaRPr>
              </a:p>
            </p:txBody>
          </p:sp>
          <p:sp>
            <p:nvSpPr>
              <p:cNvPr id="43025" name="Oval 16"/>
              <p:cNvSpPr>
                <a:spLocks noChangeArrowheads="1"/>
              </p:cNvSpPr>
              <p:nvPr/>
            </p:nvSpPr>
            <p:spPr bwMode="auto">
              <a:xfrm>
                <a:off x="4535488" y="1631950"/>
                <a:ext cx="69850" cy="6985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5" name="Rectangle 54"/>
            <p:cNvSpPr/>
            <p:nvPr/>
          </p:nvSpPr>
          <p:spPr>
            <a:xfrm>
              <a:off x="3161507" y="1766288"/>
              <a:ext cx="2819399" cy="37335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2" name="Picture 1" descr="ctschoollaw.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7999" y="1775690"/>
            <a:ext cx="3088103" cy="4167910"/>
          </a:xfrm>
          <a:prstGeom prst="rect">
            <a:avLst/>
          </a:prstGeom>
          <a:ln>
            <a:solidFill>
              <a:schemeClr val="bg2">
                <a:lumMod val="25000"/>
              </a:schemeClr>
            </a:solidFill>
          </a:ln>
        </p:spPr>
      </p:pic>
      <p:sp>
        <p:nvSpPr>
          <p:cNvPr id="5" name="Left Arrow 4"/>
          <p:cNvSpPr/>
          <p:nvPr/>
        </p:nvSpPr>
        <p:spPr>
          <a:xfrm>
            <a:off x="6096000" y="4648200"/>
            <a:ext cx="685800" cy="274780"/>
          </a:xfrm>
          <a:prstGeom prst="leftArrow">
            <a:avLst/>
          </a:prstGeom>
          <a:solidFill>
            <a:srgbClr val="F7AB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wweb.png">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39000" y="4114800"/>
            <a:ext cx="495702" cy="482600"/>
          </a:xfrm>
          <a:prstGeom prst="rect">
            <a:avLst/>
          </a:prstGeom>
        </p:spPr>
      </p:pic>
      <p:sp>
        <p:nvSpPr>
          <p:cNvPr id="10" name="Date Placeholder 9"/>
          <p:cNvSpPr>
            <a:spLocks noGrp="1"/>
          </p:cNvSpPr>
          <p:nvPr>
            <p:ph type="dt" sz="half" idx="10"/>
          </p:nvPr>
        </p:nvSpPr>
        <p:spPr/>
        <p:txBody>
          <a:bodyPr/>
          <a:lstStyle/>
          <a:p>
            <a:pPr>
              <a:defRPr/>
            </a:pPr>
            <a:r>
              <a:rPr lang="en-US" dirty="0" smtClean="0">
                <a:solidFill>
                  <a:srgbClr val="FFFFFF"/>
                </a:solidFill>
              </a:rPr>
              <a:t>© Shipman &amp; Goodwin LLP 2019</a:t>
            </a:r>
            <a:endParaRPr lang="en-US" dirty="0">
              <a:solidFill>
                <a:srgbClr val="FFFFFF"/>
              </a:solidFill>
            </a:endParaRPr>
          </a:p>
        </p:txBody>
      </p:sp>
      <p:sp>
        <p:nvSpPr>
          <p:cNvPr id="14" name="Slide Number Placeholder 13"/>
          <p:cNvSpPr>
            <a:spLocks noGrp="1"/>
          </p:cNvSpPr>
          <p:nvPr>
            <p:ph type="sldNum" sz="quarter" idx="12"/>
          </p:nvPr>
        </p:nvSpPr>
        <p:spPr/>
        <p:txBody>
          <a:bodyPr/>
          <a:lstStyle/>
          <a:p>
            <a:pPr>
              <a:defRPr/>
            </a:pPr>
            <a:fld id="{CF74E2D6-2C6C-C849-BAC6-BF7B8C48F5CD}" type="slidenum">
              <a:rPr lang="en-US" smtClean="0">
                <a:solidFill>
                  <a:srgbClr val="FFFFFF"/>
                </a:solidFill>
              </a:rPr>
              <a:pPr>
                <a:defRPr/>
              </a:pPr>
              <a:t>50</a:t>
            </a:fld>
            <a:endParaRPr lang="en-US" dirty="0">
              <a:solidFill>
                <a:srgbClr val="FFFFFF"/>
              </a:solidFill>
            </a:endParaRPr>
          </a:p>
        </p:txBody>
      </p:sp>
    </p:spTree>
    <p:custDataLst>
      <p:tags r:id="rId1"/>
    </p:custDataLst>
    <p:extLst>
      <p:ext uri="{BB962C8B-B14F-4D97-AF65-F5344CB8AC3E}">
        <p14:creationId xmlns:p14="http://schemas.microsoft.com/office/powerpoint/2010/main" val="333316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0"/>
            <a:ext cx="9144000" cy="6858000"/>
          </a:xfrm>
          <a:prstGeom prst="rect">
            <a:avLst/>
          </a:prstGeom>
          <a:solidFill>
            <a:schemeClr val="tx2">
              <a:lumMod val="50000"/>
              <a:alpha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42" name="Title 1"/>
          <p:cNvSpPr txBox="1">
            <a:spLocks/>
          </p:cNvSpPr>
          <p:nvPr/>
        </p:nvSpPr>
        <p:spPr>
          <a:xfrm>
            <a:off x="2422525" y="1752600"/>
            <a:ext cx="4298950" cy="400110"/>
          </a:xfrm>
          <a:prstGeom prst="rect">
            <a:avLst/>
          </a:prstGeom>
        </p:spPr>
        <p:txBody>
          <a:bodyPr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fontAlgn="auto">
              <a:spcAft>
                <a:spcPts val="0"/>
              </a:spcAft>
              <a:defRPr/>
            </a:pPr>
            <a:r>
              <a:rPr lang="en-US" sz="2000" b="1" dirty="0" smtClean="0">
                <a:solidFill>
                  <a:schemeClr val="accent3"/>
                </a:solidFill>
                <a:latin typeface="Source Sans Pro Light" pitchFamily="34" charset="0"/>
              </a:rPr>
              <a:t>Connect with us:</a:t>
            </a:r>
          </a:p>
        </p:txBody>
      </p:sp>
      <p:sp>
        <p:nvSpPr>
          <p:cNvPr id="46" name="Freeform 6"/>
          <p:cNvSpPr>
            <a:spLocks noEditPoints="1"/>
          </p:cNvSpPr>
          <p:nvPr/>
        </p:nvSpPr>
        <p:spPr bwMode="auto">
          <a:xfrm>
            <a:off x="4162425" y="838200"/>
            <a:ext cx="819150" cy="801687"/>
          </a:xfrm>
          <a:custGeom>
            <a:avLst/>
            <a:gdLst>
              <a:gd name="T0" fmla="*/ 2147483647 w 371"/>
              <a:gd name="T1" fmla="*/ 2147483647 h 299"/>
              <a:gd name="T2" fmla="*/ 2147483647 w 371"/>
              <a:gd name="T3" fmla="*/ 2147483647 h 299"/>
              <a:gd name="T4" fmla="*/ 2147483647 w 371"/>
              <a:gd name="T5" fmla="*/ 2147483647 h 299"/>
              <a:gd name="T6" fmla="*/ 2147483647 w 371"/>
              <a:gd name="T7" fmla="*/ 2147483647 h 299"/>
              <a:gd name="T8" fmla="*/ 2147483647 w 371"/>
              <a:gd name="T9" fmla="*/ 2147483647 h 299"/>
              <a:gd name="T10" fmla="*/ 2147483647 w 371"/>
              <a:gd name="T11" fmla="*/ 2147483647 h 299"/>
              <a:gd name="T12" fmla="*/ 2147483647 w 371"/>
              <a:gd name="T13" fmla="*/ 2147483647 h 299"/>
              <a:gd name="T14" fmla="*/ 2147483647 w 371"/>
              <a:gd name="T15" fmla="*/ 2147483647 h 299"/>
              <a:gd name="T16" fmla="*/ 2147483647 w 371"/>
              <a:gd name="T17" fmla="*/ 2147483647 h 299"/>
              <a:gd name="T18" fmla="*/ 2147483647 w 371"/>
              <a:gd name="T19" fmla="*/ 2147483647 h 299"/>
              <a:gd name="T20" fmla="*/ 2147483647 w 371"/>
              <a:gd name="T21" fmla="*/ 2147483647 h 299"/>
              <a:gd name="T22" fmla="*/ 2147483647 w 371"/>
              <a:gd name="T23" fmla="*/ 2147483647 h 299"/>
              <a:gd name="T24" fmla="*/ 2147483647 w 371"/>
              <a:gd name="T25" fmla="*/ 2147483647 h 299"/>
              <a:gd name="T26" fmla="*/ 2147483647 w 371"/>
              <a:gd name="T27" fmla="*/ 2147483647 h 299"/>
              <a:gd name="T28" fmla="*/ 2147483647 w 371"/>
              <a:gd name="T29" fmla="*/ 2147483647 h 299"/>
              <a:gd name="T30" fmla="*/ 2147483647 w 371"/>
              <a:gd name="T31" fmla="*/ 2147483647 h 299"/>
              <a:gd name="T32" fmla="*/ 2147483647 w 371"/>
              <a:gd name="T33" fmla="*/ 2147483647 h 299"/>
              <a:gd name="T34" fmla="*/ 2147483647 w 371"/>
              <a:gd name="T35" fmla="*/ 2147483647 h 299"/>
              <a:gd name="T36" fmla="*/ 2147483647 w 371"/>
              <a:gd name="T37" fmla="*/ 2147483647 h 299"/>
              <a:gd name="T38" fmla="*/ 2147483647 w 371"/>
              <a:gd name="T39" fmla="*/ 2147483647 h 299"/>
              <a:gd name="T40" fmla="*/ 2147483647 w 371"/>
              <a:gd name="T41" fmla="*/ 2147483647 h 299"/>
              <a:gd name="T42" fmla="*/ 2147483647 w 371"/>
              <a:gd name="T43" fmla="*/ 2147483647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71" h="299">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0"/>
                  <a:pt x="194" y="198"/>
                  <a:pt x="194" y="198"/>
                </a:cubicBezTo>
                <a:cubicBezTo>
                  <a:pt x="194" y="198"/>
                  <a:pt x="194" y="198"/>
                  <a:pt x="194" y="198"/>
                </a:cubicBezTo>
                <a:cubicBezTo>
                  <a:pt x="185" y="208"/>
                  <a:pt x="185" y="208"/>
                  <a:pt x="185" y="208"/>
                </a:cubicBezTo>
                <a:cubicBezTo>
                  <a:pt x="197" y="215"/>
                  <a:pt x="197" y="215"/>
                  <a:pt x="197" y="215"/>
                </a:cubicBezTo>
                <a:cubicBezTo>
                  <a:pt x="197" y="215"/>
                  <a:pt x="197" y="215"/>
                  <a:pt x="197" y="215"/>
                </a:cubicBezTo>
                <a:cubicBezTo>
                  <a:pt x="197" y="215"/>
                  <a:pt x="290" y="265"/>
                  <a:pt x="296" y="268"/>
                </a:cubicBezTo>
                <a:cubicBezTo>
                  <a:pt x="302" y="272"/>
                  <a:pt x="310" y="269"/>
                  <a:pt x="311" y="262"/>
                </a:cubicBezTo>
                <a:cubicBezTo>
                  <a:pt x="313" y="253"/>
                  <a:pt x="368" y="16"/>
                  <a:pt x="369" y="11"/>
                </a:cubicBezTo>
                <a:cubicBezTo>
                  <a:pt x="371" y="4"/>
                  <a:pt x="367" y="0"/>
                  <a:pt x="360" y="3"/>
                </a:cubicBezTo>
                <a:close/>
                <a:moveTo>
                  <a:pt x="127" y="293"/>
                </a:moveTo>
                <a:cubicBezTo>
                  <a:pt x="127" y="298"/>
                  <a:pt x="130" y="299"/>
                  <a:pt x="133" y="296"/>
                </a:cubicBezTo>
                <a:cubicBezTo>
                  <a:pt x="138" y="291"/>
                  <a:pt x="190" y="245"/>
                  <a:pt x="190" y="245"/>
                </a:cubicBezTo>
                <a:cubicBezTo>
                  <a:pt x="127" y="212"/>
                  <a:pt x="127" y="212"/>
                  <a:pt x="127" y="212"/>
                </a:cubicBezTo>
                <a:lnTo>
                  <a:pt x="127" y="29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52"/>
          <p:cNvSpPr>
            <a:spLocks noChangeArrowheads="1"/>
          </p:cNvSpPr>
          <p:nvPr/>
        </p:nvSpPr>
        <p:spPr bwMode="auto">
          <a:xfrm>
            <a:off x="990600" y="3962400"/>
            <a:ext cx="365760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smtClean="0">
                <a:solidFill>
                  <a:schemeClr val="bg1"/>
                </a:solidFill>
              </a:rPr>
              <a:t>Thomas B. Mooney</a:t>
            </a:r>
            <a:endParaRPr lang="en-US" sz="1100" dirty="0" smtClean="0">
              <a:solidFill>
                <a:schemeClr val="bg1"/>
              </a:solidFill>
            </a:endParaRPr>
          </a:p>
          <a:p>
            <a:pPr algn="ctr"/>
            <a:r>
              <a:rPr lang="en-US" sz="1100" dirty="0" smtClean="0">
                <a:solidFill>
                  <a:schemeClr val="bg1"/>
                </a:solidFill>
              </a:rPr>
              <a:t>Shipman &amp; Goodwin LLP</a:t>
            </a:r>
          </a:p>
          <a:p>
            <a:pPr algn="ctr"/>
            <a:r>
              <a:rPr lang="en-US" sz="1100" dirty="0" smtClean="0">
                <a:solidFill>
                  <a:schemeClr val="bg1"/>
                </a:solidFill>
              </a:rPr>
              <a:t>One Constitution Plaza</a:t>
            </a:r>
            <a:endParaRPr lang="en-US" sz="1100" dirty="0">
              <a:solidFill>
                <a:schemeClr val="bg1"/>
              </a:solidFill>
            </a:endParaRPr>
          </a:p>
          <a:p>
            <a:pPr algn="ctr"/>
            <a:r>
              <a:rPr lang="en-US" sz="1100" dirty="0" smtClean="0">
                <a:solidFill>
                  <a:schemeClr val="bg1"/>
                </a:solidFill>
              </a:rPr>
              <a:t>Hartford, CT  06103-1919</a:t>
            </a:r>
            <a:endParaRPr lang="en-US" sz="1100" dirty="0">
              <a:solidFill>
                <a:schemeClr val="bg1"/>
              </a:solidFill>
            </a:endParaRPr>
          </a:p>
          <a:p>
            <a:pPr algn="ctr"/>
            <a:r>
              <a:rPr lang="en-US" sz="1100" dirty="0" smtClean="0">
                <a:solidFill>
                  <a:schemeClr val="bg1"/>
                </a:solidFill>
              </a:rPr>
              <a:t>860.251.5710</a:t>
            </a:r>
          </a:p>
          <a:p>
            <a:pPr algn="ctr"/>
            <a:r>
              <a:rPr lang="en-US" sz="1100" dirty="0" smtClean="0">
                <a:solidFill>
                  <a:schemeClr val="bg1"/>
                </a:solidFill>
              </a:rPr>
              <a:t>tmooney@goodwin.com</a:t>
            </a:r>
            <a:br>
              <a:rPr lang="en-US" sz="1100" dirty="0" smtClean="0">
                <a:solidFill>
                  <a:schemeClr val="bg1"/>
                </a:solidFill>
              </a:rPr>
            </a:br>
            <a:r>
              <a:rPr lang="en-US" sz="1100" dirty="0" smtClean="0">
                <a:solidFill>
                  <a:schemeClr val="bg1"/>
                </a:solidFill>
              </a:rPr>
              <a:t>www.shipmangoodwin.com</a:t>
            </a:r>
          </a:p>
          <a:p>
            <a:pPr algn="ctr"/>
            <a:r>
              <a:rPr lang="en-US" sz="1100" dirty="0" smtClean="0">
                <a:solidFill>
                  <a:schemeClr val="bg1"/>
                </a:solidFill>
              </a:rPr>
              <a:t>www.ctschoollaw.com</a:t>
            </a:r>
            <a:endParaRPr lang="en-US" sz="1100" dirty="0">
              <a:solidFill>
                <a:schemeClr val="bg1"/>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9804" t="10361" r="11765" b="29508"/>
          <a:stretch/>
        </p:blipFill>
        <p:spPr>
          <a:xfrm>
            <a:off x="2057401" y="2209796"/>
            <a:ext cx="1524000" cy="17526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 name="Group 4"/>
          <p:cNvGrpSpPr/>
          <p:nvPr/>
        </p:nvGrpSpPr>
        <p:grpSpPr>
          <a:xfrm>
            <a:off x="2057400" y="5861052"/>
            <a:ext cx="5029200" cy="311151"/>
            <a:chOff x="1981199" y="5861052"/>
            <a:chExt cx="5029200" cy="311151"/>
          </a:xfrm>
        </p:grpSpPr>
        <p:grpSp>
          <p:nvGrpSpPr>
            <p:cNvPr id="4" name="Group 3"/>
            <p:cNvGrpSpPr>
              <a:grpSpLocks/>
            </p:cNvGrpSpPr>
            <p:nvPr/>
          </p:nvGrpSpPr>
          <p:grpSpPr bwMode="auto">
            <a:xfrm>
              <a:off x="1981199" y="5861052"/>
              <a:ext cx="5029200" cy="311151"/>
              <a:chOff x="2972015" y="3060885"/>
              <a:chExt cx="5027659" cy="310707"/>
            </a:xfrm>
          </p:grpSpPr>
          <p:sp>
            <p:nvSpPr>
              <p:cNvPr id="110598" name="Freeform 16"/>
              <p:cNvSpPr>
                <a:spLocks/>
              </p:cNvSpPr>
              <p:nvPr/>
            </p:nvSpPr>
            <p:spPr bwMode="auto">
              <a:xfrm>
                <a:off x="2972015" y="3126469"/>
                <a:ext cx="192672" cy="156572"/>
              </a:xfrm>
              <a:custGeom>
                <a:avLst/>
                <a:gdLst>
                  <a:gd name="T0" fmla="*/ 2147483647 w 368"/>
                  <a:gd name="T1" fmla="*/ 2147483647 h 299"/>
                  <a:gd name="T2" fmla="*/ 2147483647 w 368"/>
                  <a:gd name="T3" fmla="*/ 2147483647 h 299"/>
                  <a:gd name="T4" fmla="*/ 2147483647 w 368"/>
                  <a:gd name="T5" fmla="*/ 861572777 h 299"/>
                  <a:gd name="T6" fmla="*/ 2147483647 w 368"/>
                  <a:gd name="T7" fmla="*/ 2147483647 h 299"/>
                  <a:gd name="T8" fmla="*/ 2147483647 w 368"/>
                  <a:gd name="T9" fmla="*/ 0 h 299"/>
                  <a:gd name="T10" fmla="*/ 2147483647 w 368"/>
                  <a:gd name="T11" fmla="*/ 2147483647 h 299"/>
                  <a:gd name="T12" fmla="*/ 2147483647 w 368"/>
                  <a:gd name="T13" fmla="*/ 2147483647 h 299"/>
                  <a:gd name="T14" fmla="*/ 2147483647 w 368"/>
                  <a:gd name="T15" fmla="*/ 2010245189 h 299"/>
                  <a:gd name="T16" fmla="*/ 2147483647 w 368"/>
                  <a:gd name="T17" fmla="*/ 2147483647 h 299"/>
                  <a:gd name="T18" fmla="*/ 2147483647 w 368"/>
                  <a:gd name="T19" fmla="*/ 2147483647 h 299"/>
                  <a:gd name="T20" fmla="*/ 2147483647 w 368"/>
                  <a:gd name="T21" fmla="*/ 2147483647 h 299"/>
                  <a:gd name="T22" fmla="*/ 2009303512 w 368"/>
                  <a:gd name="T23" fmla="*/ 2147483647 h 299"/>
                  <a:gd name="T24" fmla="*/ 2147483647 w 368"/>
                  <a:gd name="T25" fmla="*/ 2147483647 h 299"/>
                  <a:gd name="T26" fmla="*/ 2147483647 w 368"/>
                  <a:gd name="T27" fmla="*/ 2147483647 h 299"/>
                  <a:gd name="T28" fmla="*/ 2147483647 w 368"/>
                  <a:gd name="T29" fmla="*/ 2147483647 h 299"/>
                  <a:gd name="T30" fmla="*/ 2147483647 w 368"/>
                  <a:gd name="T31" fmla="*/ 2147483647 h 299"/>
                  <a:gd name="T32" fmla="*/ 2147483647 w 368"/>
                  <a:gd name="T33" fmla="*/ 2147483647 h 299"/>
                  <a:gd name="T34" fmla="*/ 0 w 368"/>
                  <a:gd name="T35" fmla="*/ 2147483647 h 299"/>
                  <a:gd name="T36" fmla="*/ 2147483647 w 368"/>
                  <a:gd name="T37" fmla="*/ 2147483647 h 299"/>
                  <a:gd name="T38" fmla="*/ 2147483647 w 368"/>
                  <a:gd name="T39" fmla="*/ 2147483647 h 299"/>
                  <a:gd name="T40" fmla="*/ 2147483647 w 368"/>
                  <a:gd name="T41" fmla="*/ 2147483647 h 299"/>
                  <a:gd name="T42" fmla="*/ 2147483647 w 368"/>
                  <a:gd name="T43" fmla="*/ 2147483647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00" name="Freeform 46"/>
              <p:cNvSpPr>
                <a:spLocks/>
              </p:cNvSpPr>
              <p:nvPr/>
            </p:nvSpPr>
            <p:spPr bwMode="auto">
              <a:xfrm>
                <a:off x="4699672" y="3103326"/>
                <a:ext cx="101021" cy="181538"/>
              </a:xfrm>
              <a:custGeom>
                <a:avLst/>
                <a:gdLst>
                  <a:gd name="T0" fmla="*/ 2147483647 w 200"/>
                  <a:gd name="T1" fmla="*/ 2147483647 h 360"/>
                  <a:gd name="T2" fmla="*/ 2147483647 w 200"/>
                  <a:gd name="T3" fmla="*/ 2147483647 h 360"/>
                  <a:gd name="T4" fmla="*/ 2147483647 w 200"/>
                  <a:gd name="T5" fmla="*/ 2147483647 h 360"/>
                  <a:gd name="T6" fmla="*/ 2147483647 w 200"/>
                  <a:gd name="T7" fmla="*/ 2147483647 h 360"/>
                  <a:gd name="T8" fmla="*/ 2147483647 w 200"/>
                  <a:gd name="T9" fmla="*/ 2147483647 h 360"/>
                  <a:gd name="T10" fmla="*/ 2147483647 w 200"/>
                  <a:gd name="T11" fmla="*/ 2147483647 h 360"/>
                  <a:gd name="T12" fmla="*/ 2147483647 w 200"/>
                  <a:gd name="T13" fmla="*/ 2147483647 h 360"/>
                  <a:gd name="T14" fmla="*/ 2147483647 w 200"/>
                  <a:gd name="T15" fmla="*/ 2147483647 h 360"/>
                  <a:gd name="T16" fmla="*/ 2147483647 w 200"/>
                  <a:gd name="T17" fmla="*/ 2147483647 h 360"/>
                  <a:gd name="T18" fmla="*/ 2147483647 w 200"/>
                  <a:gd name="T19" fmla="*/ 2147483647 h 360"/>
                  <a:gd name="T20" fmla="*/ 0 w 200"/>
                  <a:gd name="T21" fmla="*/ 2147483647 h 360"/>
                  <a:gd name="T22" fmla="*/ 0 w 200"/>
                  <a:gd name="T23" fmla="*/ 2147483647 h 360"/>
                  <a:gd name="T24" fmla="*/ 2147483647 w 200"/>
                  <a:gd name="T25" fmla="*/ 2147483647 h 360"/>
                  <a:gd name="T26" fmla="*/ 2147483647 w 200"/>
                  <a:gd name="T27" fmla="*/ 2147483647 h 360"/>
                  <a:gd name="T28" fmla="*/ 2147483647 w 200"/>
                  <a:gd name="T29" fmla="*/ 0 h 360"/>
                  <a:gd name="T30" fmla="*/ 2147483647 w 200"/>
                  <a:gd name="T31" fmla="*/ 0 h 360"/>
                  <a:gd name="T32" fmla="*/ 2147483647 w 200"/>
                  <a:gd name="T33" fmla="*/ 2147483647 h 3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02" name="Content Placeholder 2"/>
              <p:cNvSpPr txBox="1">
                <a:spLocks/>
              </p:cNvSpPr>
              <p:nvPr/>
            </p:nvSpPr>
            <p:spPr bwMode="auto">
              <a:xfrm>
                <a:off x="3164687" y="3060886"/>
                <a:ext cx="1711743" cy="31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1100" dirty="0" smtClean="0">
                    <a:solidFill>
                      <a:schemeClr val="bg1"/>
                    </a:solidFill>
                  </a:rPr>
                  <a:t>@</a:t>
                </a:r>
                <a:r>
                  <a:rPr lang="en-US" sz="1100" dirty="0" err="1" smtClean="0">
                    <a:solidFill>
                      <a:schemeClr val="bg1"/>
                    </a:solidFill>
                  </a:rPr>
                  <a:t>ShipmanGoodwin</a:t>
                </a:r>
                <a:endParaRPr lang="en-US" sz="1100" dirty="0">
                  <a:solidFill>
                    <a:schemeClr val="bg1"/>
                  </a:solidFill>
                </a:endParaRPr>
              </a:p>
            </p:txBody>
          </p:sp>
          <p:sp>
            <p:nvSpPr>
              <p:cNvPr id="110603" name="Content Placeholder 2"/>
              <p:cNvSpPr txBox="1">
                <a:spLocks/>
              </p:cNvSpPr>
              <p:nvPr/>
            </p:nvSpPr>
            <p:spPr bwMode="auto">
              <a:xfrm>
                <a:off x="4800693" y="3060886"/>
                <a:ext cx="1370742" cy="23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1100" dirty="0" err="1" smtClean="0">
                    <a:solidFill>
                      <a:schemeClr val="bg1"/>
                    </a:solidFill>
                  </a:rPr>
                  <a:t>shipmangoodwin</a:t>
                </a:r>
                <a:endParaRPr lang="en-US" sz="1100" dirty="0">
                  <a:solidFill>
                    <a:schemeClr val="bg1"/>
                  </a:solidFill>
                </a:endParaRPr>
              </a:p>
            </p:txBody>
          </p:sp>
          <p:sp>
            <p:nvSpPr>
              <p:cNvPr id="110605" name="Content Placeholder 2"/>
              <p:cNvSpPr txBox="1">
                <a:spLocks/>
              </p:cNvSpPr>
              <p:nvPr/>
            </p:nvSpPr>
            <p:spPr bwMode="auto">
              <a:xfrm>
                <a:off x="6401307" y="3060885"/>
                <a:ext cx="1598367" cy="31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None/>
                </a:pPr>
                <a:r>
                  <a:rPr lang="en-US" sz="1100" dirty="0">
                    <a:solidFill>
                      <a:schemeClr val="bg1"/>
                    </a:solidFill>
                  </a:rPr>
                  <a:t>s</a:t>
                </a:r>
                <a:r>
                  <a:rPr lang="en-US" sz="1100" dirty="0" smtClean="0">
                    <a:solidFill>
                      <a:schemeClr val="bg1"/>
                    </a:solidFill>
                  </a:rPr>
                  <a:t>hipman-&amp;-</a:t>
                </a:r>
                <a:r>
                  <a:rPr lang="en-US" sz="1100" dirty="0" err="1" smtClean="0">
                    <a:solidFill>
                      <a:schemeClr val="bg1"/>
                    </a:solidFill>
                  </a:rPr>
                  <a:t>goodwin-llp</a:t>
                </a:r>
                <a:endParaRPr lang="en-US" sz="1100" dirty="0">
                  <a:solidFill>
                    <a:schemeClr val="bg1"/>
                  </a:solidFill>
                </a:endParaRPr>
              </a:p>
            </p:txBody>
          </p:sp>
        </p:grpSp>
        <p:pic>
          <p:nvPicPr>
            <p:cNvPr id="3" name="Picture 2" descr="linkedinreversewhit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81600" y="5878945"/>
              <a:ext cx="228600" cy="228600"/>
            </a:xfrm>
            <a:prstGeom prst="rect">
              <a:avLst/>
            </a:prstGeom>
          </p:spPr>
        </p:pic>
      </p:grpSp>
      <p:sp>
        <p:nvSpPr>
          <p:cNvPr id="7" name="Date Placeholder 6"/>
          <p:cNvSpPr>
            <a:spLocks noGrp="1"/>
          </p:cNvSpPr>
          <p:nvPr>
            <p:ph type="dt" sz="half" idx="10"/>
          </p:nvPr>
        </p:nvSpPr>
        <p:spPr/>
        <p:txBody>
          <a:bodyPr/>
          <a:lstStyle/>
          <a:p>
            <a:pPr>
              <a:defRPr/>
            </a:pPr>
            <a:r>
              <a:rPr lang="en-US" dirty="0" smtClean="0">
                <a:solidFill>
                  <a:srgbClr val="FFFFFF"/>
                </a:solidFill>
              </a:rPr>
              <a:t>© Shipman &amp; Goodwin LLP 2019</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CF74E2D6-2C6C-C849-BAC6-BF7B8C48F5CD}" type="slidenum">
              <a:rPr lang="en-US" smtClean="0">
                <a:solidFill>
                  <a:srgbClr val="FFFFFF"/>
                </a:solidFill>
              </a:rPr>
              <a:pPr>
                <a:defRPr/>
              </a:pPr>
              <a:t>51</a:t>
            </a:fld>
            <a:endParaRPr lang="en-US" dirty="0">
              <a:solidFill>
                <a:srgbClr val="FFFFFF"/>
              </a:solidFill>
            </a:endParaRPr>
          </a:p>
        </p:txBody>
      </p:sp>
      <p:sp>
        <p:nvSpPr>
          <p:cNvPr id="17" name="Rectangle 16"/>
          <p:cNvSpPr>
            <a:spLocks noChangeArrowheads="1"/>
          </p:cNvSpPr>
          <p:nvPr/>
        </p:nvSpPr>
        <p:spPr bwMode="auto">
          <a:xfrm>
            <a:off x="4533901" y="3962400"/>
            <a:ext cx="365760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smtClean="0">
                <a:solidFill>
                  <a:schemeClr val="bg1"/>
                </a:solidFill>
              </a:rPr>
              <a:t>Gwen J. Zittoun</a:t>
            </a:r>
            <a:endParaRPr lang="en-US" sz="1100" dirty="0" smtClean="0">
              <a:solidFill>
                <a:schemeClr val="bg1"/>
              </a:solidFill>
            </a:endParaRPr>
          </a:p>
          <a:p>
            <a:pPr algn="ctr"/>
            <a:r>
              <a:rPr lang="en-US" sz="1100" dirty="0" smtClean="0">
                <a:solidFill>
                  <a:schemeClr val="bg1"/>
                </a:solidFill>
              </a:rPr>
              <a:t>Shipman &amp; Goodwin LLP</a:t>
            </a:r>
          </a:p>
          <a:p>
            <a:pPr algn="ctr"/>
            <a:r>
              <a:rPr lang="en-US" sz="1100" dirty="0" smtClean="0">
                <a:solidFill>
                  <a:schemeClr val="bg1"/>
                </a:solidFill>
              </a:rPr>
              <a:t>One Constitution Plaza</a:t>
            </a:r>
            <a:endParaRPr lang="en-US" sz="1100" dirty="0">
              <a:solidFill>
                <a:schemeClr val="bg1"/>
              </a:solidFill>
            </a:endParaRPr>
          </a:p>
          <a:p>
            <a:pPr algn="ctr"/>
            <a:r>
              <a:rPr lang="en-US" sz="1100" dirty="0" smtClean="0">
                <a:solidFill>
                  <a:schemeClr val="bg1"/>
                </a:solidFill>
              </a:rPr>
              <a:t>Hartford, CT  06103-1919</a:t>
            </a:r>
            <a:endParaRPr lang="en-US" sz="1100" dirty="0">
              <a:solidFill>
                <a:schemeClr val="bg1"/>
              </a:solidFill>
            </a:endParaRPr>
          </a:p>
          <a:p>
            <a:pPr algn="ctr"/>
            <a:r>
              <a:rPr lang="en-US" sz="1100" dirty="0" smtClean="0">
                <a:solidFill>
                  <a:schemeClr val="bg1"/>
                </a:solidFill>
              </a:rPr>
              <a:t>860.251.5523</a:t>
            </a:r>
          </a:p>
          <a:p>
            <a:pPr algn="ctr"/>
            <a:r>
              <a:rPr lang="en-US" sz="1100" dirty="0" smtClean="0">
                <a:solidFill>
                  <a:schemeClr val="bg1"/>
                </a:solidFill>
              </a:rPr>
              <a:t>gzittoun@goodwin.com</a:t>
            </a:r>
            <a:br>
              <a:rPr lang="en-US" sz="1100" dirty="0" smtClean="0">
                <a:solidFill>
                  <a:schemeClr val="bg1"/>
                </a:solidFill>
              </a:rPr>
            </a:br>
            <a:r>
              <a:rPr lang="en-US" sz="1100" dirty="0" smtClean="0">
                <a:solidFill>
                  <a:schemeClr val="bg1"/>
                </a:solidFill>
              </a:rPr>
              <a:t>www.shipmangoodwin.com</a:t>
            </a:r>
          </a:p>
          <a:p>
            <a:pPr algn="ctr"/>
            <a:r>
              <a:rPr lang="en-US" sz="1100" dirty="0" smtClean="0">
                <a:solidFill>
                  <a:schemeClr val="bg1"/>
                </a:solidFill>
              </a:rPr>
              <a:t>www.ctschoollaw.com</a:t>
            </a:r>
            <a:endParaRPr lang="en-US" sz="1100" dirty="0">
              <a:solidFill>
                <a:schemeClr val="bg1"/>
              </a:solidFill>
            </a:endParaRPr>
          </a:p>
        </p:txBody>
      </p:sp>
      <p:pic>
        <p:nvPicPr>
          <p:cNvPr id="18" name="Picture 17"/>
          <p:cNvPicPr>
            <a:picLocks noChangeAspect="1"/>
          </p:cNvPicPr>
          <p:nvPr/>
        </p:nvPicPr>
        <p:blipFill rotWithShape="1">
          <a:blip r:embed="rId5" cstate="email">
            <a:extLst>
              <a:ext uri="{28A0092B-C50C-407E-A947-70E740481C1C}">
                <a14:useLocalDpi xmlns:a14="http://schemas.microsoft.com/office/drawing/2010/main" val="0"/>
              </a:ext>
            </a:extLst>
          </a:blip>
          <a:srcRect l="4294" t="4612" r="6154" b="27035"/>
          <a:stretch/>
        </p:blipFill>
        <p:spPr>
          <a:xfrm>
            <a:off x="5600308" y="2217543"/>
            <a:ext cx="1524000" cy="17448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21543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76200"/>
            <a:ext cx="8229600" cy="523220"/>
          </a:xfrm>
        </p:spPr>
        <p:txBody>
          <a:bodyPr>
            <a:spAutoFit/>
          </a:bodyPr>
          <a:lstStyle/>
          <a:p>
            <a:pPr eaLnBrk="1" hangingPunct="1"/>
            <a:r>
              <a:rPr lang="en-US" dirty="0" smtClean="0">
                <a:solidFill>
                  <a:schemeClr val="tx2"/>
                </a:solidFill>
                <a:latin typeface="Source Sans Pro" charset="0"/>
              </a:rPr>
              <a:t>“Seclusion” and “Physical Restraint”</a:t>
            </a:r>
            <a:endParaRPr lang="en-US" dirty="0">
              <a:solidFill>
                <a:schemeClr val="tx2"/>
              </a:solidFill>
              <a:latin typeface="Source Sans Pro" charset="0"/>
            </a:endParaRPr>
          </a:p>
        </p:txBody>
      </p:sp>
      <p:sp>
        <p:nvSpPr>
          <p:cNvPr id="173" name="Rectangle 172"/>
          <p:cNvSpPr/>
          <p:nvPr/>
        </p:nvSpPr>
        <p:spPr>
          <a:xfrm>
            <a:off x="4343400" y="6441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4"/>
          <p:cNvSpPr txBox="1"/>
          <p:nvPr/>
        </p:nvSpPr>
        <p:spPr>
          <a:xfrm>
            <a:off x="3555441" y="3238838"/>
            <a:ext cx="1605376" cy="707886"/>
          </a:xfrm>
          <a:prstGeom prst="rect">
            <a:avLst/>
          </a:prstGeom>
          <a:noFill/>
        </p:spPr>
        <p:txBody>
          <a:bodyPr wrap="square" rtlCol="0">
            <a:spAutoFit/>
          </a:bodyPr>
          <a:lstStyle/>
          <a:p>
            <a:pPr algn="ctr"/>
            <a:r>
              <a:rPr lang="en-US" sz="2000" b="1" dirty="0" smtClean="0">
                <a:solidFill>
                  <a:srgbClr val="FFFFFF"/>
                </a:solidFill>
              </a:rPr>
              <a:t>Increased </a:t>
            </a:r>
          </a:p>
          <a:p>
            <a:pPr algn="ctr"/>
            <a:r>
              <a:rPr lang="en-US" sz="2000" b="1" dirty="0" smtClean="0">
                <a:solidFill>
                  <a:srgbClr val="FFFFFF"/>
                </a:solidFill>
              </a:rPr>
              <a:t>Flexibility</a:t>
            </a:r>
            <a:endParaRPr lang="en-US" sz="2000" b="1" dirty="0">
              <a:solidFill>
                <a:srgbClr val="FFFFFF"/>
              </a:solidFill>
            </a:endParaRPr>
          </a:p>
        </p:txBody>
      </p:sp>
      <p:sp>
        <p:nvSpPr>
          <p:cNvPr id="22" name="Slide Number Placeholder 21"/>
          <p:cNvSpPr>
            <a:spLocks noGrp="1"/>
          </p:cNvSpPr>
          <p:nvPr>
            <p:ph type="sldNum" sz="quarter" idx="12"/>
          </p:nvPr>
        </p:nvSpPr>
        <p:spPr/>
        <p:txBody>
          <a:bodyPr/>
          <a:lstStyle/>
          <a:p>
            <a:pPr>
              <a:defRPr/>
            </a:pPr>
            <a:fld id="{CF74E2D6-2C6C-C849-BAC6-BF7B8C48F5CD}" type="slidenum">
              <a:rPr lang="en-US" smtClean="0"/>
              <a:pPr>
                <a:defRPr/>
              </a:pPr>
              <a:t>6</a:t>
            </a:fld>
            <a:endParaRPr lang="en-US"/>
          </a:p>
        </p:txBody>
      </p:sp>
      <p:sp>
        <p:nvSpPr>
          <p:cNvPr id="27" name="Content Placeholder 2"/>
          <p:cNvSpPr txBox="1">
            <a:spLocks/>
          </p:cNvSpPr>
          <p:nvPr/>
        </p:nvSpPr>
        <p:spPr bwMode="auto">
          <a:xfrm>
            <a:off x="608013" y="775960"/>
            <a:ext cx="79279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20000"/>
              </a:spcBef>
            </a:pPr>
            <a:r>
              <a:rPr lang="en-US" dirty="0" smtClean="0">
                <a:solidFill>
                  <a:schemeClr val="bg2">
                    <a:lumMod val="25000"/>
                  </a:schemeClr>
                </a:solidFill>
              </a:rPr>
              <a:t>Public Act 18-51, effective July 1, 2018, modifies the definitions of seclusion and physical restraint by clarifying:</a:t>
            </a:r>
            <a:endParaRPr lang="en-US" dirty="0">
              <a:solidFill>
                <a:schemeClr val="bg2">
                  <a:lumMod val="25000"/>
                </a:schemeClr>
              </a:solidFill>
            </a:endParaRPr>
          </a:p>
        </p:txBody>
      </p:sp>
      <p:grpSp>
        <p:nvGrpSpPr>
          <p:cNvPr id="9" name="Group 8"/>
          <p:cNvGrpSpPr/>
          <p:nvPr/>
        </p:nvGrpSpPr>
        <p:grpSpPr>
          <a:xfrm>
            <a:off x="0" y="1625272"/>
            <a:ext cx="9144000" cy="4546928"/>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ular Callout 2"/>
          <p:cNvSpPr/>
          <p:nvPr/>
        </p:nvSpPr>
        <p:spPr>
          <a:xfrm>
            <a:off x="381000" y="1905000"/>
            <a:ext cx="8382000" cy="3657600"/>
          </a:xfrm>
          <a:prstGeom prst="wedgeRectCallout">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92" y="1238409"/>
            <a:ext cx="1524000" cy="2215991"/>
          </a:xfrm>
          <a:prstGeom prst="rect">
            <a:avLst/>
          </a:prstGeom>
          <a:noFill/>
        </p:spPr>
        <p:txBody>
          <a:bodyPr wrap="square" rtlCol="0">
            <a:spAutoFit/>
          </a:bodyPr>
          <a:lstStyle/>
          <a:p>
            <a:r>
              <a:rPr lang="en-US" sz="13800" dirty="0" smtClean="0">
                <a:solidFill>
                  <a:schemeClr val="bg1"/>
                </a:solidFill>
                <a:latin typeface="Arial Black" panose="020B0A04020102020204" pitchFamily="34" charset="0"/>
                <a:cs typeface="Aharoni" panose="02010803020104030203" pitchFamily="2" charset="-79"/>
              </a:rPr>
              <a:t>“</a:t>
            </a:r>
            <a:endParaRPr lang="en-US" sz="13800" dirty="0">
              <a:solidFill>
                <a:schemeClr val="bg1"/>
              </a:solidFill>
              <a:latin typeface="Arial Black" panose="020B0A04020102020204" pitchFamily="34" charset="0"/>
              <a:cs typeface="Aharoni" panose="02010803020104030203" pitchFamily="2" charset="-79"/>
            </a:endParaRPr>
          </a:p>
        </p:txBody>
      </p:sp>
      <p:sp>
        <p:nvSpPr>
          <p:cNvPr id="17" name="TextBox 16"/>
          <p:cNvSpPr txBox="1"/>
          <p:nvPr/>
        </p:nvSpPr>
        <p:spPr>
          <a:xfrm rot="10800000">
            <a:off x="7620000" y="4032408"/>
            <a:ext cx="1524000" cy="2215991"/>
          </a:xfrm>
          <a:prstGeom prst="rect">
            <a:avLst/>
          </a:prstGeom>
          <a:noFill/>
        </p:spPr>
        <p:txBody>
          <a:bodyPr wrap="square" rtlCol="0">
            <a:spAutoFit/>
          </a:bodyPr>
          <a:lstStyle/>
          <a:p>
            <a:r>
              <a:rPr lang="en-US" sz="13800" dirty="0" smtClean="0">
                <a:solidFill>
                  <a:schemeClr val="bg1"/>
                </a:solidFill>
                <a:latin typeface="Arial Black" panose="020B0A04020102020204" pitchFamily="34" charset="0"/>
                <a:cs typeface="Aharoni" panose="02010803020104030203" pitchFamily="2" charset="-79"/>
              </a:rPr>
              <a:t>“</a:t>
            </a:r>
            <a:endParaRPr lang="en-US" sz="13800" dirty="0">
              <a:solidFill>
                <a:schemeClr val="bg1"/>
              </a:solidFill>
              <a:latin typeface="Arial Black" panose="020B0A04020102020204" pitchFamily="34" charset="0"/>
              <a:cs typeface="Aharoni" panose="02010803020104030203" pitchFamily="2" charset="-79"/>
            </a:endParaRPr>
          </a:p>
        </p:txBody>
      </p:sp>
      <p:sp>
        <p:nvSpPr>
          <p:cNvPr id="5" name="TextBox 4"/>
          <p:cNvSpPr txBox="1"/>
          <p:nvPr/>
        </p:nvSpPr>
        <p:spPr>
          <a:xfrm>
            <a:off x="1066800" y="2057400"/>
            <a:ext cx="7239000" cy="3785652"/>
          </a:xfrm>
          <a:prstGeom prst="rect">
            <a:avLst/>
          </a:prstGeom>
          <a:noFill/>
        </p:spPr>
        <p:txBody>
          <a:bodyPr wrap="square" rtlCol="0">
            <a:spAutoFit/>
          </a:bodyPr>
          <a:lstStyle/>
          <a:p>
            <a:r>
              <a:rPr lang="en-US" sz="3600" dirty="0" smtClean="0">
                <a:solidFill>
                  <a:schemeClr val="bg1"/>
                </a:solidFill>
              </a:rPr>
              <a:t>…</a:t>
            </a:r>
            <a:r>
              <a:rPr lang="en-US" sz="2800" b="1" dirty="0" smtClean="0">
                <a:solidFill>
                  <a:schemeClr val="bg1"/>
                </a:solidFill>
              </a:rPr>
              <a:t>Seclusion</a:t>
            </a:r>
            <a:r>
              <a:rPr lang="en-US" sz="2800" dirty="0" smtClean="0">
                <a:solidFill>
                  <a:schemeClr val="bg1"/>
                </a:solidFill>
              </a:rPr>
              <a:t> involves the </a:t>
            </a:r>
            <a:r>
              <a:rPr lang="en-US" sz="2800" b="1" dirty="0" smtClean="0">
                <a:solidFill>
                  <a:schemeClr val="bg1"/>
                </a:solidFill>
              </a:rPr>
              <a:t>involuntary confinement</a:t>
            </a:r>
            <a:r>
              <a:rPr lang="en-US" sz="2800" dirty="0" smtClean="0">
                <a:solidFill>
                  <a:schemeClr val="bg1"/>
                </a:solidFill>
              </a:rPr>
              <a:t> of a student in a room from which a student is </a:t>
            </a:r>
            <a:r>
              <a:rPr lang="en-US" sz="2800" b="1" dirty="0" smtClean="0">
                <a:solidFill>
                  <a:schemeClr val="bg1"/>
                </a:solidFill>
              </a:rPr>
              <a:t>physically</a:t>
            </a:r>
            <a:r>
              <a:rPr lang="en-US" sz="2800" dirty="0" smtClean="0">
                <a:solidFill>
                  <a:schemeClr val="bg1"/>
                </a:solidFill>
              </a:rPr>
              <a:t> prevented from leaving.</a:t>
            </a:r>
          </a:p>
          <a:p>
            <a:endParaRPr lang="en-US" sz="2800" dirty="0">
              <a:solidFill>
                <a:schemeClr val="bg1"/>
              </a:solidFill>
            </a:endParaRPr>
          </a:p>
          <a:p>
            <a:r>
              <a:rPr lang="en-US" sz="2800" dirty="0" smtClean="0">
                <a:solidFill>
                  <a:schemeClr val="bg1"/>
                </a:solidFill>
              </a:rPr>
              <a:t>…</a:t>
            </a:r>
            <a:r>
              <a:rPr lang="en-US" sz="2800" b="1" dirty="0" smtClean="0">
                <a:solidFill>
                  <a:schemeClr val="bg1"/>
                </a:solidFill>
              </a:rPr>
              <a:t>Physical restraint </a:t>
            </a:r>
            <a:r>
              <a:rPr lang="en-US" sz="2800" dirty="0" smtClean="0">
                <a:solidFill>
                  <a:schemeClr val="bg1"/>
                </a:solidFill>
              </a:rPr>
              <a:t>includes, among other things, </a:t>
            </a:r>
            <a:r>
              <a:rPr lang="en-US" sz="2800" b="1" dirty="0" smtClean="0">
                <a:solidFill>
                  <a:schemeClr val="bg1"/>
                </a:solidFill>
              </a:rPr>
              <a:t>carrying or forcibly moving a person from one location to another.</a:t>
            </a:r>
            <a:endParaRPr lang="en-US" sz="2800" b="1" dirty="0">
              <a:solidFill>
                <a:schemeClr val="bg1"/>
              </a:solidFill>
            </a:endParaRPr>
          </a:p>
          <a:p>
            <a:endParaRPr lang="en-US" sz="3600" dirty="0">
              <a:solidFill>
                <a:schemeClr val="bg1"/>
              </a:solidFill>
            </a:endParaRPr>
          </a:p>
        </p:txBody>
      </p:sp>
      <p:sp>
        <p:nvSpPr>
          <p:cNvPr id="16"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181408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a:spLocks noGrp="1"/>
          </p:cNvSpPr>
          <p:nvPr>
            <p:ph type="title"/>
          </p:nvPr>
        </p:nvSpPr>
        <p:spPr>
          <a:xfrm>
            <a:off x="457200" y="76200"/>
            <a:ext cx="8229600" cy="523220"/>
          </a:xfrm>
        </p:spPr>
        <p:txBody>
          <a:bodyPr>
            <a:spAutoFit/>
          </a:bodyPr>
          <a:lstStyle/>
          <a:p>
            <a:pPr eaLnBrk="1" hangingPunct="1"/>
            <a:r>
              <a:rPr lang="en-US" dirty="0" smtClean="0">
                <a:solidFill>
                  <a:schemeClr val="tx2"/>
                </a:solidFill>
                <a:latin typeface="Source Sans Pro" charset="0"/>
              </a:rPr>
              <a:t>“Exclusionary Time Out”</a:t>
            </a:r>
            <a:endParaRPr lang="en-US" dirty="0">
              <a:solidFill>
                <a:schemeClr val="tx2"/>
              </a:solidFill>
              <a:latin typeface="Source Sans Pro" charset="0"/>
            </a:endParaRPr>
          </a:p>
        </p:txBody>
      </p:sp>
      <p:sp>
        <p:nvSpPr>
          <p:cNvPr id="173" name="Rectangle 172"/>
          <p:cNvSpPr/>
          <p:nvPr/>
        </p:nvSpPr>
        <p:spPr>
          <a:xfrm>
            <a:off x="4343400" y="6441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4"/>
          <p:cNvSpPr txBox="1"/>
          <p:nvPr/>
        </p:nvSpPr>
        <p:spPr>
          <a:xfrm>
            <a:off x="3555441" y="3238838"/>
            <a:ext cx="1605376" cy="707886"/>
          </a:xfrm>
          <a:prstGeom prst="rect">
            <a:avLst/>
          </a:prstGeom>
          <a:noFill/>
        </p:spPr>
        <p:txBody>
          <a:bodyPr wrap="square" rtlCol="0">
            <a:spAutoFit/>
          </a:bodyPr>
          <a:lstStyle/>
          <a:p>
            <a:pPr algn="ctr"/>
            <a:r>
              <a:rPr lang="en-US" sz="2000" b="1" dirty="0" smtClean="0">
                <a:solidFill>
                  <a:srgbClr val="FFFFFF"/>
                </a:solidFill>
              </a:rPr>
              <a:t>Increased </a:t>
            </a:r>
          </a:p>
          <a:p>
            <a:pPr algn="ctr"/>
            <a:r>
              <a:rPr lang="en-US" sz="2000" b="1" dirty="0" smtClean="0">
                <a:solidFill>
                  <a:srgbClr val="FFFFFF"/>
                </a:solidFill>
              </a:rPr>
              <a:t>Flexibility</a:t>
            </a:r>
            <a:endParaRPr lang="en-US" sz="2000" b="1" dirty="0">
              <a:solidFill>
                <a:srgbClr val="FFFFFF"/>
              </a:solidFill>
            </a:endParaRPr>
          </a:p>
        </p:txBody>
      </p:sp>
      <p:sp>
        <p:nvSpPr>
          <p:cNvPr id="22" name="Slide Number Placeholder 21"/>
          <p:cNvSpPr>
            <a:spLocks noGrp="1"/>
          </p:cNvSpPr>
          <p:nvPr>
            <p:ph type="sldNum" sz="quarter" idx="12"/>
          </p:nvPr>
        </p:nvSpPr>
        <p:spPr/>
        <p:txBody>
          <a:bodyPr/>
          <a:lstStyle/>
          <a:p>
            <a:pPr>
              <a:defRPr/>
            </a:pPr>
            <a:fld id="{CF74E2D6-2C6C-C849-BAC6-BF7B8C48F5CD}" type="slidenum">
              <a:rPr lang="en-US" smtClean="0"/>
              <a:pPr>
                <a:defRPr/>
              </a:pPr>
              <a:t>7</a:t>
            </a:fld>
            <a:endParaRPr lang="en-US"/>
          </a:p>
        </p:txBody>
      </p:sp>
      <p:sp>
        <p:nvSpPr>
          <p:cNvPr id="27" name="Content Placeholder 2"/>
          <p:cNvSpPr txBox="1">
            <a:spLocks/>
          </p:cNvSpPr>
          <p:nvPr/>
        </p:nvSpPr>
        <p:spPr bwMode="auto">
          <a:xfrm>
            <a:off x="76200" y="775960"/>
            <a:ext cx="8991599"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20000"/>
              </a:spcBef>
            </a:pPr>
            <a:r>
              <a:rPr lang="en-US" dirty="0" smtClean="0">
                <a:solidFill>
                  <a:schemeClr val="bg2">
                    <a:lumMod val="25000"/>
                  </a:schemeClr>
                </a:solidFill>
              </a:rPr>
              <a:t>Public Act 18-51, effective July 1, 2018, </a:t>
            </a:r>
          </a:p>
          <a:p>
            <a:pPr algn="ctr" eaLnBrk="1" hangingPunct="1">
              <a:spcBef>
                <a:spcPct val="20000"/>
              </a:spcBef>
            </a:pPr>
            <a:r>
              <a:rPr lang="en-US" dirty="0" smtClean="0">
                <a:solidFill>
                  <a:schemeClr val="bg2">
                    <a:lumMod val="25000"/>
                  </a:schemeClr>
                </a:solidFill>
              </a:rPr>
              <a:t>defines exclusionary time out as:</a:t>
            </a:r>
            <a:endParaRPr lang="en-US" dirty="0">
              <a:solidFill>
                <a:schemeClr val="bg2">
                  <a:lumMod val="25000"/>
                </a:schemeClr>
              </a:solidFill>
            </a:endParaRPr>
          </a:p>
        </p:txBody>
      </p:sp>
      <p:grpSp>
        <p:nvGrpSpPr>
          <p:cNvPr id="9" name="Group 8"/>
          <p:cNvGrpSpPr/>
          <p:nvPr/>
        </p:nvGrpSpPr>
        <p:grpSpPr>
          <a:xfrm>
            <a:off x="0" y="1812369"/>
            <a:ext cx="9144000" cy="2832140"/>
            <a:chOff x="0" y="1428750"/>
            <a:chExt cx="9144000" cy="2139790"/>
          </a:xfrm>
        </p:grpSpPr>
        <p:sp>
          <p:nvSpPr>
            <p:cNvPr id="10" name="Rectangle 9"/>
            <p:cNvSpPr/>
            <p:nvPr/>
          </p:nvSpPr>
          <p:spPr>
            <a:xfrm>
              <a:off x="1592" y="1434940"/>
              <a:ext cx="9142408" cy="213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428750"/>
              <a:ext cx="9142408" cy="213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ular Callout 2"/>
          <p:cNvSpPr/>
          <p:nvPr/>
        </p:nvSpPr>
        <p:spPr>
          <a:xfrm>
            <a:off x="381000" y="2190979"/>
            <a:ext cx="8305800" cy="2011849"/>
          </a:xfrm>
          <a:prstGeom prst="wedgeRectCallout">
            <a:avLst/>
          </a:prstGeom>
          <a:solidFill>
            <a:srgbClr val="04AD97"/>
          </a:solidFill>
          <a:ln>
            <a:solidFill>
              <a:srgbClr val="04AD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576772"/>
            <a:ext cx="1524000" cy="2215991"/>
          </a:xfrm>
          <a:prstGeom prst="rect">
            <a:avLst/>
          </a:prstGeom>
          <a:noFill/>
        </p:spPr>
        <p:txBody>
          <a:bodyPr wrap="square" rtlCol="0">
            <a:spAutoFit/>
          </a:bodyPr>
          <a:lstStyle/>
          <a:p>
            <a:r>
              <a:rPr lang="en-US" sz="13800" dirty="0" smtClean="0">
                <a:solidFill>
                  <a:schemeClr val="bg1"/>
                </a:solidFill>
                <a:latin typeface="Arial Black" panose="020B0A04020102020204" pitchFamily="34" charset="0"/>
                <a:cs typeface="Aharoni" panose="02010803020104030203" pitchFamily="2" charset="-79"/>
              </a:rPr>
              <a:t>“</a:t>
            </a:r>
            <a:endParaRPr lang="en-US" sz="13800" dirty="0">
              <a:solidFill>
                <a:schemeClr val="bg1"/>
              </a:solidFill>
              <a:latin typeface="Arial Black" panose="020B0A04020102020204" pitchFamily="34" charset="0"/>
              <a:cs typeface="Aharoni" panose="02010803020104030203" pitchFamily="2" charset="-79"/>
            </a:endParaRPr>
          </a:p>
        </p:txBody>
      </p:sp>
      <p:sp>
        <p:nvSpPr>
          <p:cNvPr id="17" name="TextBox 16"/>
          <p:cNvSpPr txBox="1"/>
          <p:nvPr/>
        </p:nvSpPr>
        <p:spPr>
          <a:xfrm rot="10800000">
            <a:off x="7265482" y="2637069"/>
            <a:ext cx="1524000" cy="2215991"/>
          </a:xfrm>
          <a:prstGeom prst="rect">
            <a:avLst/>
          </a:prstGeom>
          <a:noFill/>
        </p:spPr>
        <p:txBody>
          <a:bodyPr wrap="square" rtlCol="0">
            <a:spAutoFit/>
          </a:bodyPr>
          <a:lstStyle/>
          <a:p>
            <a:r>
              <a:rPr lang="en-US" sz="13800" dirty="0" smtClean="0">
                <a:solidFill>
                  <a:schemeClr val="bg1"/>
                </a:solidFill>
                <a:latin typeface="Arial Black" panose="020B0A04020102020204" pitchFamily="34" charset="0"/>
                <a:cs typeface="Aharoni" panose="02010803020104030203" pitchFamily="2" charset="-79"/>
              </a:rPr>
              <a:t>“</a:t>
            </a:r>
            <a:endParaRPr lang="en-US" sz="13800" dirty="0">
              <a:solidFill>
                <a:schemeClr val="bg1"/>
              </a:solidFill>
              <a:latin typeface="Arial Black" panose="020B0A04020102020204" pitchFamily="34" charset="0"/>
              <a:cs typeface="Aharoni" panose="02010803020104030203" pitchFamily="2" charset="-79"/>
            </a:endParaRPr>
          </a:p>
        </p:txBody>
      </p:sp>
      <p:sp>
        <p:nvSpPr>
          <p:cNvPr id="5" name="TextBox 4"/>
          <p:cNvSpPr txBox="1"/>
          <p:nvPr/>
        </p:nvSpPr>
        <p:spPr>
          <a:xfrm>
            <a:off x="951704" y="2241421"/>
            <a:ext cx="7239000" cy="2646878"/>
          </a:xfrm>
          <a:prstGeom prst="rect">
            <a:avLst/>
          </a:prstGeom>
          <a:noFill/>
        </p:spPr>
        <p:txBody>
          <a:bodyPr wrap="square" rtlCol="0">
            <a:spAutoFit/>
          </a:bodyPr>
          <a:lstStyle/>
          <a:p>
            <a:r>
              <a:rPr lang="en-US" sz="2600" dirty="0" smtClean="0">
                <a:solidFill>
                  <a:schemeClr val="bg1"/>
                </a:solidFill>
              </a:rPr>
              <a:t>…</a:t>
            </a:r>
            <a:r>
              <a:rPr lang="en-US" sz="2600" b="1" dirty="0" smtClean="0">
                <a:solidFill>
                  <a:schemeClr val="bg1"/>
                </a:solidFill>
              </a:rPr>
              <a:t>A temporary, continuously monitored separation </a:t>
            </a:r>
            <a:r>
              <a:rPr lang="en-US" sz="2600" dirty="0" smtClean="0">
                <a:solidFill>
                  <a:schemeClr val="bg1"/>
                </a:solidFill>
              </a:rPr>
              <a:t>of a student from an ongoing activity in a </a:t>
            </a:r>
            <a:r>
              <a:rPr lang="en-US" sz="2600" b="1" dirty="0" smtClean="0">
                <a:solidFill>
                  <a:schemeClr val="bg1"/>
                </a:solidFill>
              </a:rPr>
              <a:t>non-locked setting, </a:t>
            </a:r>
            <a:r>
              <a:rPr lang="en-US" sz="2600" dirty="0" smtClean="0">
                <a:solidFill>
                  <a:schemeClr val="bg1"/>
                </a:solidFill>
              </a:rPr>
              <a:t>for the purpose of </a:t>
            </a:r>
            <a:r>
              <a:rPr lang="en-US" sz="2600" b="1" dirty="0" smtClean="0">
                <a:solidFill>
                  <a:schemeClr val="bg1"/>
                </a:solidFill>
              </a:rPr>
              <a:t>calming </a:t>
            </a:r>
            <a:r>
              <a:rPr lang="en-US" sz="2600" dirty="0" smtClean="0">
                <a:solidFill>
                  <a:schemeClr val="bg1"/>
                </a:solidFill>
              </a:rPr>
              <a:t>such student </a:t>
            </a:r>
            <a:r>
              <a:rPr lang="en-US" sz="2600" b="1" dirty="0" smtClean="0">
                <a:solidFill>
                  <a:schemeClr val="bg1"/>
                </a:solidFill>
              </a:rPr>
              <a:t>or deescalating </a:t>
            </a:r>
            <a:r>
              <a:rPr lang="en-US" sz="2600" dirty="0" smtClean="0">
                <a:solidFill>
                  <a:schemeClr val="bg1"/>
                </a:solidFill>
              </a:rPr>
              <a:t>such student’s behavior</a:t>
            </a:r>
          </a:p>
          <a:p>
            <a:endParaRPr lang="en-US" sz="2600" b="1" dirty="0">
              <a:solidFill>
                <a:schemeClr val="bg1"/>
              </a:solidFill>
            </a:endParaRPr>
          </a:p>
          <a:p>
            <a:endParaRPr lang="en-US" sz="3600" dirty="0">
              <a:solidFill>
                <a:schemeClr val="bg1"/>
              </a:solidFill>
            </a:endParaRPr>
          </a:p>
        </p:txBody>
      </p:sp>
      <p:sp>
        <p:nvSpPr>
          <p:cNvPr id="16"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
        <p:nvSpPr>
          <p:cNvPr id="2" name="TextBox 1"/>
          <p:cNvSpPr txBox="1"/>
          <p:nvPr/>
        </p:nvSpPr>
        <p:spPr>
          <a:xfrm>
            <a:off x="0" y="4808971"/>
            <a:ext cx="9144000" cy="1338828"/>
          </a:xfrm>
          <a:prstGeom prst="rect">
            <a:avLst/>
          </a:prstGeom>
          <a:noFill/>
        </p:spPr>
        <p:txBody>
          <a:bodyPr wrap="square" rtlCol="0">
            <a:spAutoFit/>
          </a:bodyPr>
          <a:lstStyle/>
          <a:p>
            <a:pPr algn="ctr">
              <a:spcBef>
                <a:spcPts val="3600"/>
              </a:spcBef>
            </a:pPr>
            <a:r>
              <a:rPr lang="en-US" sz="2400" dirty="0">
                <a:solidFill>
                  <a:schemeClr val="tx2"/>
                </a:solidFill>
              </a:rPr>
              <a:t>Expressly</a:t>
            </a:r>
            <a:r>
              <a:rPr lang="en-US" sz="2400" dirty="0">
                <a:solidFill>
                  <a:schemeClr val="bg2">
                    <a:lumMod val="10000"/>
                  </a:schemeClr>
                </a:solidFill>
              </a:rPr>
              <a:t> </a:t>
            </a:r>
            <a:r>
              <a:rPr lang="en-US" sz="2400" b="1" dirty="0" smtClean="0">
                <a:solidFill>
                  <a:srgbClr val="04AD97"/>
                </a:solidFill>
              </a:rPr>
              <a:t>excluded</a:t>
            </a:r>
            <a:r>
              <a:rPr lang="en-US" sz="2400" dirty="0" smtClean="0">
                <a:solidFill>
                  <a:schemeClr val="bg2">
                    <a:lumMod val="10000"/>
                  </a:schemeClr>
                </a:solidFill>
              </a:rPr>
              <a:t> </a:t>
            </a:r>
            <a:r>
              <a:rPr lang="en-US" sz="2400" dirty="0">
                <a:solidFill>
                  <a:schemeClr val="tx2"/>
                </a:solidFill>
              </a:rPr>
              <a:t>from definitions of physical restraint and seclusion</a:t>
            </a:r>
          </a:p>
          <a:p>
            <a:pPr algn="ctr">
              <a:spcBef>
                <a:spcPts val="1800"/>
              </a:spcBef>
            </a:pPr>
            <a:r>
              <a:rPr lang="en-US" sz="2400" b="1" dirty="0">
                <a:solidFill>
                  <a:srgbClr val="04AD97"/>
                </a:solidFill>
              </a:rPr>
              <a:t>Not </a:t>
            </a:r>
            <a:r>
              <a:rPr lang="en-US" sz="2400" b="1" dirty="0" smtClean="0">
                <a:solidFill>
                  <a:srgbClr val="04AD97"/>
                </a:solidFill>
              </a:rPr>
              <a:t>prohibited </a:t>
            </a:r>
            <a:r>
              <a:rPr lang="en-US" sz="2400" dirty="0">
                <a:solidFill>
                  <a:schemeClr val="tx2"/>
                </a:solidFill>
              </a:rPr>
              <a:t>as a planned intervention</a:t>
            </a:r>
          </a:p>
          <a:p>
            <a:endParaRPr lang="en-US" dirty="0"/>
          </a:p>
        </p:txBody>
      </p:sp>
    </p:spTree>
    <p:custDataLst>
      <p:tags r:id="rId1"/>
    </p:custDataLst>
    <p:extLst>
      <p:ext uri="{BB962C8B-B14F-4D97-AF65-F5344CB8AC3E}">
        <p14:creationId xmlns:p14="http://schemas.microsoft.com/office/powerpoint/2010/main" val="23661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241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0" name="Title 1"/>
          <p:cNvSpPr>
            <a:spLocks noGrp="1"/>
          </p:cNvSpPr>
          <p:nvPr>
            <p:ph type="title"/>
          </p:nvPr>
        </p:nvSpPr>
        <p:spPr>
          <a:xfrm>
            <a:off x="228599" y="152400"/>
            <a:ext cx="8913813" cy="523220"/>
          </a:xfrm>
        </p:spPr>
        <p:txBody>
          <a:bodyPr wrap="square">
            <a:spAutoFit/>
          </a:bodyPr>
          <a:lstStyle/>
          <a:p>
            <a:pPr eaLnBrk="1" hangingPunct="1"/>
            <a:r>
              <a:rPr lang="en-US" dirty="0" smtClean="0">
                <a:solidFill>
                  <a:schemeClr val="tx2"/>
                </a:solidFill>
                <a:latin typeface="Source Sans Pro" charset="0"/>
              </a:rPr>
              <a:t>Exclusionary Time Out</a:t>
            </a:r>
            <a:endParaRPr lang="en-US" dirty="0">
              <a:solidFill>
                <a:schemeClr val="tx2"/>
              </a:solidFill>
              <a:latin typeface="Source Sans Pro" charset="0"/>
            </a:endParaRPr>
          </a:p>
        </p:txBody>
      </p:sp>
      <p:sp>
        <p:nvSpPr>
          <p:cNvPr id="122" name="Rectangle 121"/>
          <p:cNvSpPr/>
          <p:nvPr/>
        </p:nvSpPr>
        <p:spPr>
          <a:xfrm>
            <a:off x="4343400" y="7203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1270942"/>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1270942"/>
            <a:ext cx="861786" cy="859536"/>
          </a:xfrm>
          <a:prstGeom prst="rect">
            <a:avLst/>
          </a:prstGeom>
        </p:spPr>
      </p:pic>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2493264"/>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2493264"/>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3937942"/>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3400" y="3937942"/>
            <a:ext cx="861786" cy="859536"/>
          </a:xfrm>
          <a:prstGeom prst="rect">
            <a:avLst/>
          </a:prstGeom>
        </p:spPr>
      </p:pic>
      <p:sp>
        <p:nvSpPr>
          <p:cNvPr id="4" name="TextBox 3"/>
          <p:cNvSpPr txBox="1"/>
          <p:nvPr/>
        </p:nvSpPr>
        <p:spPr>
          <a:xfrm>
            <a:off x="1398894" y="1341183"/>
            <a:ext cx="7440306" cy="769441"/>
          </a:xfrm>
          <a:prstGeom prst="rect">
            <a:avLst/>
          </a:prstGeom>
          <a:noFill/>
        </p:spPr>
        <p:txBody>
          <a:bodyPr wrap="square" rtlCol="0">
            <a:spAutoFit/>
          </a:bodyPr>
          <a:lstStyle/>
          <a:p>
            <a:r>
              <a:rPr lang="en-US" sz="2200" dirty="0" smtClean="0">
                <a:solidFill>
                  <a:schemeClr val="tx2"/>
                </a:solidFill>
              </a:rPr>
              <a:t>BOEs must </a:t>
            </a:r>
            <a:r>
              <a:rPr lang="en-US" sz="2200" b="1" dirty="0">
                <a:solidFill>
                  <a:srgbClr val="5E3C63"/>
                </a:solidFill>
              </a:rPr>
              <a:t>adopt a policy </a:t>
            </a:r>
            <a:r>
              <a:rPr lang="en-US" sz="2200" dirty="0" smtClean="0">
                <a:solidFill>
                  <a:schemeClr val="tx2"/>
                </a:solidFill>
              </a:rPr>
              <a:t>no later than </a:t>
            </a:r>
            <a:r>
              <a:rPr lang="en-US" sz="2200" b="1" dirty="0">
                <a:solidFill>
                  <a:srgbClr val="5E3C63"/>
                </a:solidFill>
              </a:rPr>
              <a:t>January 1, 2019 </a:t>
            </a:r>
            <a:r>
              <a:rPr lang="en-US" sz="2200" dirty="0" smtClean="0">
                <a:solidFill>
                  <a:schemeClr val="tx2"/>
                </a:solidFill>
              </a:rPr>
              <a:t>regarding the use of exclusionary time outs (“ETO”s).</a:t>
            </a:r>
            <a:endParaRPr lang="en-US" sz="2200" dirty="0">
              <a:solidFill>
                <a:schemeClr val="tx2"/>
              </a:solidFill>
            </a:endParaRPr>
          </a:p>
        </p:txBody>
      </p:sp>
      <p:sp>
        <p:nvSpPr>
          <p:cNvPr id="19" name="TextBox 18"/>
          <p:cNvSpPr txBox="1"/>
          <p:nvPr/>
        </p:nvSpPr>
        <p:spPr>
          <a:xfrm>
            <a:off x="1398895" y="2438400"/>
            <a:ext cx="7364106" cy="1107996"/>
          </a:xfrm>
          <a:prstGeom prst="rect">
            <a:avLst/>
          </a:prstGeom>
          <a:noFill/>
        </p:spPr>
        <p:txBody>
          <a:bodyPr wrap="square" rtlCol="0">
            <a:spAutoFit/>
          </a:bodyPr>
          <a:lstStyle/>
          <a:p>
            <a:r>
              <a:rPr lang="en-US" sz="2200" dirty="0" smtClean="0">
                <a:solidFill>
                  <a:schemeClr val="tx2"/>
                </a:solidFill>
              </a:rPr>
              <a:t>Boards should </a:t>
            </a:r>
            <a:r>
              <a:rPr lang="en-US" sz="2200" b="1" dirty="0">
                <a:solidFill>
                  <a:srgbClr val="5E3C63"/>
                </a:solidFill>
              </a:rPr>
              <a:t>review and revise </a:t>
            </a:r>
            <a:r>
              <a:rPr lang="en-US" sz="2200" dirty="0" smtClean="0">
                <a:solidFill>
                  <a:schemeClr val="tx2"/>
                </a:solidFill>
              </a:rPr>
              <a:t>their policies and procedures regarding </a:t>
            </a:r>
            <a:r>
              <a:rPr lang="en-US" sz="2200" b="1" dirty="0">
                <a:solidFill>
                  <a:srgbClr val="5E3C63"/>
                </a:solidFill>
              </a:rPr>
              <a:t>physical restraint </a:t>
            </a:r>
            <a:r>
              <a:rPr lang="en-US" sz="2200" dirty="0" smtClean="0">
                <a:solidFill>
                  <a:schemeClr val="tx2"/>
                </a:solidFill>
              </a:rPr>
              <a:t>and </a:t>
            </a:r>
            <a:r>
              <a:rPr lang="en-US" sz="2200" b="1" dirty="0">
                <a:solidFill>
                  <a:srgbClr val="5E3C63"/>
                </a:solidFill>
              </a:rPr>
              <a:t>seclusion</a:t>
            </a:r>
            <a:r>
              <a:rPr lang="en-US" sz="2200" dirty="0" smtClean="0">
                <a:solidFill>
                  <a:schemeClr val="tx2"/>
                </a:solidFill>
              </a:rPr>
              <a:t> to ensure they are consistent with these new statutory revisions.</a:t>
            </a:r>
            <a:endParaRPr lang="en-US" sz="2200" dirty="0">
              <a:solidFill>
                <a:schemeClr val="tx2"/>
              </a:solidFill>
            </a:endParaRPr>
          </a:p>
        </p:txBody>
      </p:sp>
      <p:sp>
        <p:nvSpPr>
          <p:cNvPr id="20" name="TextBox 19"/>
          <p:cNvSpPr txBox="1"/>
          <p:nvPr/>
        </p:nvSpPr>
        <p:spPr>
          <a:xfrm>
            <a:off x="1398895" y="3944092"/>
            <a:ext cx="7516505" cy="769441"/>
          </a:xfrm>
          <a:prstGeom prst="rect">
            <a:avLst/>
          </a:prstGeom>
          <a:noFill/>
        </p:spPr>
        <p:txBody>
          <a:bodyPr wrap="square" rtlCol="0">
            <a:spAutoFit/>
          </a:bodyPr>
          <a:lstStyle/>
          <a:p>
            <a:r>
              <a:rPr lang="en-US" sz="2200" dirty="0" smtClean="0">
                <a:solidFill>
                  <a:schemeClr val="tx2"/>
                </a:solidFill>
              </a:rPr>
              <a:t>ETO policy must require (at minimum) that it </a:t>
            </a:r>
            <a:r>
              <a:rPr lang="en-US" sz="2200" b="1" dirty="0">
                <a:solidFill>
                  <a:srgbClr val="5E3C63"/>
                </a:solidFill>
              </a:rPr>
              <a:t>may not be used as a form of discipline.</a:t>
            </a:r>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8</a:t>
            </a:fld>
            <a:endParaRPr lang="en-US" dirty="0"/>
          </a:p>
        </p:txBody>
      </p:sp>
      <p:pic>
        <p:nvPicPr>
          <p:cNvPr id="16" name="Picture 15"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694" y="5004742"/>
            <a:ext cx="812800" cy="810678"/>
          </a:xfrm>
          <a:prstGeom prst="rect">
            <a:avLst/>
          </a:prstGeom>
        </p:spPr>
      </p:pic>
      <p:pic>
        <p:nvPicPr>
          <p:cNvPr id="17" name="Picture 16"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7108" y="5004742"/>
            <a:ext cx="861786" cy="859536"/>
          </a:xfrm>
          <a:prstGeom prst="rect">
            <a:avLst/>
          </a:prstGeom>
        </p:spPr>
      </p:pic>
      <p:sp>
        <p:nvSpPr>
          <p:cNvPr id="22" name="TextBox 21"/>
          <p:cNvSpPr txBox="1"/>
          <p:nvPr/>
        </p:nvSpPr>
        <p:spPr>
          <a:xfrm>
            <a:off x="1398895" y="4954250"/>
            <a:ext cx="7516505" cy="1107996"/>
          </a:xfrm>
          <a:prstGeom prst="rect">
            <a:avLst/>
          </a:prstGeom>
          <a:noFill/>
        </p:spPr>
        <p:txBody>
          <a:bodyPr wrap="square" rtlCol="0">
            <a:spAutoFit/>
          </a:bodyPr>
          <a:lstStyle/>
          <a:p>
            <a:r>
              <a:rPr lang="en-US" sz="2200" b="1" dirty="0">
                <a:solidFill>
                  <a:srgbClr val="5E3C63"/>
                </a:solidFill>
              </a:rPr>
              <a:t>At least one employee must remain with the student, </a:t>
            </a:r>
            <a:r>
              <a:rPr lang="en-US" sz="2200" dirty="0" smtClean="0">
                <a:solidFill>
                  <a:schemeClr val="tx2"/>
                </a:solidFill>
              </a:rPr>
              <a:t>or be in close enough proximity to communication verbally with the student, throughout.</a:t>
            </a:r>
            <a:endParaRPr lang="en-US" sz="2200" dirty="0">
              <a:solidFill>
                <a:schemeClr val="tx2"/>
              </a:solidFill>
            </a:endParaRPr>
          </a:p>
        </p:txBody>
      </p:sp>
      <p:sp>
        <p:nvSpPr>
          <p:cNvPr id="24" name="Content Placeholder 2"/>
          <p:cNvSpPr txBox="1">
            <a:spLocks/>
          </p:cNvSpPr>
          <p:nvPr/>
        </p:nvSpPr>
        <p:spPr bwMode="auto">
          <a:xfrm>
            <a:off x="457200" y="79818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en-US" sz="2000" dirty="0">
                <a:solidFill>
                  <a:schemeClr val="bg2">
                    <a:lumMod val="25000"/>
                  </a:schemeClr>
                </a:solidFill>
              </a:rPr>
              <a:t>Public Act 18-51, </a:t>
            </a:r>
            <a:r>
              <a:rPr lang="en-US" sz="2000" dirty="0" smtClean="0">
                <a:solidFill>
                  <a:schemeClr val="bg2">
                    <a:lumMod val="25000"/>
                  </a:schemeClr>
                </a:solidFill>
              </a:rPr>
              <a:t>effective </a:t>
            </a:r>
            <a:r>
              <a:rPr lang="en-US" sz="2000" dirty="0">
                <a:solidFill>
                  <a:schemeClr val="bg2">
                    <a:lumMod val="25000"/>
                  </a:schemeClr>
                </a:solidFill>
              </a:rPr>
              <a:t>July 1, 2018</a:t>
            </a:r>
            <a:endParaRPr lang="en-US" sz="2000" dirty="0">
              <a:solidFill>
                <a:schemeClr val="bg2">
                  <a:lumMod val="25000"/>
                </a:schemeClr>
              </a:solidFill>
              <a:latin typeface="Calibri" charset="0"/>
            </a:endParaRPr>
          </a:p>
        </p:txBody>
      </p:sp>
      <p:sp>
        <p:nvSpPr>
          <p:cNvPr id="21" name="Date Placeholder 4"/>
          <p:cNvSpPr>
            <a:spLocks noGrp="1"/>
          </p:cNvSpPr>
          <p:nvPr>
            <p:ph type="dt" sz="half" idx="10"/>
          </p:nvPr>
        </p:nvSpPr>
        <p:spPr>
          <a:xfrm>
            <a:off x="457200" y="6356350"/>
            <a:ext cx="3048000" cy="365125"/>
          </a:xfrm>
        </p:spPr>
        <p:txBody>
          <a:bodyPr/>
          <a:lstStyle/>
          <a:p>
            <a:pPr>
              <a:defRPr/>
            </a:pPr>
            <a:r>
              <a:rPr lang="en-US" dirty="0" smtClean="0"/>
              <a:t>© Shipman &amp; Goodwin LLP 2019</a:t>
            </a:r>
            <a:endParaRPr lang="en-US" dirty="0"/>
          </a:p>
        </p:txBody>
      </p:sp>
    </p:spTree>
    <p:custDataLst>
      <p:tags r:id="rId1"/>
    </p:custDataLst>
    <p:extLst>
      <p:ext uri="{BB962C8B-B14F-4D97-AF65-F5344CB8AC3E}">
        <p14:creationId xmlns:p14="http://schemas.microsoft.com/office/powerpoint/2010/main" val="321454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228599" y="152400"/>
            <a:ext cx="8913813" cy="523220"/>
          </a:xfrm>
        </p:spPr>
        <p:txBody>
          <a:bodyPr wrap="square">
            <a:spAutoFit/>
          </a:bodyPr>
          <a:lstStyle/>
          <a:p>
            <a:pPr eaLnBrk="1" hangingPunct="1"/>
            <a:r>
              <a:rPr lang="en-US" dirty="0" smtClean="0">
                <a:solidFill>
                  <a:schemeClr val="tx2"/>
                </a:solidFill>
                <a:latin typeface="Source Sans Pro" charset="0"/>
              </a:rPr>
              <a:t>Exclusionary Time Out Policy Requirements</a:t>
            </a:r>
            <a:endParaRPr lang="en-US" dirty="0">
              <a:solidFill>
                <a:schemeClr val="tx2"/>
              </a:solidFill>
              <a:latin typeface="Source Sans Pro" charset="0"/>
            </a:endParaRPr>
          </a:p>
        </p:txBody>
      </p:sp>
      <p:sp>
        <p:nvSpPr>
          <p:cNvPr id="122" name="Rectangle 121"/>
          <p:cNvSpPr/>
          <p:nvPr/>
        </p:nvSpPr>
        <p:spPr>
          <a:xfrm>
            <a:off x="4343400" y="720398"/>
            <a:ext cx="457200" cy="2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1502156"/>
            <a:ext cx="812800" cy="810678"/>
          </a:xfrm>
          <a:prstGeom prst="rect">
            <a:avLst/>
          </a:prstGeom>
        </p:spPr>
      </p:pic>
      <p:pic>
        <p:nvPicPr>
          <p:cNvPr id="3" name="Picture 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2493" y="1463643"/>
            <a:ext cx="861786" cy="859536"/>
          </a:xfrm>
          <a:prstGeom prst="rect">
            <a:avLst/>
          </a:prstGeom>
        </p:spPr>
      </p:pic>
      <p:pic>
        <p:nvPicPr>
          <p:cNvPr id="12" name="Picture 11"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6647" y="2777469"/>
            <a:ext cx="812800" cy="810678"/>
          </a:xfrm>
          <a:prstGeom prst="rect">
            <a:avLst/>
          </a:prstGeom>
        </p:spPr>
      </p:pic>
      <p:pic>
        <p:nvPicPr>
          <p:cNvPr id="13" name="Picture 12"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4095" y="2753040"/>
            <a:ext cx="861786" cy="859536"/>
          </a:xfrm>
          <a:prstGeom prst="rect">
            <a:avLst/>
          </a:prstGeom>
        </p:spPr>
      </p:pic>
      <p:pic>
        <p:nvPicPr>
          <p:cNvPr id="14" name="Picture 13" descr="checkbo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986" y="4068074"/>
            <a:ext cx="812800" cy="810678"/>
          </a:xfrm>
          <a:prstGeom prst="rect">
            <a:avLst/>
          </a:prstGeom>
        </p:spPr>
      </p:pic>
      <p:pic>
        <p:nvPicPr>
          <p:cNvPr id="15" name="Picture 14" descr="checkmar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6986" y="4068074"/>
            <a:ext cx="861786" cy="859536"/>
          </a:xfrm>
          <a:prstGeom prst="rect">
            <a:avLst/>
          </a:prstGeom>
        </p:spPr>
      </p:pic>
      <p:sp>
        <p:nvSpPr>
          <p:cNvPr id="4" name="TextBox 3"/>
          <p:cNvSpPr txBox="1"/>
          <p:nvPr/>
        </p:nvSpPr>
        <p:spPr>
          <a:xfrm>
            <a:off x="1418772" y="1458343"/>
            <a:ext cx="7440306" cy="1107996"/>
          </a:xfrm>
          <a:prstGeom prst="rect">
            <a:avLst/>
          </a:prstGeom>
          <a:noFill/>
        </p:spPr>
        <p:txBody>
          <a:bodyPr wrap="square" rtlCol="0">
            <a:spAutoFit/>
          </a:bodyPr>
          <a:lstStyle/>
          <a:p>
            <a:r>
              <a:rPr lang="en-US" sz="2200" dirty="0" smtClean="0">
                <a:solidFill>
                  <a:schemeClr val="tx2"/>
                </a:solidFill>
              </a:rPr>
              <a:t>Space used must be </a:t>
            </a:r>
            <a:r>
              <a:rPr lang="en-US" sz="2200" b="1" dirty="0">
                <a:solidFill>
                  <a:srgbClr val="5E3C63"/>
                </a:solidFill>
              </a:rPr>
              <a:t>clean, safe, sanitary and appropriate </a:t>
            </a:r>
            <a:r>
              <a:rPr lang="en-US" sz="2200" dirty="0">
                <a:solidFill>
                  <a:schemeClr val="tx2"/>
                </a:solidFill>
              </a:rPr>
              <a:t>for</a:t>
            </a:r>
            <a:r>
              <a:rPr lang="en-US" sz="2200" dirty="0" smtClean="0">
                <a:solidFill>
                  <a:srgbClr val="9900CC"/>
                </a:solidFill>
              </a:rPr>
              <a:t> </a:t>
            </a:r>
            <a:r>
              <a:rPr lang="en-US" sz="2200" dirty="0" smtClean="0">
                <a:solidFill>
                  <a:schemeClr val="tx2"/>
                </a:solidFill>
              </a:rPr>
              <a:t>the purpose of </a:t>
            </a:r>
            <a:r>
              <a:rPr lang="en-US" sz="2200" b="1" dirty="0">
                <a:solidFill>
                  <a:srgbClr val="5E3C63"/>
                </a:solidFill>
              </a:rPr>
              <a:t>calming</a:t>
            </a:r>
            <a:r>
              <a:rPr lang="en-US" sz="2200" dirty="0" smtClean="0">
                <a:solidFill>
                  <a:schemeClr val="tx2"/>
                </a:solidFill>
              </a:rPr>
              <a:t> such student </a:t>
            </a:r>
            <a:r>
              <a:rPr lang="en-US" sz="2200" b="1" dirty="0">
                <a:solidFill>
                  <a:srgbClr val="5E3C63"/>
                </a:solidFill>
              </a:rPr>
              <a:t>or deescalating</a:t>
            </a:r>
            <a:r>
              <a:rPr lang="en-US" sz="2200" b="1" dirty="0">
                <a:solidFill>
                  <a:srgbClr val="006699"/>
                </a:solidFill>
              </a:rPr>
              <a:t> </a:t>
            </a:r>
            <a:r>
              <a:rPr lang="en-US" sz="2200" dirty="0" smtClean="0">
                <a:solidFill>
                  <a:schemeClr val="tx2"/>
                </a:solidFill>
              </a:rPr>
              <a:t>such student’s behavior</a:t>
            </a:r>
            <a:endParaRPr lang="en-US" sz="2200" dirty="0">
              <a:solidFill>
                <a:schemeClr val="tx2"/>
              </a:solidFill>
            </a:endParaRPr>
          </a:p>
        </p:txBody>
      </p:sp>
      <p:sp>
        <p:nvSpPr>
          <p:cNvPr id="19" name="TextBox 18"/>
          <p:cNvSpPr txBox="1"/>
          <p:nvPr/>
        </p:nvSpPr>
        <p:spPr>
          <a:xfrm>
            <a:off x="1399521" y="3013088"/>
            <a:ext cx="7364106" cy="430887"/>
          </a:xfrm>
          <a:prstGeom prst="rect">
            <a:avLst/>
          </a:prstGeom>
          <a:noFill/>
        </p:spPr>
        <p:txBody>
          <a:bodyPr wrap="square" rtlCol="0">
            <a:spAutoFit/>
          </a:bodyPr>
          <a:lstStyle/>
          <a:p>
            <a:r>
              <a:rPr lang="en-US" sz="2200" dirty="0" smtClean="0">
                <a:solidFill>
                  <a:schemeClr val="tx2"/>
                </a:solidFill>
              </a:rPr>
              <a:t>ETO period must </a:t>
            </a:r>
            <a:r>
              <a:rPr lang="en-US" sz="2200" b="1" dirty="0">
                <a:solidFill>
                  <a:srgbClr val="5E3C63"/>
                </a:solidFill>
              </a:rPr>
              <a:t>terminate as soon as possible</a:t>
            </a:r>
          </a:p>
        </p:txBody>
      </p:sp>
      <p:sp>
        <p:nvSpPr>
          <p:cNvPr id="20" name="TextBox 19"/>
          <p:cNvSpPr txBox="1"/>
          <p:nvPr/>
        </p:nvSpPr>
        <p:spPr>
          <a:xfrm>
            <a:off x="1418772" y="3958372"/>
            <a:ext cx="7516505" cy="1446550"/>
          </a:xfrm>
          <a:prstGeom prst="rect">
            <a:avLst/>
          </a:prstGeom>
          <a:noFill/>
        </p:spPr>
        <p:txBody>
          <a:bodyPr wrap="square" rtlCol="0">
            <a:spAutoFit/>
          </a:bodyPr>
          <a:lstStyle/>
          <a:p>
            <a:r>
              <a:rPr lang="en-US" sz="2200" dirty="0" smtClean="0">
                <a:solidFill>
                  <a:schemeClr val="tx2"/>
                </a:solidFill>
              </a:rPr>
              <a:t>If student requires </a:t>
            </a:r>
            <a:r>
              <a:rPr lang="en-US" sz="2200" dirty="0">
                <a:solidFill>
                  <a:schemeClr val="tx2"/>
                </a:solidFill>
              </a:rPr>
              <a:t>special education</a:t>
            </a:r>
            <a:r>
              <a:rPr lang="en-US" sz="2200" dirty="0" smtClean="0">
                <a:solidFill>
                  <a:schemeClr val="tx2"/>
                </a:solidFill>
              </a:rPr>
              <a:t>, or is being evaluated, the </a:t>
            </a:r>
            <a:r>
              <a:rPr lang="en-US" sz="2200" b="1" dirty="0">
                <a:solidFill>
                  <a:srgbClr val="5E3C63"/>
                </a:solidFill>
              </a:rPr>
              <a:t>PPT shall convene </a:t>
            </a:r>
            <a:r>
              <a:rPr lang="en-US" sz="2200" dirty="0" smtClean="0">
                <a:solidFill>
                  <a:schemeClr val="tx2"/>
                </a:solidFill>
              </a:rPr>
              <a:t>as soon as is practicable if interventions or strategies are unsuccessful in addressing such student’s needs, in order </a:t>
            </a:r>
            <a:r>
              <a:rPr lang="en-US" sz="2200" b="1" dirty="0">
                <a:solidFill>
                  <a:srgbClr val="5E3C63"/>
                </a:solidFill>
              </a:rPr>
              <a:t>to determine alternative interventions or strategies</a:t>
            </a:r>
          </a:p>
        </p:txBody>
      </p:sp>
      <p:sp>
        <p:nvSpPr>
          <p:cNvPr id="5" name="Date Placeholder 4"/>
          <p:cNvSpPr>
            <a:spLocks noGrp="1"/>
          </p:cNvSpPr>
          <p:nvPr>
            <p:ph type="dt" sz="half" idx="10"/>
          </p:nvPr>
        </p:nvSpPr>
        <p:spPr/>
        <p:txBody>
          <a:bodyPr/>
          <a:lstStyle/>
          <a:p>
            <a:pPr>
              <a:defRPr/>
            </a:pPr>
            <a:r>
              <a:rPr lang="en-US" dirty="0" smtClean="0"/>
              <a:t>© Shipman &amp; Goodwin LLP 2019</a:t>
            </a:r>
            <a:endParaRPr lang="en-US" dirty="0"/>
          </a:p>
        </p:txBody>
      </p:sp>
      <p:sp>
        <p:nvSpPr>
          <p:cNvPr id="7" name="Slide Number Placeholder 6"/>
          <p:cNvSpPr>
            <a:spLocks noGrp="1"/>
          </p:cNvSpPr>
          <p:nvPr>
            <p:ph type="sldNum" sz="quarter" idx="12"/>
          </p:nvPr>
        </p:nvSpPr>
        <p:spPr/>
        <p:txBody>
          <a:bodyPr/>
          <a:lstStyle/>
          <a:p>
            <a:pPr>
              <a:defRPr/>
            </a:pPr>
            <a:fld id="{CF74E2D6-2C6C-C849-BAC6-BF7B8C48F5CD}" type="slidenum">
              <a:rPr lang="en-US" smtClean="0"/>
              <a:pPr>
                <a:defRPr/>
              </a:pPr>
              <a:t>9</a:t>
            </a:fld>
            <a:endParaRPr lang="en-US" dirty="0"/>
          </a:p>
        </p:txBody>
      </p:sp>
      <p:sp>
        <p:nvSpPr>
          <p:cNvPr id="24" name="Content Placeholder 2"/>
          <p:cNvSpPr txBox="1">
            <a:spLocks/>
          </p:cNvSpPr>
          <p:nvPr/>
        </p:nvSpPr>
        <p:spPr bwMode="auto">
          <a:xfrm>
            <a:off x="457200" y="79818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en-US" sz="2000" dirty="0">
                <a:solidFill>
                  <a:schemeClr val="bg2">
                    <a:lumMod val="25000"/>
                  </a:schemeClr>
                </a:solidFill>
              </a:rPr>
              <a:t>Public Act 18-51, </a:t>
            </a:r>
            <a:r>
              <a:rPr lang="en-US" sz="2000" dirty="0" smtClean="0">
                <a:solidFill>
                  <a:schemeClr val="bg2">
                    <a:lumMod val="25000"/>
                  </a:schemeClr>
                </a:solidFill>
              </a:rPr>
              <a:t>effective </a:t>
            </a:r>
            <a:r>
              <a:rPr lang="en-US" sz="2000" dirty="0">
                <a:solidFill>
                  <a:schemeClr val="bg2">
                    <a:lumMod val="25000"/>
                  </a:schemeClr>
                </a:solidFill>
              </a:rPr>
              <a:t>July 1, 2018</a:t>
            </a:r>
            <a:endParaRPr lang="en-US" sz="2000" dirty="0">
              <a:solidFill>
                <a:schemeClr val="bg2">
                  <a:lumMod val="25000"/>
                </a:schemeClr>
              </a:solidFill>
              <a:latin typeface="Calibri" charset="0"/>
            </a:endParaRPr>
          </a:p>
        </p:txBody>
      </p:sp>
    </p:spTree>
    <p:custDataLst>
      <p:tags r:id="rId1"/>
    </p:custDataLst>
    <p:extLst>
      <p:ext uri="{BB962C8B-B14F-4D97-AF65-F5344CB8AC3E}">
        <p14:creationId xmlns:p14="http://schemas.microsoft.com/office/powerpoint/2010/main" val="170420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00"/>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0"/>
  <p:tag name="RACEANIMATIONSPEED" val="3"/>
  <p:tag name="NUMRESPONSES" val="1"/>
  <p:tag name="CUSTOMCELLBACKCOLOR4" val="-8355712"/>
  <p:tag name="PRRESPONSE7" val="4"/>
  <p:tag name="FIBINCLUDEOTHER" val="True"/>
  <p:tag name="DELIMITERS" val="3.1"/>
  <p:tag name="TASKPANEKEY" val="a2876d71-d8c4-4380-ba05-a2e47d74389f"/>
  <p:tag name="POWERPOINTVERSION" val="16.0"/>
  <p:tag name="EXPANDSHOWBAR" val="True"/>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SLIDEGUID" val="E26F6775569843ACA7E6DD975F96BBC4"/>
  <p:tag name="SLIDEID" val="E26F6775569843ACA7E6DD975F96BBC4"/>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What should the district do with the contract, if anything?"/>
  <p:tag name="ANSWERSALIAS" val="Give it to the district’s business manager to be kept only in her office.|smicln|Post the contract, along with a brief description of the contract on the district’s website.|smicln|Affirmatively provide a copy of the contract to the parent of each student using the program.|smicln|Both 2 and 3."/>
  <p:tag name="VALUES" val="No Value|smicln|No Value|smicln|No Value|smicln|No Value"/>
  <p:tag name="TOTALRESPONSES" val="30"/>
  <p:tag name="RESPONSECOUNT" val="30"/>
  <p:tag name="SLICED" val="False"/>
  <p:tag name="RESPONSES" val="2;1;3;4;2;3;1;1;3;1;4;3;2;4;2;4;4;4;4;4;4;1;1;3;1;4;4;1;3;4;"/>
  <p:tag name="CHARTSTRINGSTD" val="8 4 6 12"/>
  <p:tag name="CHARTSTRINGREV" val="12 6 4 8"/>
  <p:tag name="CHARTSTRINGSTDPER" val="0.266666666666667 0.133333333333333 0.2 0.4"/>
  <p:tag name="CHARTSTRINGREVPER" val="0.4 0.2 0.133333333333333 0.266666666666667"/>
  <p:tag name="RESPONSESGATHERED" val="False"/>
  <p:tag name="ANONYMOUSTEMP" val="False"/>
</p:tagLst>
</file>

<file path=ppt/tags/tag14.xml><?xml version="1.0" encoding="utf-8"?>
<p:tagLst xmlns:a="http://schemas.openxmlformats.org/drawingml/2006/main" xmlns:r="http://schemas.openxmlformats.org/officeDocument/2006/relationships" xmlns:p="http://schemas.openxmlformats.org/presentationml/2006/main">
  <p:tag name="CHARTTYPE" val="0"/>
</p:tagLst>
</file>

<file path=ppt/tags/tag15.xml><?xml version="1.0" encoding="utf-8"?>
<p:tagLst xmlns:a="http://schemas.openxmlformats.org/drawingml/2006/main" xmlns:r="http://schemas.openxmlformats.org/officeDocument/2006/relationships" xmlns:p="http://schemas.openxmlformats.org/presentationml/2006/main">
  <p:tag name="ANSWERBULLETS" val="3"/>
  <p:tag name="TEXTLENGTH" val="274"/>
  <p:tag name="FONTSIZE" val="24"/>
  <p:tag name="BULLETTYPE" val="ppBulletArabicPeriod"/>
  <p:tag name="ANSWERTEXT" val="Give it to the district’s business manager to be kept only in her office.&#10;Post the contract, along with a brief description of the contract on the district’s website.&#10;Affirmatively provide a copy of the contract to the parent of each student using the program.&#10;Both 2 and 3."/>
  <p:tag name="OLDNUMANSWERS" val="4"/>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SLIDEGUID" val="AE984E858EE94FFD82A013493D5DEE6D"/>
  <p:tag name="SLIDEID" val="AE984E858EE94FFD82A013493D5DEE6D"/>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Is this letter, with the attached IEP, sufficient to allow the district to  receive excess cost?"/>
  <p:tag name="ANSWERSALIAS" val="Yes, because the parent must sign the letter.|smicln|Maybe today, if the cost threshold is met, but definitely not after July 1st.|smicln|Yes, as long as the cost threshold is met, because the district attached the student’s IEP."/>
  <p:tag name="TOTALRESPONSES" val="30"/>
  <p:tag name="RESPONSECOUNT" val="30"/>
  <p:tag name="SLICED" val="False"/>
  <p:tag name="RESPONSES" val="1;1;2;2;1;2;2;2;1;3;3;1;3;1;1;3;3;2;3;2;2;2;2;2;1;3;1;3;1;2;"/>
  <p:tag name="CHARTSTRINGSTD" val="10 12 8"/>
  <p:tag name="CHARTSTRINGREV" val="8 12 10"/>
  <p:tag name="CHARTSTRINGSTDPER" val="0.333333333333333 0.4 0.266666666666667"/>
  <p:tag name="CHARTSTRINGREVPER" val="0.266666666666667 0.4 0.333333333333333"/>
  <p:tag name="RESPONSESGATHERED" val="False"/>
  <p:tag name="ANONYMOUSTEMP" val="False"/>
  <p:tag name="VALUES" val="No Value|smicln|No Value|smicln|No Value"/>
</p:tagLst>
</file>

<file path=ppt/tags/tag25.xml><?xml version="1.0" encoding="utf-8"?>
<p:tagLst xmlns:a="http://schemas.openxmlformats.org/drawingml/2006/main" xmlns:r="http://schemas.openxmlformats.org/officeDocument/2006/relationships" xmlns:p="http://schemas.openxmlformats.org/presentationml/2006/main">
  <p:tag name="CHARTTYPE" val="0"/>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TEXTLENGTH" val="215"/>
  <p:tag name="FONTSIZE" val="28"/>
  <p:tag name="BULLETTYPE" val="ppBulletArabicPeriod"/>
  <p:tag name="ANSWERTEXT" val="Yes, because the parent must sign the letter.&#10;Maybe today, if the cost threshold is met, but definitely not after July 1st.&#10;Yes, as long as the cost threshold is met, because the district attached the student’s IEP."/>
  <p:tag name="OLDNUMANSWERS" val="3"/>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SLIDEGUID" val="1E78CC94F3064006869FC4DD7D1213A2"/>
  <p:tag name="SLIDEID" val="1E78CC94F3064006869FC4DD7D1213A2"/>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ANSWERSALIAS" val="Yes|smicln|No"/>
  <p:tag name="DELIMITERS" val="3.1"/>
  <p:tag name="VALUEFORMAT" val="0%"/>
  <p:tag name="QUESTIONALIAS" val="Can the teacher both withdraw from the union and stop paying dues?"/>
  <p:tag name="VALUES" val="No Value|smicln|No Value"/>
  <p:tag name="TOTALRESPONSES" val="30"/>
  <p:tag name="RESPONSECOUNT" val="30"/>
  <p:tag name="SLICED" val="False"/>
  <p:tag name="RESPONSES" val="1;2;1;1;2;2;1;1;1;2;1;1;1;1;2;2;2;2;1;2;2;1;1;1;2;2;1;1;1;1;"/>
  <p:tag name="CHARTSTRINGSTD" val="18 12"/>
  <p:tag name="CHARTSTRINGREV" val="12 18"/>
  <p:tag name="CHARTSTRINGSTDPER" val="0.6 0.4"/>
  <p:tag name="CHARTSTRINGREVPER" val="0.4 0.6"/>
  <p:tag name="RESPONSESGATHERED" val="False"/>
  <p:tag name="ANONYMOUSTEMP" val="False"/>
</p:tagLst>
</file>

<file path=ppt/tags/tag37.xml><?xml version="1.0" encoding="utf-8"?>
<p:tagLst xmlns:a="http://schemas.openxmlformats.org/drawingml/2006/main" xmlns:r="http://schemas.openxmlformats.org/officeDocument/2006/relationships" xmlns:p="http://schemas.openxmlformats.org/presentationml/2006/main">
  <p:tag name="CHARTTYPE" val="0"/>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TEXTLENGTH" val="6"/>
  <p:tag name="FONTSIZE" val="32"/>
  <p:tag name="BULLETTYPE" val="ppBulletArabicPeriod"/>
  <p:tag name="ANSWERTEXT" val="Yes&#10;No"/>
  <p:tag name="OLDNUMANSWERS" val="2"/>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SLIDEGUID" val="14868305168347509C4A26D2BDB03CD5"/>
  <p:tag name="SLIDEID" val="14868305168347509C4A26D2BDB03CD5"/>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Is this request an invasion of privacy under the Perkins test?"/>
  <p:tag name="ANSWERSALIAS" val="Yes|smicln|No|smicln|It depends"/>
  <p:tag name="TOTALRESPONSES" val="30"/>
  <p:tag name="RESPONSECOUNT" val="30"/>
  <p:tag name="SLICED" val="False"/>
  <p:tag name="RESPONSES" val="3;2;1;3;1;1;3;1;3;1;3;3;3;2;3;3;2;2;2;2;3;1;2;1;3;3;3;3;2;3;"/>
  <p:tag name="CHARTSTRINGSTD" val="7 8 15"/>
  <p:tag name="CHARTSTRINGREV" val="15 8 7"/>
  <p:tag name="CHARTSTRINGSTDPER" val="0.233333333333333 0.266666666666667 0.5"/>
  <p:tag name="CHARTSTRINGREVPER" val="0.5 0.266666666666667 0.233333333333333"/>
  <p:tag name="VALUES" val="No Value|smicln|No Value|smicln|No Value"/>
  <p:tag name="RESPONSESGATHERED" val="False"/>
  <p:tag name="ANONYMOUSTEMP" val="False"/>
</p:tagLst>
</file>

<file path=ppt/tags/tag49.xml><?xml version="1.0" encoding="utf-8"?>
<p:tagLst xmlns:a="http://schemas.openxmlformats.org/drawingml/2006/main" xmlns:r="http://schemas.openxmlformats.org/officeDocument/2006/relationships" xmlns:p="http://schemas.openxmlformats.org/presentationml/2006/main">
  <p:tag name="CHARTTYPE" val="0"/>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ANSWERBULLETS" val="3"/>
  <p:tag name="TEXTLENGTH" val="17"/>
  <p:tag name="FONTSIZE" val="32"/>
  <p:tag name="BULLETTYPE" val="ppBulletArabicPeriod"/>
  <p:tag name="ANSWERTEXT" val="Yes&#10;No&#10;It depends"/>
  <p:tag name="OLDNUMANSWERS" val="3"/>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SLIDEID" val="14868305168347509C4A26D2BDB03CD5"/>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Is this request an invasion of privacy under the Perkins test?"/>
  <p:tag name="ANSWERSALIAS" val="Yes|smicln|No|smicln|It depends"/>
  <p:tag name="SLIDEORDER" val="2"/>
  <p:tag name="SLIDEGUID" val="1B45B4D44F1B4E0F8C6AB6D552E6C793"/>
  <p:tag name="TOTALRESPONSES" val="30"/>
  <p:tag name="RESPONSECOUNT" val="30"/>
  <p:tag name="SLICED" val="False"/>
  <p:tag name="RESPONSES" val="3;2;3;2;3;3;1;1;2;3;2;1;3;3;3;3;1;1;3;2;1;2;3;2;1;2;1;2;1;3;"/>
  <p:tag name="CHARTSTRINGSTD" val="9 9 12"/>
  <p:tag name="CHARTSTRINGREV" val="12 9 9"/>
  <p:tag name="CHARTSTRINGSTDPER" val="0.3 0.3 0.4"/>
  <p:tag name="CHARTSTRINGREVPER" val="0.4 0.3 0.3"/>
  <p:tag name="VALUES" val="No Value|smicln|No Value|smicln|No Value"/>
  <p:tag name="RESPONSESGATHERED" val="False"/>
  <p:tag name="ANONYMOUSTEMP" val="False"/>
</p:tagLst>
</file>

<file path=ppt/tags/tag53.xml><?xml version="1.0" encoding="utf-8"?>
<p:tagLst xmlns:a="http://schemas.openxmlformats.org/drawingml/2006/main" xmlns:r="http://schemas.openxmlformats.org/officeDocument/2006/relationships" xmlns:p="http://schemas.openxmlformats.org/presentationml/2006/main">
  <p:tag name="CHARTTYPE" val="0"/>
</p:tagLst>
</file>

<file path=ppt/tags/tag54.xml><?xml version="1.0" encoding="utf-8"?>
<p:tagLst xmlns:a="http://schemas.openxmlformats.org/drawingml/2006/main" xmlns:r="http://schemas.openxmlformats.org/officeDocument/2006/relationships" xmlns:p="http://schemas.openxmlformats.org/presentationml/2006/main">
  <p:tag name="ANSWERBULLETS" val="3"/>
  <p:tag name="TEXTLENGTH" val="17"/>
  <p:tag name="FONTSIZE" val="32"/>
  <p:tag name="BULLETTYPE" val="ppBulletArabicPeriod"/>
  <p:tag name="ANSWERTEXT" val="Yes&#10;No&#10;It depends"/>
  <p:tag name="OLDNUMANSWERS" val="3"/>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SLIDEID" val="113F89C738BE43838526243B96F21E0E"/>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Is this request an invasion of privacy under the Perkins test?"/>
  <p:tag name="ANSWERSALIAS" val="Yes|smicln|No|smicln|It depends"/>
  <p:tag name="SLIDEORDER" val="2"/>
  <p:tag name="SLIDEGUID" val="B4E64E8CF34A4012B039A418ACA5A1CC"/>
  <p:tag name="TOTALRESPONSES" val="30"/>
  <p:tag name="RESPONSECOUNT" val="30"/>
  <p:tag name="SLICED" val="False"/>
  <p:tag name="RESPONSES" val="3;1;3;2;1;2;2;3;2;1;3;3;1;1;3;2;1;2;1;3;3;2;3;2;3;2;3;1;1;3;"/>
  <p:tag name="CHARTSTRINGSTD" val="9 9 12"/>
  <p:tag name="CHARTSTRINGREV" val="12 9 9"/>
  <p:tag name="CHARTSTRINGSTDPER" val="0.3 0.3 0.4"/>
  <p:tag name="CHARTSTRINGREVPER" val="0.4 0.3 0.3"/>
  <p:tag name="VALUES" val="No Value|smicln|No Value|smicln|No Value"/>
  <p:tag name="RESPONSESGATHERED" val="False"/>
  <p:tag name="ANONYMOUSTEMP" val="False"/>
</p:tagLst>
</file>

<file path=ppt/tags/tag57.xml><?xml version="1.0" encoding="utf-8"?>
<p:tagLst xmlns:a="http://schemas.openxmlformats.org/drawingml/2006/main" xmlns:r="http://schemas.openxmlformats.org/officeDocument/2006/relationships" xmlns:p="http://schemas.openxmlformats.org/presentationml/2006/main">
  <p:tag name="CHARTTYPE" val="0"/>
</p:tagLst>
</file>

<file path=ppt/tags/tag58.xml><?xml version="1.0" encoding="utf-8"?>
<p:tagLst xmlns:a="http://schemas.openxmlformats.org/drawingml/2006/main" xmlns:r="http://schemas.openxmlformats.org/officeDocument/2006/relationships" xmlns:p="http://schemas.openxmlformats.org/presentationml/2006/main">
  <p:tag name="ANSWERBULLETS" val="3"/>
  <p:tag name="TEXTLENGTH" val="17"/>
  <p:tag name="FONTSIZE" val="32"/>
  <p:tag name="BULLETTYPE" val="ppBulletArabicPeriod"/>
  <p:tag name="ANSWERTEXT" val="Yes&#10;No&#10;It depends"/>
  <p:tag name="OLDNUMANSWERS" val="3"/>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Mercurio">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Mercurio">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19923</TotalTime>
  <Words>3274</Words>
  <Application>Microsoft Office PowerPoint</Application>
  <PresentationFormat>On-screen Show (4:3)</PresentationFormat>
  <Paragraphs>393</Paragraphs>
  <Slides>51</Slides>
  <Notes>18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3" baseType="lpstr">
      <vt:lpstr>ＭＳ Ｐゴシック</vt:lpstr>
      <vt:lpstr>Aharoni</vt:lpstr>
      <vt:lpstr>Arial</vt:lpstr>
      <vt:lpstr>Arial Black</vt:lpstr>
      <vt:lpstr>BatangChe</vt:lpstr>
      <vt:lpstr>Bradley Hand ITC</vt:lpstr>
      <vt:lpstr>Calibri</vt:lpstr>
      <vt:lpstr>Source Sans Pro</vt:lpstr>
      <vt:lpstr>Source Sans Pro Light</vt:lpstr>
      <vt:lpstr>Wingdings</vt:lpstr>
      <vt:lpstr>Office Theme</vt:lpstr>
      <vt:lpstr>Microsoft Graph Chart</vt:lpstr>
      <vt:lpstr>A Conference for School Office Personnel –  Legal Update</vt:lpstr>
      <vt:lpstr>Agenda</vt:lpstr>
      <vt:lpstr>Physical Restraint, Seclusion and Exclusionary Time Out</vt:lpstr>
      <vt:lpstr>Recent Legislation</vt:lpstr>
      <vt:lpstr>Restraint, Seclusion and Exclusionary Time Out</vt:lpstr>
      <vt:lpstr>“Seclusion” and “Physical Restraint”</vt:lpstr>
      <vt:lpstr>“Exclusionary Time Out”</vt:lpstr>
      <vt:lpstr>Exclusionary Time Out</vt:lpstr>
      <vt:lpstr>Exclusionary Time Out Policy Requirements</vt:lpstr>
      <vt:lpstr>Student Data Privacy</vt:lpstr>
      <vt:lpstr>PowerPoint Presentation</vt:lpstr>
      <vt:lpstr>What should the district do with the contract, if anything?</vt:lpstr>
      <vt:lpstr>Student Data Privacy</vt:lpstr>
      <vt:lpstr>Student Data Privacy</vt:lpstr>
      <vt:lpstr>Student Data Privacy: TOS Addendum</vt:lpstr>
      <vt:lpstr>Student Data Privacy: Notice to Parents</vt:lpstr>
      <vt:lpstr>Student Data Privacy: Narrow Exemption</vt:lpstr>
      <vt:lpstr>Student Data Privacy: Narrow Exemption</vt:lpstr>
      <vt:lpstr>Special Education Provider Agreements</vt:lpstr>
      <vt:lpstr>PowerPoint Presentation</vt:lpstr>
      <vt:lpstr>Is this letter, with the attached IEP, sufficient to allow the district to  receive excess cost?</vt:lpstr>
      <vt:lpstr>Special Education Provider Agreements</vt:lpstr>
      <vt:lpstr>Special Education Provider Agreements</vt:lpstr>
      <vt:lpstr>Private Provider Obligations</vt:lpstr>
      <vt:lpstr>Mandated Reporting Changes</vt:lpstr>
      <vt:lpstr>Mandated Reporting: Licensed Behavior Analyst</vt:lpstr>
      <vt:lpstr>Electronic Reporting: Child Abuse and Neglect</vt:lpstr>
      <vt:lpstr>Mandated Reporting: Behavior Analysts</vt:lpstr>
      <vt:lpstr>Janus v. AFSCME</vt:lpstr>
      <vt:lpstr>PowerPoint Presentation</vt:lpstr>
      <vt:lpstr>Can the teacher both withdraw from the union and stop paying dues?</vt:lpstr>
      <vt:lpstr>Janus v. AFSCME</vt:lpstr>
      <vt:lpstr>15-Minute Break</vt:lpstr>
      <vt:lpstr>Legal Update</vt:lpstr>
      <vt:lpstr>Educational Continuity for Detained Youth</vt:lpstr>
      <vt:lpstr>Detained Youth: Justice Liaisons</vt:lpstr>
      <vt:lpstr>Justice Liaison: Role and Responsibilities</vt:lpstr>
      <vt:lpstr>Requests for Personnel or Medical Records</vt:lpstr>
      <vt:lpstr>Perkins v. Freedom of Information Commission</vt:lpstr>
      <vt:lpstr>PowerPoint Presentation</vt:lpstr>
      <vt:lpstr>Is this request an invasion of privacy under the Perkins test?</vt:lpstr>
      <vt:lpstr>PowerPoint Presentation</vt:lpstr>
      <vt:lpstr>Is this request an invasion of privacy under the Perkins test?</vt:lpstr>
      <vt:lpstr>PowerPoint Presentation</vt:lpstr>
      <vt:lpstr>Is this request an invasion of privacy under the Perkins test?</vt:lpstr>
      <vt:lpstr>FOIA: Abuse of Appeal Process</vt:lpstr>
      <vt:lpstr>FOIA: Abuse of Process Factors</vt:lpstr>
      <vt:lpstr>Vexatious Requester Petition</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EAMEJIA</dc:creator>
  <cp:lastModifiedBy>Ramsay, Maria D</cp:lastModifiedBy>
  <cp:revision>977</cp:revision>
  <cp:lastPrinted>2018-10-29T13:25:12Z</cp:lastPrinted>
  <dcterms:created xsi:type="dcterms:W3CDTF">2006-08-16T00:00:00Z</dcterms:created>
  <dcterms:modified xsi:type="dcterms:W3CDTF">2019-04-22T19:45:13Z</dcterms:modified>
</cp:coreProperties>
</file>