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0B0_7OnzuZ138WmN5UFAwMWpFaTg/view?usp=sharing" TargetMode="External"/><Relationship Id="rId3" Type="http://schemas.openxmlformats.org/officeDocument/2006/relationships/hyperlink" Target="https://drive.google.com/file/d/0B6y-1LT1ENlUWm1lcDlCaS1xSWc/view?usp=sharing" TargetMode="External"/><Relationship Id="rId5" Type="http://schemas.openxmlformats.org/officeDocument/2006/relationships/hyperlink" Target="http://goo.gl/forms/6WiQVeL3oF" TargetMode="Externa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hyperlink" Target="https://drive.google.com/file/d/0B0_7OnzuZ138Y0c0VWhvLWpzR0U/view?usp=sharing" TargetMode="External"/><Relationship Id="rId6" Type="http://schemas.openxmlformats.org/officeDocument/2006/relationships/image" Target="../media/image09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0B0_7OnzuZ138cGVzNGtRNmFzUzQ/view?usp=sharing" TargetMode="External"/><Relationship Id="rId3" Type="http://schemas.openxmlformats.org/officeDocument/2006/relationships/hyperlink" Target="https://drive.google.com/file/d/0B6y-1LT1ENlUbDJSNWlBU3NTcDQ/view?usp=sharing" TargetMode="External"/><Relationship Id="rId5" Type="http://schemas.openxmlformats.org/officeDocument/2006/relationships/hyperlink" Target="https://drive.google.com/file/d/0B0_7OnzuZ138VHZNbGdWVFJ4UTQ/view?usp=sharing" TargetMode="Externa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a/ellingtonps.net/file/d/0B2ZIfn3YwT22Yi1VeDVrZWJXclU/edit" TargetMode="External"/><Relationship Id="rId3" Type="http://schemas.openxmlformats.org/officeDocument/2006/relationships/image" Target="../media/image03.png"/><Relationship Id="rId6" Type="http://schemas.openxmlformats.org/officeDocument/2006/relationships/image" Target="../media/image02.png"/><Relationship Id="rId5" Type="http://schemas.openxmlformats.org/officeDocument/2006/relationships/hyperlink" Target="https://docs.google.com/a/ellingtonps.net/file/d/0B2ZIfn3YwT22N3BUTHdFb0kzVkU/edit" TargetMode="External"/><Relationship Id="rId7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a/ellingtonps.net/file/d/0B2ZIfn3YwT22VzJ6NTQtMU9QLVE/edit" TargetMode="External"/><Relationship Id="rId3" Type="http://schemas.openxmlformats.org/officeDocument/2006/relationships/hyperlink" Target="https://www.youtube.com/watch?v=PLM9YR2BjyE" TargetMode="External"/><Relationship Id="rId6" Type="http://schemas.openxmlformats.org/officeDocument/2006/relationships/image" Target="../media/image05.png"/><Relationship Id="rId5" Type="http://schemas.openxmlformats.org/officeDocument/2006/relationships/hyperlink" Target="https://www.youtube.com/watch?v=H_FamPNDT_g&amp;list=UUSL3k3a-wcOYJxty7dGW5YQ" TargetMode="Externa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rUBUu2fcBLALp_YxJ_fI-r7Y5RxPpe_Dc829T0cM4Kg/edit?usp=sharing" TargetMode="External"/><Relationship Id="rId3" Type="http://schemas.openxmlformats.org/officeDocument/2006/relationships/hyperlink" Target="https://docs.google.com/a/ellingtonps.net/file/d/0B6y-1LT1ENlUU1NPQTh1aXNfTmM/edit" TargetMode="External"/><Relationship Id="rId5" Type="http://schemas.openxmlformats.org/officeDocument/2006/relationships/hyperlink" Target="https://docs.google.com/document/d/15MnBB35jpIIVc-qBnwP8we0lGTiEsmnMvvC9J2HTixg/edit?usp=sharing" TargetMode="Externa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06.png"/><Relationship Id="rId3" Type="http://schemas.openxmlformats.org/officeDocument/2006/relationships/image" Target="../media/image08.png"/><Relationship Id="rId5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ctrTitle"/>
          </p:nvPr>
        </p:nvSpPr>
        <p:spPr>
          <a:xfrm>
            <a:off x="71300" y="819400"/>
            <a:ext cx="9001499" cy="2165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Meeting the Intention of the CCSS</a:t>
            </a:r>
          </a:p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3093347"/>
            <a:ext cx="7772400" cy="70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Connecticut Association of Schools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Communities of Practice January 20,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Students must do...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...and at varying levels of complexity</a:t>
            </a:r>
          </a:p>
        </p:txBody>
      </p:sp>
      <p:sp>
        <p:nvSpPr>
          <p:cNvPr id="102" name="Shape 102"/>
          <p:cNvSpPr/>
          <p:nvPr/>
        </p:nvSpPr>
        <p:spPr>
          <a:xfrm>
            <a:off x="2805625" y="2256650"/>
            <a:ext cx="2999352" cy="2669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Bloom's</a:t>
            </a:r>
            <a:b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Webb's</a:t>
            </a:r>
            <a:b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Hess's</a:t>
            </a:r>
            <a:b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</a:br>
            <a:r>
              <a:rPr b="0" i="0">
                <a:ln cap="flat" cmpd="sng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Teaching Teachers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5073300" y="1885500"/>
            <a:ext cx="3613499" cy="27356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" sz="2400">
                <a:solidFill>
                  <a:schemeClr val="dk1"/>
                </a:solidFill>
              </a:rPr>
              <a:t>“The quality of a question is not judged by its complexity but by the complexity of thinking it provokes.”</a:t>
            </a:r>
          </a:p>
          <a:p>
            <a:pPr lvl="0" rtl="0" algn="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-Joseph O’Connor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algn="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5" y="1347474"/>
            <a:ext cx="4909224" cy="368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we are doing it...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High School Special Faculty Meeting (12/14)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Administration review of midterms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Feedback and support for teachers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High School Special Faculty Meeting (1/15)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PLG’s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Student Schedule “Audit”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In order for students to know </a:t>
            </a:r>
            <a:r>
              <a:rPr i="1" lang="en" sz="3600"/>
              <a:t>and </a:t>
            </a:r>
            <a:r>
              <a:rPr lang="en" sz="3600"/>
              <a:t>do...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...teachers must design/assign tasks that meet the intent of the standards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CCSS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Content Practices and Frameworks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925" y="4055225"/>
            <a:ext cx="1829775" cy="96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6774" y="3576700"/>
            <a:ext cx="2119525" cy="151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8375" y="4055225"/>
            <a:ext cx="1765650" cy="8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Teaching Teachers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Professional Development across content areas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Data Driven Decision Refresher for CA’s</a:t>
            </a:r>
            <a:r>
              <a:rPr lang="en"/>
              <a:t> 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Protocols</a:t>
            </a:r>
          </a:p>
          <a:p>
            <a:pPr indent="-342900" lvl="3" marL="1828800" rtl="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Item Analysis</a:t>
            </a:r>
          </a:p>
          <a:p>
            <a:pPr indent="-342900" lvl="3" marL="1828800" rtl="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Task Deconstruction</a:t>
            </a:r>
          </a:p>
          <a:p>
            <a:pPr indent="-342900" lvl="3" marL="1828800" rtl="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Looking at Patterns in Student work</a:t>
            </a:r>
          </a:p>
          <a:p>
            <a:pPr indent="-342900" lvl="3" marL="1828800" rtl="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ATLAS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/>
              <a:t>Special Faculty meetings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/>
              <a:t>PLG’s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Teaching Teachers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Professional Development in specific content areas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Social Studies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English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Math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Science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Technology Education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475" y="2606550"/>
            <a:ext cx="32956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9500" y="1947900"/>
            <a:ext cx="3326024" cy="24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75" y="2246550"/>
            <a:ext cx="5788274" cy="2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9285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It is no longer enough to know...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0" y="1460500"/>
            <a:ext cx="67017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….students must be able to do</a:t>
            </a:r>
            <a:br>
              <a:rPr lang="en"/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049" y="2081575"/>
            <a:ext cx="2983650" cy="29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 sz="3600"/>
              <a:t>What students must be able to do...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Standards-based report cards K-8</a:t>
            </a:r>
          </a:p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Vertical Teams and alignment 6-9</a:t>
            </a:r>
          </a:p>
          <a:p>
            <a:pPr indent="-419100" lvl="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High School Curriculum alignment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575" y="3129100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425" y="3703712"/>
            <a:ext cx="2183931" cy="13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Standards Based Reporting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5637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Elementary (K-4) and Intermediate (5-6)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Grade-level meetings, </a:t>
            </a:r>
            <a:r>
              <a:rPr lang="en" u="sng">
                <a:solidFill>
                  <a:schemeClr val="hlink"/>
                </a:solidFill>
                <a:hlinkClick r:id="rId4"/>
              </a:rPr>
              <a:t>Report Card expectations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5"/>
              </a:rPr>
              <a:t>“Bottom Lines”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Bridges Math Program K-5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Teachers College Partnership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150" y="3763800"/>
            <a:ext cx="1492325" cy="10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5300" y="3820912"/>
            <a:ext cx="25527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Standards Based Mindset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/>
              <a:t>Ellington Middle School (Grades 7-8)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800"/>
              <a:t>“Read,Talk,Reflect,Try”</a:t>
            </a:r>
          </a:p>
          <a:p>
            <a:pPr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800"/>
              <a:t>“Small Conversation before Large Conversations”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800"/>
              <a:t>“Practice before Policy”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Standards Based Mindset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u="sng"/>
              <a:t>Handouts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Standard Based Report Card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Trimester Expectations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EMS Grading Practices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Report Card Timeline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0350" y="3515974"/>
            <a:ext cx="1126299" cy="8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Standards Based Mindset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Ellington Middle School (Grades 7-8)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800"/>
              <a:t>“Read,Talk,Reflect,Try”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800"/>
              <a:t>“Small Conversations before Large Conversations”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800"/>
              <a:t>“Practices before Policy 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106949"/>
            <a:ext cx="8229600" cy="124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3600">
                <a:solidFill>
                  <a:srgbClr val="FFFFFF"/>
                </a:solidFill>
              </a:rPr>
              <a:t>Vertical Teams and Alignment across grades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we’re working on it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6-8 Science Team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NGSS 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Report Cards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Middle School/High School Math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Algebra 1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 u="sng">
                <a:solidFill>
                  <a:schemeClr val="hlink"/>
                </a:solidFill>
                <a:hlinkClick r:id="rId4"/>
              </a:rPr>
              <a:t>Math Support</a:t>
            </a:r>
            <a:r>
              <a:rPr lang="en"/>
              <a:t> &amp; </a:t>
            </a:r>
            <a:r>
              <a:rPr lang="en" u="sng">
                <a:solidFill>
                  <a:schemeClr val="hlink"/>
                </a:solidFill>
                <a:hlinkClick r:id="rId5"/>
              </a:rPr>
              <a:t>Intervention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Middle School/High School World Language</a:t>
            </a:r>
          </a:p>
        </p:txBody>
      </p:sp>
      <p:sp>
        <p:nvSpPr>
          <p:cNvPr id="85" name="Shape 85"/>
          <p:cNvSpPr/>
          <p:nvPr/>
        </p:nvSpPr>
        <p:spPr>
          <a:xfrm>
            <a:off x="7736050" y="1787475"/>
            <a:ext cx="816900" cy="2513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Aligning our practice and the standards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02825" y="1461886"/>
            <a:ext cx="40302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High School</a:t>
            </a:r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Summer Work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revised Curriculum Template</a:t>
            </a:r>
          </a:p>
          <a:p>
            <a:pPr indent="-381000" lvl="2" marL="13716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revised school wide rubrics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333025" y="1461875"/>
            <a:ext cx="4514099" cy="29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1000" lvl="1" marL="9144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Winter 2015</a:t>
            </a:r>
          </a:p>
          <a:p>
            <a:pPr indent="-381000" lvl="2" marL="137160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revised Rigorous Exam Checklist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050" y="1728725"/>
            <a:ext cx="3216449" cy="25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6100" y="1771152"/>
            <a:ext cx="3268950" cy="24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950" y="1660950"/>
            <a:ext cx="2539099" cy="29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