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3" r:id="rId3"/>
    <p:sldId id="264" r:id="rId4"/>
  </p:sldIdLst>
  <p:sldSz cx="7772400" cy="10058400"/>
  <p:notesSz cx="7112000" cy="939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070"/>
    <a:srgbClr val="B2B2B2"/>
    <a:srgbClr val="DDDDDD"/>
    <a:srgbClr val="B12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551" autoAdjust="0"/>
  </p:normalViewPr>
  <p:slideViewPr>
    <p:cSldViewPr snapToGrid="0">
      <p:cViewPr varScale="1">
        <p:scale>
          <a:sx n="61" d="100"/>
          <a:sy n="61" d="100"/>
        </p:scale>
        <p:origin x="1776"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1FFAF3-130C-4C8F-B0AA-45852CDF0FA8}"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343718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1FFAF3-130C-4C8F-B0AA-45852CDF0FA8}"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55102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1FFAF3-130C-4C8F-B0AA-45852CDF0FA8}"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343039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1FFAF3-130C-4C8F-B0AA-45852CDF0FA8}"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180194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1FFAF3-130C-4C8F-B0AA-45852CDF0FA8}"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372949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1FFAF3-130C-4C8F-B0AA-45852CDF0FA8}"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236276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1FFAF3-130C-4C8F-B0AA-45852CDF0FA8}" type="datetimeFigureOut">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178090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1FFAF3-130C-4C8F-B0AA-45852CDF0FA8}"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208436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FFAF3-130C-4C8F-B0AA-45852CDF0FA8}" type="datetimeFigureOut">
              <a:rPr lang="en-US" smtClean="0"/>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87637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621FFAF3-130C-4C8F-B0AA-45852CDF0FA8}"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283686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621FFAF3-130C-4C8F-B0AA-45852CDF0FA8}"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8EA0E-4B85-4FF2-AD78-8BF8A17587D3}" type="slidenum">
              <a:rPr lang="en-US" smtClean="0"/>
              <a:t>‹#›</a:t>
            </a:fld>
            <a:endParaRPr lang="en-US"/>
          </a:p>
        </p:txBody>
      </p:sp>
    </p:spTree>
    <p:extLst>
      <p:ext uri="{BB962C8B-B14F-4D97-AF65-F5344CB8AC3E}">
        <p14:creationId xmlns:p14="http://schemas.microsoft.com/office/powerpoint/2010/main" val="185060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21FFAF3-130C-4C8F-B0AA-45852CDF0FA8}" type="datetimeFigureOut">
              <a:rPr lang="en-US" smtClean="0"/>
              <a:t>8/11/2021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248EA0E-4B85-4FF2-AD78-8BF8A17587D3}" type="slidenum">
              <a:rPr lang="en-US" smtClean="0"/>
              <a:t>‹#›</a:t>
            </a:fld>
            <a:endParaRPr lang="en-US"/>
          </a:p>
        </p:txBody>
      </p:sp>
    </p:spTree>
    <p:extLst>
      <p:ext uri="{BB962C8B-B14F-4D97-AF65-F5344CB8AC3E}">
        <p14:creationId xmlns:p14="http://schemas.microsoft.com/office/powerpoint/2010/main" val="1779250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cmiller@casciac.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2881" y="-148223"/>
            <a:ext cx="7805281" cy="1020662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92" y="172856"/>
            <a:ext cx="1941536" cy="1491404"/>
          </a:xfrm>
          <a:prstGeom prst="rect">
            <a:avLst/>
          </a:prstGeom>
        </p:spPr>
      </p:pic>
      <p:sp>
        <p:nvSpPr>
          <p:cNvPr id="7" name="Rectangle 6"/>
          <p:cNvSpPr/>
          <p:nvPr/>
        </p:nvSpPr>
        <p:spPr>
          <a:xfrm>
            <a:off x="2495494" y="206946"/>
            <a:ext cx="5215736" cy="707886"/>
          </a:xfrm>
          <a:prstGeom prst="rect">
            <a:avLst/>
          </a:prstGeom>
        </p:spPr>
        <p:txBody>
          <a:bodyPr wrap="square">
            <a:spAutoFit/>
          </a:bodyPr>
          <a:lstStyle/>
          <a:p>
            <a:pPr algn="ctr">
              <a:lnSpc>
                <a:spcPts val="4800"/>
              </a:lnSpc>
            </a:pPr>
            <a:r>
              <a:rPr lang="en-US" sz="4000" b="1" spc="-150" dirty="0" smtClean="0">
                <a:solidFill>
                  <a:srgbClr val="1E4070"/>
                </a:solidFill>
                <a:latin typeface="Anton" panose="00000500000000000000"/>
              </a:rPr>
              <a:t>STUDENT</a:t>
            </a:r>
            <a:r>
              <a:rPr lang="en-US" sz="4000" b="1" dirty="0" smtClean="0">
                <a:solidFill>
                  <a:srgbClr val="1E4070"/>
                </a:solidFill>
                <a:latin typeface="Anton" panose="00000500000000000000"/>
              </a:rPr>
              <a:t> </a:t>
            </a:r>
            <a:r>
              <a:rPr lang="en-US" sz="4000" b="1" dirty="0" smtClean="0">
                <a:solidFill>
                  <a:srgbClr val="1E4070"/>
                </a:solidFill>
                <a:latin typeface="Anton" panose="00000500000000000000"/>
              </a:rPr>
              <a:t>ATHLETIC</a:t>
            </a:r>
            <a:endParaRPr lang="en-US" sz="4000" b="1" dirty="0" smtClean="0">
              <a:solidFill>
                <a:srgbClr val="1E4070"/>
              </a:solidFill>
              <a:latin typeface="Anton" panose="00000500000000000000"/>
            </a:endParaRPr>
          </a:p>
        </p:txBody>
      </p:sp>
      <p:sp>
        <p:nvSpPr>
          <p:cNvPr id="12" name="Rectangle 11"/>
          <p:cNvSpPr/>
          <p:nvPr/>
        </p:nvSpPr>
        <p:spPr>
          <a:xfrm>
            <a:off x="2504661" y="170012"/>
            <a:ext cx="4927244" cy="565696"/>
          </a:xfrm>
          <a:prstGeom prst="rect">
            <a:avLst/>
          </a:prstGeom>
        </p:spPr>
        <p:txBody>
          <a:bodyPr wrap="square">
            <a:spAutoFit/>
          </a:bodyPr>
          <a:lstStyle/>
          <a:p>
            <a:pPr algn="ctr"/>
            <a:endParaRPr lang="en-US" sz="4400" dirty="0">
              <a:solidFill>
                <a:srgbClr val="1E4070"/>
              </a:solidFill>
              <a:latin typeface="Anton" panose="00000500000000000000" pitchFamily="2"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68" t="474" r="708" b="1720"/>
          <a:stretch/>
        </p:blipFill>
        <p:spPr>
          <a:xfrm>
            <a:off x="3554635" y="1850650"/>
            <a:ext cx="4129087" cy="1578769"/>
          </a:xfrm>
          <a:prstGeom prst="rect">
            <a:avLst/>
          </a:prstGeom>
        </p:spPr>
      </p:pic>
      <p:sp>
        <p:nvSpPr>
          <p:cNvPr id="13" name="Rectangle 12"/>
          <p:cNvSpPr/>
          <p:nvPr/>
        </p:nvSpPr>
        <p:spPr>
          <a:xfrm>
            <a:off x="3549357" y="4152444"/>
            <a:ext cx="4131699" cy="1508082"/>
          </a:xfrm>
          <a:prstGeom prst="rect">
            <a:avLst/>
          </a:prstGeom>
          <a:solidFill>
            <a:srgbClr val="1E4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45705" y="4234581"/>
            <a:ext cx="3886200" cy="1349472"/>
          </a:xfrm>
          <a:prstGeom prst="rect">
            <a:avLst/>
          </a:prstGeom>
          <a:noFill/>
        </p:spPr>
        <p:txBody>
          <a:bodyPr wrap="square" rtlCol="0">
            <a:spAutoFit/>
          </a:bodyPr>
          <a:lstStyle/>
          <a:p>
            <a:pPr marL="112713" indent="-112713">
              <a:lnSpc>
                <a:spcPct val="85000"/>
              </a:lnSpc>
              <a:buFont typeface="Arial" panose="020B0604020202020204" pitchFamily="34" charset="0"/>
              <a:buChar char="•"/>
            </a:pPr>
            <a:r>
              <a:rPr lang="en-US" sz="1200" b="1" dirty="0" smtClean="0">
                <a:solidFill>
                  <a:schemeClr val="bg1"/>
                </a:solidFill>
              </a:rPr>
              <a:t>Educate students, staff, parents and spectators on what the expectations are for a Class Act School</a:t>
            </a:r>
          </a:p>
          <a:p>
            <a:pPr marL="112713" indent="-112713">
              <a:lnSpc>
                <a:spcPct val="85000"/>
              </a:lnSpc>
              <a:buFont typeface="Arial" panose="020B0604020202020204" pitchFamily="34" charset="0"/>
              <a:buChar char="•"/>
            </a:pPr>
            <a:r>
              <a:rPr lang="en-US" sz="1200" b="1" dirty="0" smtClean="0">
                <a:solidFill>
                  <a:schemeClr val="bg1"/>
                </a:solidFill>
              </a:rPr>
              <a:t>Voice all concerns dealing with athletics within the different schools</a:t>
            </a:r>
          </a:p>
          <a:p>
            <a:pPr marL="112713" indent="-112713">
              <a:lnSpc>
                <a:spcPct val="85000"/>
              </a:lnSpc>
              <a:buFont typeface="Arial" panose="020B0604020202020204" pitchFamily="34" charset="0"/>
              <a:buChar char="•"/>
            </a:pPr>
            <a:r>
              <a:rPr lang="en-US" sz="1200" b="1" dirty="0" smtClean="0">
                <a:solidFill>
                  <a:schemeClr val="bg1"/>
                </a:solidFill>
              </a:rPr>
              <a:t>Have dialogues about the positive aspects of athletics and brainstorm ways to make it even better</a:t>
            </a:r>
          </a:p>
          <a:p>
            <a:pPr marL="112713" indent="-112713">
              <a:lnSpc>
                <a:spcPct val="85000"/>
              </a:lnSpc>
              <a:buFont typeface="Arial" panose="020B0604020202020204" pitchFamily="34" charset="0"/>
              <a:buChar char="•"/>
            </a:pPr>
            <a:r>
              <a:rPr lang="en-US" sz="1200" b="1" dirty="0" smtClean="0">
                <a:solidFill>
                  <a:schemeClr val="bg1"/>
                </a:solidFill>
              </a:rPr>
              <a:t>Develop and implement ideas for promoting good sportsmanship state wide</a:t>
            </a:r>
            <a:endParaRPr lang="en-US" sz="1200" b="1" dirty="0">
              <a:solidFill>
                <a:schemeClr val="bg1"/>
              </a:solidFill>
            </a:endParaRPr>
          </a:p>
        </p:txBody>
      </p:sp>
      <p:sp>
        <p:nvSpPr>
          <p:cNvPr id="14" name="Rectangle 13"/>
          <p:cNvSpPr/>
          <p:nvPr/>
        </p:nvSpPr>
        <p:spPr>
          <a:xfrm>
            <a:off x="3545705" y="6143495"/>
            <a:ext cx="4121063" cy="1736183"/>
          </a:xfrm>
          <a:prstGeom prst="rect">
            <a:avLst/>
          </a:prstGeom>
          <a:solidFill>
            <a:srgbClr val="B12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70548" y="3727247"/>
            <a:ext cx="1778051" cy="584775"/>
          </a:xfrm>
          <a:prstGeom prst="rect">
            <a:avLst/>
          </a:prstGeom>
        </p:spPr>
        <p:txBody>
          <a:bodyPr wrap="none">
            <a:spAutoFit/>
          </a:bodyPr>
          <a:lstStyle>
            <a:defPPr>
              <a:defRPr lang="en-US"/>
            </a:defPPr>
            <a:lvl1pPr algn="ctr">
              <a:defRPr sz="4400">
                <a:solidFill>
                  <a:srgbClr val="1E4070"/>
                </a:solidFill>
                <a:latin typeface="Anton" panose="00000500000000000000" pitchFamily="2" charset="0"/>
              </a:defRPr>
            </a:lvl1pPr>
          </a:lstStyle>
          <a:p>
            <a:pPr algn="l"/>
            <a:r>
              <a:rPr lang="en-US" sz="3200" b="1" spc="-150" dirty="0" smtClean="0">
                <a:effectLst>
                  <a:outerShdw blurRad="38100" dist="38100" dir="2700000" algn="tl">
                    <a:srgbClr val="000000">
                      <a:alpha val="43137"/>
                    </a:srgbClr>
                  </a:outerShdw>
                </a:effectLst>
              </a:rPr>
              <a:t>Purpose</a:t>
            </a:r>
            <a:endParaRPr lang="en-US" sz="3200" spc="-150" dirty="0">
              <a:effectLst>
                <a:outerShdw blurRad="38100" dist="38100" dir="2700000" algn="tl">
                  <a:srgbClr val="000000">
                    <a:alpha val="43137"/>
                  </a:srgbClr>
                </a:outerShdw>
              </a:effectLst>
            </a:endParaRPr>
          </a:p>
        </p:txBody>
      </p:sp>
      <p:sp>
        <p:nvSpPr>
          <p:cNvPr id="16" name="TextBox 15"/>
          <p:cNvSpPr txBox="1"/>
          <p:nvPr/>
        </p:nvSpPr>
        <p:spPr>
          <a:xfrm>
            <a:off x="3470548" y="5735911"/>
            <a:ext cx="2143073" cy="584775"/>
          </a:xfrm>
          <a:prstGeom prst="rect">
            <a:avLst/>
          </a:prstGeom>
        </p:spPr>
        <p:txBody>
          <a:bodyPr wrap="square">
            <a:spAutoFit/>
          </a:bodyPr>
          <a:lstStyle>
            <a:defPPr>
              <a:defRPr lang="en-US"/>
            </a:defPPr>
            <a:lvl1pPr algn="ctr">
              <a:defRPr sz="4400">
                <a:solidFill>
                  <a:srgbClr val="1E4070"/>
                </a:solidFill>
                <a:latin typeface="Anton" panose="00000500000000000000" pitchFamily="2" charset="0"/>
              </a:defRPr>
            </a:lvl1pPr>
          </a:lstStyle>
          <a:p>
            <a:pPr algn="l"/>
            <a:r>
              <a:rPr lang="en-US" sz="3200" b="1" spc="-150" dirty="0" smtClean="0">
                <a:solidFill>
                  <a:srgbClr val="B12E34"/>
                </a:solidFill>
                <a:effectLst>
                  <a:outerShdw blurRad="38100" dist="38100" dir="2700000" algn="tl">
                    <a:srgbClr val="000000">
                      <a:alpha val="43137"/>
                    </a:srgbClr>
                  </a:outerShdw>
                </a:effectLst>
              </a:rPr>
              <a:t>Students</a:t>
            </a:r>
            <a:endParaRPr lang="en-US" sz="3200" b="1" spc="-150" dirty="0">
              <a:solidFill>
                <a:srgbClr val="B12E34"/>
              </a:solidFill>
              <a:effectLst>
                <a:outerShdw blurRad="38100" dist="38100" dir="2700000" algn="tl">
                  <a:srgbClr val="000000">
                    <a:alpha val="43137"/>
                  </a:srgbClr>
                </a:outerShdw>
              </a:effectLst>
            </a:endParaRPr>
          </a:p>
        </p:txBody>
      </p:sp>
      <p:sp>
        <p:nvSpPr>
          <p:cNvPr id="8" name="Rectangle 7"/>
          <p:cNvSpPr/>
          <p:nvPr/>
        </p:nvSpPr>
        <p:spPr>
          <a:xfrm>
            <a:off x="3545705" y="6255263"/>
            <a:ext cx="3886200" cy="1661993"/>
          </a:xfrm>
          <a:prstGeom prst="rect">
            <a:avLst/>
          </a:prstGeom>
          <a:noFill/>
        </p:spPr>
        <p:txBody>
          <a:bodyPr wrap="square" rtlCol="0">
            <a:spAutoFit/>
          </a:bodyPr>
          <a:lstStyle/>
          <a:p>
            <a:pPr marL="112713" indent="-112713">
              <a:lnSpc>
                <a:spcPct val="85000"/>
              </a:lnSpc>
              <a:buFont typeface="Arial" panose="020B0604020202020204" pitchFamily="34" charset="0"/>
              <a:buChar char="•"/>
            </a:pPr>
            <a:r>
              <a:rPr lang="en-US" sz="1200" b="1" dirty="0">
                <a:solidFill>
                  <a:schemeClr val="bg1"/>
                </a:solidFill>
              </a:rPr>
              <a:t>The </a:t>
            </a:r>
            <a:r>
              <a:rPr lang="en-US" sz="1200" b="1" dirty="0" smtClean="0">
                <a:solidFill>
                  <a:schemeClr val="bg1"/>
                </a:solidFill>
              </a:rPr>
              <a:t>SAAB will </a:t>
            </a:r>
            <a:r>
              <a:rPr lang="en-US" sz="1200" b="1" dirty="0">
                <a:solidFill>
                  <a:schemeClr val="bg1"/>
                </a:solidFill>
              </a:rPr>
              <a:t>consist of </a:t>
            </a:r>
            <a:r>
              <a:rPr lang="en-US" sz="1200" b="1" dirty="0" smtClean="0">
                <a:solidFill>
                  <a:schemeClr val="bg1"/>
                </a:solidFill>
              </a:rPr>
              <a:t>4 </a:t>
            </a:r>
            <a:r>
              <a:rPr lang="en-US" sz="1200" b="1" dirty="0">
                <a:solidFill>
                  <a:schemeClr val="bg1"/>
                </a:solidFill>
              </a:rPr>
              <a:t>students from each </a:t>
            </a:r>
            <a:r>
              <a:rPr lang="en-US" sz="1200" b="1" dirty="0" smtClean="0">
                <a:solidFill>
                  <a:schemeClr val="bg1"/>
                </a:solidFill>
              </a:rPr>
              <a:t>league</a:t>
            </a:r>
          </a:p>
          <a:p>
            <a:pPr marL="569913" lvl="2" indent="-112713">
              <a:lnSpc>
                <a:spcPct val="85000"/>
              </a:lnSpc>
              <a:buFont typeface="Arial" panose="020B0604020202020204" pitchFamily="34" charset="0"/>
              <a:buChar char="•"/>
            </a:pPr>
            <a:r>
              <a:rPr lang="en-US" sz="1200" b="1" dirty="0" smtClean="0">
                <a:solidFill>
                  <a:schemeClr val="bg1"/>
                </a:solidFill>
              </a:rPr>
              <a:t>4 students with </a:t>
            </a:r>
            <a:r>
              <a:rPr lang="en-US" sz="1200" b="1" dirty="0">
                <a:solidFill>
                  <a:schemeClr val="bg1"/>
                </a:solidFill>
              </a:rPr>
              <a:t>each student representing a different school within the </a:t>
            </a:r>
            <a:r>
              <a:rPr lang="en-US" sz="1200" b="1" dirty="0" smtClean="0">
                <a:solidFill>
                  <a:schemeClr val="bg1"/>
                </a:solidFill>
              </a:rPr>
              <a:t>league</a:t>
            </a:r>
            <a:br>
              <a:rPr lang="en-US" sz="1200" b="1" dirty="0" smtClean="0">
                <a:solidFill>
                  <a:schemeClr val="bg1"/>
                </a:solidFill>
              </a:rPr>
            </a:br>
            <a:endParaRPr lang="en-US" sz="1200" b="1" dirty="0" smtClean="0">
              <a:solidFill>
                <a:schemeClr val="bg1"/>
              </a:solidFill>
            </a:endParaRPr>
          </a:p>
          <a:p>
            <a:pPr marL="112713" indent="-112713">
              <a:lnSpc>
                <a:spcPct val="85000"/>
              </a:lnSpc>
              <a:buFont typeface="Arial" panose="020B0604020202020204" pitchFamily="34" charset="0"/>
              <a:buChar char="•"/>
            </a:pPr>
            <a:r>
              <a:rPr lang="en-US" sz="1200" b="1" dirty="0">
                <a:solidFill>
                  <a:schemeClr val="bg1"/>
                </a:solidFill>
              </a:rPr>
              <a:t>Student </a:t>
            </a:r>
            <a:r>
              <a:rPr lang="en-US" sz="1200" b="1" dirty="0" smtClean="0">
                <a:solidFill>
                  <a:schemeClr val="bg1"/>
                </a:solidFill>
              </a:rPr>
              <a:t>requirements</a:t>
            </a:r>
          </a:p>
          <a:p>
            <a:pPr marL="569913" lvl="1" indent="-112713">
              <a:lnSpc>
                <a:spcPct val="85000"/>
              </a:lnSpc>
              <a:buFont typeface="Arial" panose="020B0604020202020204" pitchFamily="34" charset="0"/>
              <a:buChar char="•"/>
            </a:pPr>
            <a:r>
              <a:rPr lang="en-US" sz="1200" b="1" dirty="0" smtClean="0">
                <a:solidFill>
                  <a:schemeClr val="bg1"/>
                </a:solidFill>
              </a:rPr>
              <a:t>Complete </a:t>
            </a:r>
            <a:r>
              <a:rPr lang="en-US" sz="1200" b="1" dirty="0">
                <a:solidFill>
                  <a:schemeClr val="bg1"/>
                </a:solidFill>
              </a:rPr>
              <a:t>an application </a:t>
            </a:r>
            <a:r>
              <a:rPr lang="en-US" sz="1200" b="1" dirty="0" smtClean="0">
                <a:solidFill>
                  <a:schemeClr val="bg1"/>
                </a:solidFill>
              </a:rPr>
              <a:t>provided by CAS-CIAC</a:t>
            </a:r>
            <a:endParaRPr lang="en-US" sz="1200" b="1" dirty="0">
              <a:solidFill>
                <a:schemeClr val="bg1"/>
              </a:solidFill>
            </a:endParaRPr>
          </a:p>
          <a:p>
            <a:pPr marL="569913" lvl="2" indent="-112713" fontAlgn="base">
              <a:lnSpc>
                <a:spcPct val="85000"/>
              </a:lnSpc>
              <a:buFont typeface="Arial" panose="020B0604020202020204" pitchFamily="34" charset="0"/>
              <a:buChar char="•"/>
            </a:pPr>
            <a:r>
              <a:rPr lang="en-US" sz="1200" b="1" dirty="0" smtClean="0">
                <a:solidFill>
                  <a:schemeClr val="bg1"/>
                </a:solidFill>
              </a:rPr>
              <a:t>Write </a:t>
            </a:r>
            <a:r>
              <a:rPr lang="en-US" sz="1200" b="1" dirty="0">
                <a:solidFill>
                  <a:schemeClr val="bg1"/>
                </a:solidFill>
              </a:rPr>
              <a:t>a letter of interest</a:t>
            </a:r>
          </a:p>
          <a:p>
            <a:pPr marL="569913" lvl="2" indent="-112713" fontAlgn="base">
              <a:lnSpc>
                <a:spcPct val="85000"/>
              </a:lnSpc>
              <a:buFont typeface="Arial" panose="020B0604020202020204" pitchFamily="34" charset="0"/>
              <a:buChar char="•"/>
            </a:pPr>
            <a:r>
              <a:rPr lang="en-US" sz="1200" b="1" dirty="0" smtClean="0">
                <a:solidFill>
                  <a:schemeClr val="bg1"/>
                </a:solidFill>
              </a:rPr>
              <a:t>Submit </a:t>
            </a:r>
            <a:r>
              <a:rPr lang="en-US" sz="1200" b="1" dirty="0">
                <a:solidFill>
                  <a:schemeClr val="bg1"/>
                </a:solidFill>
              </a:rPr>
              <a:t>a recommendation letter from a teacher, coach, or any staff </a:t>
            </a:r>
            <a:r>
              <a:rPr lang="en-US" sz="1200" b="1" dirty="0" smtClean="0">
                <a:solidFill>
                  <a:schemeClr val="bg1"/>
                </a:solidFill>
              </a:rPr>
              <a:t>member</a:t>
            </a:r>
            <a:r>
              <a:rPr lang="en-US" sz="1200" b="1" dirty="0">
                <a:solidFill>
                  <a:schemeClr val="bg1"/>
                </a:solidFill>
              </a:rPr>
              <a:t/>
            </a:r>
            <a:br>
              <a:rPr lang="en-US" sz="1200" b="1" dirty="0">
                <a:solidFill>
                  <a:schemeClr val="bg1"/>
                </a:solidFill>
              </a:rPr>
            </a:br>
            <a:endParaRPr lang="en-US" sz="1200" b="1" dirty="0">
              <a:solidFill>
                <a:schemeClr val="bg1"/>
              </a:solidFill>
            </a:endParaRPr>
          </a:p>
        </p:txBody>
      </p:sp>
      <p:sp>
        <p:nvSpPr>
          <p:cNvPr id="17" name="Rectangle 16"/>
          <p:cNvSpPr/>
          <p:nvPr/>
        </p:nvSpPr>
        <p:spPr>
          <a:xfrm>
            <a:off x="3545705" y="8441647"/>
            <a:ext cx="4121063" cy="1007128"/>
          </a:xfrm>
          <a:prstGeom prst="rect">
            <a:avLst/>
          </a:prstGeom>
          <a:solidFill>
            <a:srgbClr val="1E4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470548" y="8021298"/>
            <a:ext cx="2262341" cy="584775"/>
          </a:xfrm>
          <a:prstGeom prst="rect">
            <a:avLst/>
          </a:prstGeom>
        </p:spPr>
        <p:txBody>
          <a:bodyPr wrap="square">
            <a:spAutoFit/>
          </a:bodyPr>
          <a:lstStyle>
            <a:defPPr>
              <a:defRPr lang="en-US"/>
            </a:defPPr>
            <a:lvl1pPr algn="ctr">
              <a:defRPr sz="4400">
                <a:solidFill>
                  <a:srgbClr val="1E4070"/>
                </a:solidFill>
                <a:latin typeface="Anton" panose="00000500000000000000" pitchFamily="2" charset="0"/>
              </a:defRPr>
            </a:lvl1pPr>
          </a:lstStyle>
          <a:p>
            <a:pPr algn="l"/>
            <a:r>
              <a:rPr lang="en-US" sz="3200" b="1" spc="-150" dirty="0" smtClean="0">
                <a:effectLst>
                  <a:outerShdw blurRad="38100" dist="38100" dir="2700000" algn="tl">
                    <a:srgbClr val="000000">
                      <a:alpha val="43137"/>
                    </a:srgbClr>
                  </a:outerShdw>
                </a:effectLst>
              </a:rPr>
              <a:t>Meetings</a:t>
            </a:r>
            <a:endParaRPr lang="en-US" sz="3200" b="1" spc="-150" dirty="0">
              <a:effectLst>
                <a:outerShdw blurRad="38100" dist="38100" dir="2700000" algn="tl">
                  <a:srgbClr val="000000">
                    <a:alpha val="43137"/>
                  </a:srgbClr>
                </a:outerShdw>
              </a:effectLst>
            </a:endParaRPr>
          </a:p>
        </p:txBody>
      </p:sp>
      <p:sp>
        <p:nvSpPr>
          <p:cNvPr id="11" name="Rectangle 10"/>
          <p:cNvSpPr/>
          <p:nvPr/>
        </p:nvSpPr>
        <p:spPr>
          <a:xfrm>
            <a:off x="3545705" y="8570201"/>
            <a:ext cx="4121062" cy="878574"/>
          </a:xfrm>
          <a:prstGeom prst="rect">
            <a:avLst/>
          </a:prstGeom>
        </p:spPr>
        <p:txBody>
          <a:bodyPr wrap="square">
            <a:spAutoFit/>
          </a:bodyPr>
          <a:lstStyle/>
          <a:p>
            <a:pPr marL="173037" indent="-112713">
              <a:lnSpc>
                <a:spcPct val="85000"/>
              </a:lnSpc>
              <a:buFont typeface="Arial" panose="020B0604020202020204" pitchFamily="34" charset="0"/>
              <a:buChar char="•"/>
            </a:pPr>
            <a:r>
              <a:rPr lang="en-US" sz="1200" b="1" dirty="0" smtClean="0">
                <a:solidFill>
                  <a:schemeClr val="bg1"/>
                </a:solidFill>
              </a:rPr>
              <a:t>Three </a:t>
            </a:r>
            <a:r>
              <a:rPr lang="en-US" sz="1200" b="1" dirty="0">
                <a:solidFill>
                  <a:schemeClr val="bg1"/>
                </a:solidFill>
              </a:rPr>
              <a:t>m</a:t>
            </a:r>
            <a:r>
              <a:rPr lang="en-US" sz="1200" b="1" dirty="0" smtClean="0">
                <a:solidFill>
                  <a:schemeClr val="bg1"/>
                </a:solidFill>
              </a:rPr>
              <a:t>eetings a year typically take place at the CAS-CIAC central office in Cheshire in October, January, and April. </a:t>
            </a:r>
            <a:r>
              <a:rPr lang="en-US" sz="1200" b="1" dirty="0">
                <a:solidFill>
                  <a:schemeClr val="bg1"/>
                </a:solidFill>
              </a:rPr>
              <a:t>For the </a:t>
            </a:r>
            <a:r>
              <a:rPr lang="en-US" sz="1200" b="1" dirty="0" smtClean="0">
                <a:solidFill>
                  <a:schemeClr val="bg1"/>
                </a:solidFill>
              </a:rPr>
              <a:t>2020-21 </a:t>
            </a:r>
            <a:r>
              <a:rPr lang="en-US" sz="1200" b="1" dirty="0">
                <a:solidFill>
                  <a:schemeClr val="bg1"/>
                </a:solidFill>
              </a:rPr>
              <a:t>school year, meetings will be virtual until further notice</a:t>
            </a:r>
            <a:r>
              <a:rPr lang="en-US" sz="1200" b="1" dirty="0" smtClean="0">
                <a:solidFill>
                  <a:schemeClr val="bg1"/>
                </a:solidFill>
              </a:rPr>
              <a:t>.</a:t>
            </a:r>
            <a:br>
              <a:rPr lang="en-US" sz="1200" b="1" dirty="0" smtClean="0">
                <a:solidFill>
                  <a:schemeClr val="bg1"/>
                </a:solidFill>
              </a:rPr>
            </a:br>
            <a:endParaRPr lang="en-US" sz="1200" b="1" dirty="0">
              <a:solidFill>
                <a:schemeClr val="bg1"/>
              </a:solidFill>
            </a:endParaRPr>
          </a:p>
        </p:txBody>
      </p:sp>
      <p:sp>
        <p:nvSpPr>
          <p:cNvPr id="2" name="Rectangle 1"/>
          <p:cNvSpPr/>
          <p:nvPr/>
        </p:nvSpPr>
        <p:spPr>
          <a:xfrm>
            <a:off x="-2" y="1661415"/>
            <a:ext cx="3412618" cy="839698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8903" y="1817646"/>
            <a:ext cx="3066783" cy="7875233"/>
          </a:xfrm>
          <a:prstGeom prst="rect">
            <a:avLst/>
          </a:prstGeom>
          <a:noFill/>
        </p:spPr>
        <p:txBody>
          <a:bodyPr wrap="square" rtlCol="0">
            <a:spAutoFit/>
          </a:bodyPr>
          <a:lstStyle/>
          <a:p>
            <a:pPr>
              <a:lnSpc>
                <a:spcPct val="85000"/>
              </a:lnSpc>
            </a:pPr>
            <a:r>
              <a:rPr lang="en-US" sz="1600" dirty="0">
                <a:solidFill>
                  <a:srgbClr val="1E4070"/>
                </a:solidFill>
                <a:latin typeface="Arimo" panose="020B0604020202020204" pitchFamily="34" charset="0"/>
                <a:ea typeface="Arimo" panose="020B0604020202020204" pitchFamily="34" charset="0"/>
                <a:cs typeface="Arimo" panose="020B0604020202020204" pitchFamily="34" charset="0"/>
              </a:rPr>
              <a:t>CAS-CIAC is excited to announce the </a:t>
            </a:r>
            <a:r>
              <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rPr>
              <a:t>fourth year of the </a:t>
            </a:r>
            <a:r>
              <a:rPr lang="en-US" sz="1600" dirty="0">
                <a:solidFill>
                  <a:srgbClr val="1E4070"/>
                </a:solidFill>
                <a:latin typeface="Arimo" panose="020B0604020202020204" pitchFamily="34" charset="0"/>
                <a:ea typeface="Arimo" panose="020B0604020202020204" pitchFamily="34" charset="0"/>
                <a:cs typeface="Arimo" panose="020B0604020202020204" pitchFamily="34" charset="0"/>
              </a:rPr>
              <a:t>Student Athletic Advisory Board. An offshoot of the successful “Class Act Schools” initiative, the statewide advisory board </a:t>
            </a:r>
            <a:r>
              <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rPr>
              <a:t>empowers </a:t>
            </a:r>
            <a:r>
              <a:rPr lang="en-US" sz="1600" dirty="0">
                <a:solidFill>
                  <a:srgbClr val="1E4070"/>
                </a:solidFill>
                <a:latin typeface="Arimo" panose="020B0604020202020204" pitchFamily="34" charset="0"/>
                <a:ea typeface="Arimo" panose="020B0604020202020204" pitchFamily="34" charset="0"/>
                <a:cs typeface="Arimo" panose="020B0604020202020204" pitchFamily="34" charset="0"/>
              </a:rPr>
              <a:t>students to promote good sportsmanship within their leagues and to address other issues regarding athletics. </a:t>
            </a: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r>
              <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rPr>
              <a:t/>
            </a:r>
            <a:br>
              <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rPr>
            </a:br>
            <a:r>
              <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rPr>
              <a:t>In </a:t>
            </a:r>
            <a:r>
              <a:rPr lang="en-US" sz="1600" dirty="0">
                <a:solidFill>
                  <a:srgbClr val="1E4070"/>
                </a:solidFill>
                <a:latin typeface="Arimo" panose="020B0604020202020204" pitchFamily="34" charset="0"/>
                <a:ea typeface="Arimo" panose="020B0604020202020204" pitchFamily="34" charset="0"/>
                <a:cs typeface="Arimo" panose="020B0604020202020204" pitchFamily="34" charset="0"/>
              </a:rPr>
              <a:t>addition, students will be able to share their respective experiences and highlights so that they can learn from each other and take great ideas back to their own leagues. Students will now have a voice to promote and improve respect, teamwork, and character in all of our Class Act schools and beyond. </a:t>
            </a: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1600" dirty="0" smtClean="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endParaRPr lang="en-US" sz="700" i="1" dirty="0">
              <a:solidFill>
                <a:srgbClr val="1E4070"/>
              </a:solidFill>
              <a:latin typeface="Arimo" panose="020B0604020202020204" pitchFamily="34" charset="0"/>
              <a:ea typeface="Arimo" panose="020B0604020202020204" pitchFamily="34" charset="0"/>
              <a:cs typeface="Arimo" panose="020B0604020202020204" pitchFamily="34" charset="0"/>
            </a:endParaRPr>
          </a:p>
          <a:p>
            <a:pPr>
              <a:lnSpc>
                <a:spcPct val="85000"/>
              </a:lnSpc>
            </a:pPr>
            <a:r>
              <a:rPr lang="en-US" sz="1200" b="1" dirty="0">
                <a:solidFill>
                  <a:srgbClr val="1E4070"/>
                </a:solidFill>
                <a:latin typeface="Arimo" panose="020B0604020202020204" pitchFamily="34" charset="0"/>
                <a:ea typeface="Arimo" panose="020B0604020202020204" pitchFamily="34" charset="0"/>
                <a:cs typeface="Arimo" panose="020B0604020202020204" pitchFamily="34" charset="0"/>
              </a:rPr>
              <a:t>Selections should be made </a:t>
            </a: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t>by athletic </a:t>
            </a:r>
            <a:r>
              <a:rPr lang="en-US" sz="1200" b="1" dirty="0">
                <a:solidFill>
                  <a:srgbClr val="1E4070"/>
                </a:solidFill>
                <a:latin typeface="Arimo" panose="020B0604020202020204" pitchFamily="34" charset="0"/>
                <a:ea typeface="Arimo" panose="020B0604020202020204" pitchFamily="34" charset="0"/>
                <a:cs typeface="Arimo" panose="020B0604020202020204" pitchFamily="34" charset="0"/>
              </a:rPr>
              <a:t>directors, principals, and league commissioners, </a:t>
            </a: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t>and then </a:t>
            </a:r>
            <a:r>
              <a:rPr lang="en-US" sz="1200" b="1" dirty="0">
                <a:solidFill>
                  <a:srgbClr val="1E4070"/>
                </a:solidFill>
                <a:latin typeface="Arimo" panose="020B0604020202020204" pitchFamily="34" charset="0"/>
                <a:ea typeface="Arimo" panose="020B0604020202020204" pitchFamily="34" charset="0"/>
                <a:cs typeface="Arimo" panose="020B0604020202020204" pitchFamily="34" charset="0"/>
              </a:rPr>
              <a:t>sent to </a:t>
            </a: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t/>
            </a:r>
            <a:b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b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t>Cherese </a:t>
            </a:r>
            <a:r>
              <a:rPr lang="en-US" sz="1200" b="1" dirty="0">
                <a:solidFill>
                  <a:srgbClr val="1E4070"/>
                </a:solidFill>
                <a:latin typeface="Arimo" panose="020B0604020202020204" pitchFamily="34" charset="0"/>
                <a:ea typeface="Arimo" panose="020B0604020202020204" pitchFamily="34" charset="0"/>
                <a:cs typeface="Arimo" panose="020B0604020202020204" pitchFamily="34" charset="0"/>
              </a:rPr>
              <a:t>Miller </a:t>
            </a: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t>at </a:t>
            </a: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hlinkClick r:id="rId4"/>
              </a:rPr>
              <a:t>cmiller@casciac.org</a:t>
            </a: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t> </a:t>
            </a:r>
            <a:b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br>
            <a:r>
              <a:rPr lang="en-US" sz="1200" b="1" dirty="0" smtClean="0">
                <a:solidFill>
                  <a:srgbClr val="1E4070"/>
                </a:solidFill>
                <a:latin typeface="Arimo" panose="020B0604020202020204" pitchFamily="34" charset="0"/>
                <a:ea typeface="Arimo" panose="020B0604020202020204" pitchFamily="34" charset="0"/>
                <a:cs typeface="Arimo" panose="020B0604020202020204" pitchFamily="34" charset="0"/>
              </a:rPr>
              <a:t>by September 27, 2021.</a:t>
            </a:r>
            <a:endParaRPr lang="en-US" sz="1600" dirty="0">
              <a:solidFill>
                <a:srgbClr val="1E4070"/>
              </a:solidFill>
              <a:latin typeface="Arimo" panose="020B0604020202020204" pitchFamily="34" charset="0"/>
              <a:ea typeface="Arimo" panose="020B0604020202020204" pitchFamily="34" charset="0"/>
              <a:cs typeface="Arimo" panose="020B0604020202020204" pitchFamily="34" charset="0"/>
            </a:endParaRPr>
          </a:p>
        </p:txBody>
      </p:sp>
      <p:sp>
        <p:nvSpPr>
          <p:cNvPr id="10" name="Rectangle 9"/>
          <p:cNvSpPr/>
          <p:nvPr/>
        </p:nvSpPr>
        <p:spPr>
          <a:xfrm>
            <a:off x="-1" y="9398904"/>
            <a:ext cx="3024508" cy="461665"/>
          </a:xfrm>
          <a:prstGeom prst="rect">
            <a:avLst/>
          </a:prstGeom>
        </p:spPr>
        <p:txBody>
          <a:bodyPr wrap="square">
            <a:spAutoFit/>
          </a:bodyPr>
          <a:lstStyle/>
          <a:p>
            <a:r>
              <a:rPr lang="en-US" sz="1200" dirty="0">
                <a:solidFill>
                  <a:srgbClr val="1E4070"/>
                </a:solidFill>
              </a:rPr>
              <a:t/>
            </a:r>
            <a:br>
              <a:rPr lang="en-US" sz="1200" dirty="0">
                <a:solidFill>
                  <a:srgbClr val="1E4070"/>
                </a:solidFill>
              </a:rPr>
            </a:br>
            <a:endParaRPr lang="en-US" sz="1200" dirty="0">
              <a:solidFill>
                <a:srgbClr val="1E4070"/>
              </a:solidFill>
            </a:endParaRPr>
          </a:p>
        </p:txBody>
      </p:sp>
      <p:pic>
        <p:nvPicPr>
          <p:cNvPr id="24" name="Google Shape;95;p17"/>
          <p:cNvPicPr preferRelativeResize="0"/>
          <p:nvPr/>
        </p:nvPicPr>
        <p:blipFill rotWithShape="1">
          <a:blip r:embed="rId5">
            <a:alphaModFix/>
          </a:blip>
          <a:srcRect l="2663" t="18572" r="-231" b="46734"/>
          <a:stretch/>
        </p:blipFill>
        <p:spPr>
          <a:xfrm>
            <a:off x="84256" y="4453702"/>
            <a:ext cx="3312276" cy="1542049"/>
          </a:xfrm>
          <a:prstGeom prst="rect">
            <a:avLst/>
          </a:prstGeom>
          <a:ln>
            <a:noFill/>
          </a:ln>
          <a:effectLst>
            <a:outerShdw blurRad="190500" algn="tl" rotWithShape="0">
              <a:srgbClr val="000000">
                <a:alpha val="70000"/>
              </a:srgbClr>
            </a:outerShdw>
          </a:effectLst>
        </p:spPr>
      </p:pic>
      <p:sp>
        <p:nvSpPr>
          <p:cNvPr id="19" name="TextBox 18"/>
          <p:cNvSpPr txBox="1"/>
          <p:nvPr/>
        </p:nvSpPr>
        <p:spPr>
          <a:xfrm>
            <a:off x="2813542" y="606292"/>
            <a:ext cx="4630863" cy="707886"/>
          </a:xfrm>
          <a:prstGeom prst="rect">
            <a:avLst/>
          </a:prstGeom>
          <a:noFill/>
        </p:spPr>
        <p:txBody>
          <a:bodyPr wrap="square" rtlCol="0">
            <a:spAutoFit/>
          </a:bodyPr>
          <a:lstStyle/>
          <a:p>
            <a:r>
              <a:rPr lang="en-US" sz="4000" dirty="0" smtClean="0">
                <a:solidFill>
                  <a:srgbClr val="1E4070"/>
                </a:solidFill>
                <a:latin typeface="Anton" panose="00000500000000000000"/>
              </a:rPr>
              <a:t>ADVISORY BOARD</a:t>
            </a:r>
            <a:endParaRPr lang="en-US" sz="4000" dirty="0">
              <a:solidFill>
                <a:srgbClr val="1E4070"/>
              </a:solidFill>
              <a:latin typeface="Anton" panose="00000500000000000000"/>
            </a:endParaRPr>
          </a:p>
        </p:txBody>
      </p:sp>
    </p:spTree>
    <p:extLst>
      <p:ext uri="{BB962C8B-B14F-4D97-AF65-F5344CB8AC3E}">
        <p14:creationId xmlns:p14="http://schemas.microsoft.com/office/powerpoint/2010/main" val="1751919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1428" cy="1005714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30455559"/>
              </p:ext>
            </p:extLst>
          </p:nvPr>
        </p:nvGraphicFramePr>
        <p:xfrm>
          <a:off x="545376" y="1460937"/>
          <a:ext cx="3340338" cy="8463405"/>
        </p:xfrm>
        <a:graphic>
          <a:graphicData uri="http://schemas.openxmlformats.org/drawingml/2006/table">
            <a:tbl>
              <a:tblPr lastRow="1"/>
              <a:tblGrid>
                <a:gridCol w="3340338">
                  <a:extLst>
                    <a:ext uri="{9D8B030D-6E8A-4147-A177-3AD203B41FA5}">
                      <a16:colId xmlns:a16="http://schemas.microsoft.com/office/drawing/2014/main" val="37593287"/>
                    </a:ext>
                  </a:extLst>
                </a:gridCol>
              </a:tblGrid>
              <a:tr h="313555">
                <a:tc>
                  <a:txBody>
                    <a:bodyPr/>
                    <a:lstStyle/>
                    <a:p>
                      <a:pPr algn="l" fontAlgn="b">
                        <a:lnSpc>
                          <a:spcPct val="75000"/>
                        </a:lnSpc>
                      </a:pPr>
                      <a:r>
                        <a:rPr lang="en-US" sz="1600" b="1" i="0" u="none" strike="noStrike" dirty="0" smtClean="0">
                          <a:solidFill>
                            <a:srgbClr val="1E4070"/>
                          </a:solidFill>
                          <a:effectLst/>
                          <a:latin typeface="Calibri" panose="020F0502020204030204" pitchFamily="34" charset="0"/>
                        </a:rPr>
                        <a:t>Berkshire League</a:t>
                      </a:r>
                      <a:endParaRPr lang="en-US" sz="1600" b="1"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154549320"/>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The Gilbert School, Winsted</a:t>
                      </a:r>
                    </a:p>
                  </a:txBody>
                  <a:tcPr marL="5802" marR="5802" marT="5802" marB="0" anchor="b">
                    <a:lnL>
                      <a:noFill/>
                    </a:lnL>
                    <a:lnR>
                      <a:noFill/>
                    </a:lnR>
                    <a:lnT>
                      <a:noFill/>
                    </a:lnT>
                    <a:lnB>
                      <a:noFill/>
                    </a:lnB>
                  </a:tcPr>
                </a:tc>
                <a:extLst>
                  <a:ext uri="{0D108BD9-81ED-4DB2-BD59-A6C34878D82A}">
                    <a16:rowId xmlns:a16="http://schemas.microsoft.com/office/drawing/2014/main" val="476826636"/>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Housatonic Valley Reg. High School, Falls Village</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86010041"/>
                  </a:ext>
                </a:extLst>
              </a:tr>
              <a:tr h="148849">
                <a:tc>
                  <a:txBody>
                    <a:bodyPr/>
                    <a:lstStyle/>
                    <a:p>
                      <a:pPr algn="l" fontAlgn="b">
                        <a:lnSpc>
                          <a:spcPct val="75000"/>
                        </a:lnSpc>
                      </a:pPr>
                      <a:r>
                        <a:rPr lang="en-US" sz="1200" b="0" i="0" u="none" strike="noStrike" dirty="0" err="1">
                          <a:solidFill>
                            <a:srgbClr val="1E4070"/>
                          </a:solidFill>
                          <a:effectLst/>
                          <a:latin typeface="Calibri" panose="020F0502020204030204" pitchFamily="34" charset="0"/>
                        </a:rPr>
                        <a:t>Nonnewaug</a:t>
                      </a:r>
                      <a:r>
                        <a:rPr lang="en-US" sz="1200" b="0" i="0" u="none" strike="noStrike" dirty="0">
                          <a:solidFill>
                            <a:srgbClr val="1E4070"/>
                          </a:solidFill>
                          <a:effectLst/>
                          <a:latin typeface="Calibri" panose="020F0502020204030204" pitchFamily="34" charset="0"/>
                        </a:rPr>
                        <a:t> High School, Woodbury</a:t>
                      </a:r>
                    </a:p>
                  </a:txBody>
                  <a:tcPr marL="5802" marR="5802" marT="5802" marB="0" anchor="b">
                    <a:lnL>
                      <a:noFill/>
                    </a:lnL>
                    <a:lnR>
                      <a:noFill/>
                    </a:lnR>
                    <a:lnT>
                      <a:noFill/>
                    </a:lnT>
                    <a:lnB>
                      <a:noFill/>
                    </a:lnB>
                  </a:tcPr>
                </a:tc>
                <a:extLst>
                  <a:ext uri="{0D108BD9-81ED-4DB2-BD59-A6C34878D82A}">
                    <a16:rowId xmlns:a16="http://schemas.microsoft.com/office/drawing/2014/main" val="1150562818"/>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Northwestern Regional High School, Winsted</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4185560378"/>
                  </a:ext>
                </a:extLst>
              </a:tr>
              <a:tr h="148849">
                <a:tc>
                  <a:txBody>
                    <a:bodyPr/>
                    <a:lstStyle/>
                    <a:p>
                      <a:pPr algn="l" fontAlgn="b">
                        <a:lnSpc>
                          <a:spcPct val="75000"/>
                        </a:lnSpc>
                      </a:pPr>
                      <a:r>
                        <a:rPr lang="en-US" sz="1200" b="0" i="0" u="none" strike="noStrike" dirty="0" err="1" smtClean="0">
                          <a:solidFill>
                            <a:srgbClr val="1E4070"/>
                          </a:solidFill>
                          <a:effectLst/>
                          <a:latin typeface="Calibri" panose="020F0502020204030204" pitchFamily="34" charset="0"/>
                        </a:rPr>
                        <a:t>Shepaug</a:t>
                      </a:r>
                      <a:r>
                        <a:rPr lang="en-US" sz="1200" b="0" i="0" u="none" strike="noStrike" baseline="0" dirty="0" smtClean="0">
                          <a:solidFill>
                            <a:srgbClr val="1E4070"/>
                          </a:solidFill>
                          <a:effectLst/>
                          <a:latin typeface="Calibri" panose="020F0502020204030204" pitchFamily="34" charset="0"/>
                        </a:rPr>
                        <a:t> Valley High </a:t>
                      </a:r>
                      <a:r>
                        <a:rPr lang="en-US" sz="1200" b="0" i="0" u="none" strike="noStrike" baseline="0" dirty="0" err="1" smtClean="0">
                          <a:solidFill>
                            <a:srgbClr val="1E4070"/>
                          </a:solidFill>
                          <a:effectLst/>
                          <a:latin typeface="Calibri" panose="020F0502020204030204" pitchFamily="34" charset="0"/>
                        </a:rPr>
                        <a:t>School,Washington</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823047321"/>
                  </a:ext>
                </a:extLst>
              </a:tr>
              <a:tr h="148849">
                <a:tc>
                  <a:txBody>
                    <a:bodyPr/>
                    <a:lstStyle/>
                    <a:p>
                      <a:pPr lvl="2" algn="l" fontAlgn="b">
                        <a:lnSpc>
                          <a:spcPct val="75000"/>
                        </a:lnSpc>
                      </a:pP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602756684"/>
                  </a:ext>
                </a:extLst>
              </a:tr>
              <a:tr h="196452">
                <a:tc>
                  <a:txBody>
                    <a:bodyPr/>
                    <a:lstStyle/>
                    <a:p>
                      <a:pPr marL="0" algn="l" defTabSz="1018824" rtl="0" eaLnBrk="1" fontAlgn="b" latinLnBrk="0" hangingPunct="1">
                        <a:lnSpc>
                          <a:spcPct val="75000"/>
                        </a:lnSpc>
                      </a:pPr>
                      <a:r>
                        <a:rPr lang="en-US" sz="1600" b="1" i="0" u="none" strike="noStrike" kern="1200" dirty="0">
                          <a:solidFill>
                            <a:srgbClr val="1E4070"/>
                          </a:solidFill>
                          <a:effectLst/>
                          <a:latin typeface="Calibri" panose="020F0502020204030204" pitchFamily="34" charset="0"/>
                          <a:ea typeface="+mn-ea"/>
                          <a:cs typeface="+mn-cs"/>
                        </a:rPr>
                        <a:t>Capital Region Athletic League</a:t>
                      </a:r>
                    </a:p>
                  </a:txBody>
                  <a:tcPr marL="5802" marR="5802" marT="5802" marB="0" anchor="b">
                    <a:lnL>
                      <a:noFill/>
                    </a:lnL>
                    <a:lnR>
                      <a:noFill/>
                    </a:lnR>
                    <a:lnT>
                      <a:noFill/>
                    </a:lnT>
                    <a:lnB>
                      <a:noFill/>
                    </a:lnB>
                  </a:tcPr>
                </a:tc>
                <a:extLst>
                  <a:ext uri="{0D108BD9-81ED-4DB2-BD59-A6C34878D82A}">
                    <a16:rowId xmlns:a16="http://schemas.microsoft.com/office/drawing/2014/main" val="1974422629"/>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Academy of Aerospace &amp; Engineering (AAE), Windsor</a:t>
                      </a:r>
                    </a:p>
                  </a:txBody>
                  <a:tcPr marL="5802" marR="5802" marT="5802" marB="0" anchor="b">
                    <a:lnL>
                      <a:noFill/>
                    </a:lnL>
                    <a:lnR>
                      <a:noFill/>
                    </a:lnR>
                    <a:lnT>
                      <a:noFill/>
                    </a:lnT>
                    <a:lnB>
                      <a:noFill/>
                    </a:lnB>
                  </a:tcPr>
                </a:tc>
                <a:extLst>
                  <a:ext uri="{0D108BD9-81ED-4DB2-BD59-A6C34878D82A}">
                    <a16:rowId xmlns:a16="http://schemas.microsoft.com/office/drawing/2014/main" val="3343959826"/>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Academy of Science &amp; Innovation, New Britain</a:t>
                      </a:r>
                    </a:p>
                  </a:txBody>
                  <a:tcPr marL="5802" marR="5802" marT="5802" marB="0" anchor="b">
                    <a:lnL>
                      <a:noFill/>
                    </a:lnL>
                    <a:lnR>
                      <a:noFill/>
                    </a:lnR>
                    <a:lnT>
                      <a:noFill/>
                    </a:lnT>
                    <a:lnB>
                      <a:noFill/>
                    </a:lnB>
                  </a:tcPr>
                </a:tc>
                <a:extLst>
                  <a:ext uri="{0D108BD9-81ED-4DB2-BD59-A6C34878D82A}">
                    <a16:rowId xmlns:a16="http://schemas.microsoft.com/office/drawing/2014/main" val="1922912693"/>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Achievement First Charter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111456875"/>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Metropolitan Learning Center (MLC), </a:t>
                      </a:r>
                      <a:r>
                        <a:rPr lang="en-US" sz="1200" b="0" i="0" u="none" strike="noStrike" dirty="0" smtClean="0">
                          <a:solidFill>
                            <a:srgbClr val="1E4070"/>
                          </a:solidFill>
                          <a:effectLst/>
                          <a:latin typeface="Calibri" panose="020F0502020204030204" pitchFamily="34" charset="0"/>
                        </a:rPr>
                        <a:t>Bloomfield</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668720492"/>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Capital</a:t>
                      </a:r>
                      <a:r>
                        <a:rPr lang="en-US" sz="1200" b="0" i="0" u="none" strike="noStrike" baseline="0" dirty="0" smtClean="0">
                          <a:solidFill>
                            <a:srgbClr val="1E4070"/>
                          </a:solidFill>
                          <a:effectLst/>
                          <a:latin typeface="Calibri" panose="020F0502020204030204" pitchFamily="34" charset="0"/>
                        </a:rPr>
                        <a:t> Preparatory High School, Hartford</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596321459"/>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Civic Leadership, </a:t>
                      </a:r>
                      <a:r>
                        <a:rPr lang="en-US" sz="1200" b="0" i="0" u="none" strike="noStrike" dirty="0">
                          <a:solidFill>
                            <a:srgbClr val="1E4070"/>
                          </a:solidFill>
                          <a:effectLst/>
                          <a:latin typeface="Calibri" panose="020F0502020204030204" pitchFamily="34" charset="0"/>
                        </a:rPr>
                        <a:t>Enfield</a:t>
                      </a:r>
                    </a:p>
                  </a:txBody>
                  <a:tcPr marL="5802" marR="5802" marT="5802" marB="0" anchor="b">
                    <a:lnL>
                      <a:noFill/>
                    </a:lnL>
                    <a:lnR>
                      <a:noFill/>
                    </a:lnR>
                    <a:lnT>
                      <a:noFill/>
                    </a:lnT>
                    <a:lnB>
                      <a:noFill/>
                    </a:lnB>
                  </a:tcPr>
                </a:tc>
                <a:extLst>
                  <a:ext uri="{0D108BD9-81ED-4DB2-BD59-A6C34878D82A}">
                    <a16:rowId xmlns:a16="http://schemas.microsoft.com/office/drawing/2014/main" val="191079189"/>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Classical Magnet School, Hartford</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881030155"/>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Parish Hill High School, Chaplin</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215141818"/>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University High School of Science and Engineering</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960005136"/>
                  </a:ext>
                </a:extLst>
              </a:tr>
              <a:tr h="126583">
                <a:tc>
                  <a:txBody>
                    <a:bodyPr/>
                    <a:lstStyle/>
                    <a:p>
                      <a:pPr algn="r" fontAlgn="b">
                        <a:lnSpc>
                          <a:spcPct val="75000"/>
                        </a:lnSpc>
                      </a:pPr>
                      <a:endParaRPr lang="en-US" sz="20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527156235"/>
                  </a:ext>
                </a:extLst>
              </a:tr>
              <a:tr h="0">
                <a:tc>
                  <a:txBody>
                    <a:bodyPr/>
                    <a:lstStyle/>
                    <a:p>
                      <a:pPr marL="0" algn="l" defTabSz="1018824" rtl="0" eaLnBrk="1" fontAlgn="b" latinLnBrk="0" hangingPunct="1">
                        <a:lnSpc>
                          <a:spcPct val="75000"/>
                        </a:lnSpc>
                      </a:pPr>
                      <a:r>
                        <a:rPr lang="en-US" sz="1600" b="1" i="0" u="none" strike="noStrike" kern="1200" dirty="0">
                          <a:solidFill>
                            <a:srgbClr val="1E4070"/>
                          </a:solidFill>
                          <a:effectLst/>
                          <a:latin typeface="Calibri" panose="020F0502020204030204" pitchFamily="34" charset="0"/>
                          <a:ea typeface="+mn-ea"/>
                          <a:cs typeface="+mn-cs"/>
                        </a:rPr>
                        <a:t>Central Connecticut Conference</a:t>
                      </a:r>
                    </a:p>
                  </a:txBody>
                  <a:tcPr marL="5802" marR="5802" marT="5802" marB="0" anchor="b">
                    <a:lnL>
                      <a:noFill/>
                    </a:lnL>
                    <a:lnR>
                      <a:noFill/>
                    </a:lnR>
                    <a:lnT>
                      <a:noFill/>
                    </a:lnT>
                    <a:lnB>
                      <a:noFill/>
                    </a:lnB>
                  </a:tcPr>
                </a:tc>
                <a:extLst>
                  <a:ext uri="{0D108BD9-81ED-4DB2-BD59-A6C34878D82A}">
                    <a16:rowId xmlns:a16="http://schemas.microsoft.com/office/drawing/2014/main" val="4165889079"/>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Avon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78352677"/>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Berlin High School</a:t>
                      </a:r>
                    </a:p>
                  </a:txBody>
                  <a:tcPr marL="5802" marR="5802" marT="5802" marB="0" anchor="b">
                    <a:lnL>
                      <a:noFill/>
                    </a:lnL>
                    <a:lnR>
                      <a:noFill/>
                    </a:lnR>
                    <a:lnT>
                      <a:noFill/>
                    </a:lnT>
                    <a:lnB>
                      <a:noFill/>
                    </a:lnB>
                  </a:tcPr>
                </a:tc>
                <a:extLst>
                  <a:ext uri="{0D108BD9-81ED-4DB2-BD59-A6C34878D82A}">
                    <a16:rowId xmlns:a16="http://schemas.microsoft.com/office/drawing/2014/main" val="2015989942"/>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Bloomfield High School</a:t>
                      </a:r>
                    </a:p>
                  </a:txBody>
                  <a:tcPr marL="5802" marR="5802" marT="5802" marB="0" anchor="b">
                    <a:lnL>
                      <a:noFill/>
                    </a:lnL>
                    <a:lnR>
                      <a:noFill/>
                    </a:lnR>
                    <a:lnT>
                      <a:noFill/>
                    </a:lnT>
                    <a:lnB>
                      <a:noFill/>
                    </a:lnB>
                  </a:tcPr>
                </a:tc>
                <a:extLst>
                  <a:ext uri="{0D108BD9-81ED-4DB2-BD59-A6C34878D82A}">
                    <a16:rowId xmlns:a16="http://schemas.microsoft.com/office/drawing/2014/main" val="3753595507"/>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Bristol Central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305897649"/>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East Catholic High School, Manchester</a:t>
                      </a:r>
                    </a:p>
                  </a:txBody>
                  <a:tcPr marL="5802" marR="5802" marT="5802" marB="0" anchor="b">
                    <a:lnL>
                      <a:noFill/>
                    </a:lnL>
                    <a:lnR>
                      <a:noFill/>
                    </a:lnR>
                    <a:lnT>
                      <a:noFill/>
                    </a:lnT>
                    <a:lnB>
                      <a:noFill/>
                    </a:lnB>
                  </a:tcPr>
                </a:tc>
                <a:extLst>
                  <a:ext uri="{0D108BD9-81ED-4DB2-BD59-A6C34878D82A}">
                    <a16:rowId xmlns:a16="http://schemas.microsoft.com/office/drawing/2014/main" val="1706529244"/>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Enfield</a:t>
                      </a:r>
                      <a:r>
                        <a:rPr lang="en-US" sz="1200" b="0" i="0" u="none" strike="noStrike" baseline="0" dirty="0" smtClean="0">
                          <a:solidFill>
                            <a:srgbClr val="1E4070"/>
                          </a:solidFill>
                          <a:effectLst/>
                          <a:latin typeface="Calibri" panose="020F0502020204030204" pitchFamily="34" charset="0"/>
                        </a:rPr>
                        <a:t>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639677224"/>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Glastonbury High School</a:t>
                      </a:r>
                    </a:p>
                  </a:txBody>
                  <a:tcPr marL="5802" marR="5802" marT="5802" marB="0" anchor="b">
                    <a:lnL>
                      <a:noFill/>
                    </a:lnL>
                    <a:lnR>
                      <a:noFill/>
                    </a:lnR>
                    <a:lnT>
                      <a:noFill/>
                    </a:lnT>
                    <a:lnB>
                      <a:noFill/>
                    </a:lnB>
                  </a:tcPr>
                </a:tc>
                <a:extLst>
                  <a:ext uri="{0D108BD9-81ED-4DB2-BD59-A6C34878D82A}">
                    <a16:rowId xmlns:a16="http://schemas.microsoft.com/office/drawing/2014/main" val="3757948284"/>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Lewis</a:t>
                      </a:r>
                      <a:r>
                        <a:rPr lang="en-US" sz="1200" b="0" i="0" u="none" strike="noStrike" baseline="0" dirty="0" smtClean="0">
                          <a:solidFill>
                            <a:srgbClr val="1E4070"/>
                          </a:solidFill>
                          <a:effectLst/>
                          <a:latin typeface="Calibri" panose="020F0502020204030204" pitchFamily="34" charset="0"/>
                        </a:rPr>
                        <a:t> Mills High School, Burlington</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222645104"/>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Manchester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56125137"/>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Middletown High School</a:t>
                      </a:r>
                    </a:p>
                  </a:txBody>
                  <a:tcPr marL="5802" marR="5802" marT="5802" marB="0" anchor="b">
                    <a:lnL>
                      <a:noFill/>
                    </a:lnL>
                    <a:lnR>
                      <a:noFill/>
                    </a:lnR>
                    <a:lnT>
                      <a:noFill/>
                    </a:lnT>
                    <a:lnB>
                      <a:noFill/>
                    </a:lnB>
                  </a:tcPr>
                </a:tc>
                <a:extLst>
                  <a:ext uri="{0D108BD9-81ED-4DB2-BD59-A6C34878D82A}">
                    <a16:rowId xmlns:a16="http://schemas.microsoft.com/office/drawing/2014/main" val="2676887795"/>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New Britain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301598812"/>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Newington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052840800"/>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Plainville High School</a:t>
                      </a:r>
                    </a:p>
                  </a:txBody>
                  <a:tcPr marL="5802" marR="5802" marT="5802" marB="0" anchor="b">
                    <a:lnL>
                      <a:noFill/>
                    </a:lnL>
                    <a:lnR>
                      <a:noFill/>
                    </a:lnR>
                    <a:lnT>
                      <a:noFill/>
                    </a:lnT>
                    <a:lnB>
                      <a:noFill/>
                    </a:lnB>
                  </a:tcPr>
                </a:tc>
                <a:extLst>
                  <a:ext uri="{0D108BD9-81ED-4DB2-BD59-A6C34878D82A}">
                    <a16:rowId xmlns:a16="http://schemas.microsoft.com/office/drawing/2014/main" val="955818746"/>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Platt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480279335"/>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Rocky Hill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612432494"/>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Simsbury High School</a:t>
                      </a:r>
                    </a:p>
                  </a:txBody>
                  <a:tcPr marL="5802" marR="5802" marT="5802" marB="0" anchor="b">
                    <a:lnL>
                      <a:noFill/>
                    </a:lnL>
                    <a:lnR>
                      <a:noFill/>
                    </a:lnR>
                    <a:lnT>
                      <a:noFill/>
                    </a:lnT>
                    <a:lnB>
                      <a:noFill/>
                    </a:lnB>
                  </a:tcPr>
                </a:tc>
                <a:extLst>
                  <a:ext uri="{0D108BD9-81ED-4DB2-BD59-A6C34878D82A}">
                    <a16:rowId xmlns:a16="http://schemas.microsoft.com/office/drawing/2014/main" val="1464083563"/>
                  </a:ext>
                </a:extLst>
              </a:tr>
              <a:tr h="143734">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Southington High School</a:t>
                      </a:r>
                    </a:p>
                  </a:txBody>
                  <a:tcPr marL="5802" marR="5802" marT="5802" marB="0" anchor="b">
                    <a:lnL>
                      <a:noFill/>
                    </a:lnL>
                    <a:lnR>
                      <a:noFill/>
                    </a:lnR>
                    <a:lnT>
                      <a:noFill/>
                    </a:lnT>
                    <a:lnB>
                      <a:noFill/>
                    </a:lnB>
                  </a:tcPr>
                </a:tc>
                <a:extLst>
                  <a:ext uri="{0D108BD9-81ED-4DB2-BD59-A6C34878D82A}">
                    <a16:rowId xmlns:a16="http://schemas.microsoft.com/office/drawing/2014/main" val="429755445"/>
                  </a:ext>
                </a:extLst>
              </a:tr>
              <a:tr h="19278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Tolland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149398045"/>
                  </a:ext>
                </a:extLst>
              </a:tr>
              <a:tr h="143734">
                <a:tc>
                  <a:txBody>
                    <a:bodyPr/>
                    <a:lstStyle/>
                    <a:p>
                      <a:pPr algn="l" fontAlgn="b">
                        <a:lnSpc>
                          <a:spcPct val="75000"/>
                        </a:lnSpc>
                      </a:pP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766596310"/>
                  </a:ext>
                </a:extLst>
              </a:tr>
              <a:tr h="189700">
                <a:tc>
                  <a:txBody>
                    <a:bodyPr/>
                    <a:lstStyle/>
                    <a:p>
                      <a:pPr algn="l" fontAlgn="b">
                        <a:lnSpc>
                          <a:spcPct val="75000"/>
                        </a:lnSpc>
                      </a:pPr>
                      <a:r>
                        <a:rPr lang="en-US" sz="1600" b="1" i="0" u="none" strike="noStrike" kern="1200" dirty="0">
                          <a:solidFill>
                            <a:srgbClr val="1E4070"/>
                          </a:solidFill>
                          <a:effectLst/>
                          <a:latin typeface="Calibri" panose="020F0502020204030204" pitchFamily="34" charset="0"/>
                          <a:ea typeface="+mn-ea"/>
                          <a:cs typeface="+mn-cs"/>
                        </a:rPr>
                        <a:t>Connecticut Technical Conference</a:t>
                      </a:r>
                    </a:p>
                  </a:txBody>
                  <a:tcPr marL="5802" marR="5802" marT="5802" marB="0" anchor="b">
                    <a:lnL>
                      <a:noFill/>
                    </a:lnL>
                    <a:lnR>
                      <a:noFill/>
                    </a:lnR>
                    <a:lnT>
                      <a:noFill/>
                    </a:lnT>
                    <a:lnB>
                      <a:noFill/>
                    </a:lnB>
                  </a:tcPr>
                </a:tc>
                <a:extLst>
                  <a:ext uri="{0D108BD9-81ED-4DB2-BD59-A6C34878D82A}">
                    <a16:rowId xmlns:a16="http://schemas.microsoft.com/office/drawing/2014/main" val="3578926045"/>
                  </a:ext>
                </a:extLst>
              </a:tr>
              <a:tr h="152652">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A.I. Prince Tech. High School, Hartford</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252716511"/>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Henry Abbott Tech. High School, Danbury</a:t>
                      </a:r>
                    </a:p>
                  </a:txBody>
                  <a:tcPr marL="5802" marR="5802" marT="5802" marB="0" anchor="b">
                    <a:lnL>
                      <a:noFill/>
                    </a:lnL>
                    <a:lnR>
                      <a:noFill/>
                    </a:lnR>
                    <a:lnT>
                      <a:noFill/>
                    </a:lnT>
                    <a:lnB>
                      <a:noFill/>
                    </a:lnB>
                  </a:tcPr>
                </a:tc>
                <a:extLst>
                  <a:ext uri="{0D108BD9-81ED-4DB2-BD59-A6C34878D82A}">
                    <a16:rowId xmlns:a16="http://schemas.microsoft.com/office/drawing/2014/main" val="1432762229"/>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Harvard Ellis Tech. High School, Danielson</a:t>
                      </a:r>
                    </a:p>
                  </a:txBody>
                  <a:tcPr marL="5802" marR="5802" marT="5802" marB="0" anchor="b">
                    <a:lnL>
                      <a:noFill/>
                    </a:lnL>
                    <a:lnR>
                      <a:noFill/>
                    </a:lnR>
                    <a:lnT>
                      <a:noFill/>
                    </a:lnT>
                    <a:lnB>
                      <a:noFill/>
                    </a:lnB>
                  </a:tcPr>
                </a:tc>
                <a:extLst>
                  <a:ext uri="{0D108BD9-81ED-4DB2-BD59-A6C34878D82A}">
                    <a16:rowId xmlns:a16="http://schemas.microsoft.com/office/drawing/2014/main" val="3883732516"/>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E.C. Goodwin Tech. High School, New Britain</a:t>
                      </a:r>
                    </a:p>
                  </a:txBody>
                  <a:tcPr marL="5802" marR="5802" marT="5802" marB="0" anchor="b">
                    <a:lnL>
                      <a:noFill/>
                    </a:lnL>
                    <a:lnR>
                      <a:noFill/>
                    </a:lnR>
                    <a:lnT>
                      <a:noFill/>
                    </a:lnT>
                    <a:lnB>
                      <a:noFill/>
                    </a:lnB>
                  </a:tcPr>
                </a:tc>
                <a:extLst>
                  <a:ext uri="{0D108BD9-81ED-4DB2-BD59-A6C34878D82A}">
                    <a16:rowId xmlns:a16="http://schemas.microsoft.com/office/drawing/2014/main" val="3423460135"/>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Ella Grasso Southeastern Tech. High School</a:t>
                      </a:r>
                      <a:r>
                        <a:rPr lang="en-US" sz="1200" b="0" i="0" u="none" strike="noStrike" dirty="0" smtClean="0">
                          <a:solidFill>
                            <a:srgbClr val="1E4070"/>
                          </a:solidFill>
                          <a:effectLst/>
                          <a:latin typeface="Calibri" panose="020F0502020204030204" pitchFamily="34" charset="0"/>
                        </a:rPr>
                        <a:t>, Groton</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233445817"/>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W.F. </a:t>
                      </a:r>
                      <a:r>
                        <a:rPr lang="en-US" sz="1200" b="0" i="0" u="none" strike="noStrike" dirty="0" err="1">
                          <a:solidFill>
                            <a:srgbClr val="1E4070"/>
                          </a:solidFill>
                          <a:effectLst/>
                          <a:latin typeface="Calibri" panose="020F0502020204030204" pitchFamily="34" charset="0"/>
                        </a:rPr>
                        <a:t>Kaynor</a:t>
                      </a:r>
                      <a:r>
                        <a:rPr lang="en-US" sz="1200" b="0" i="0" u="none" strike="noStrike" dirty="0">
                          <a:solidFill>
                            <a:srgbClr val="1E4070"/>
                          </a:solidFill>
                          <a:effectLst/>
                          <a:latin typeface="Calibri" panose="020F0502020204030204" pitchFamily="34" charset="0"/>
                        </a:rPr>
                        <a:t> Tech. High School, Waterbury</a:t>
                      </a:r>
                    </a:p>
                  </a:txBody>
                  <a:tcPr marL="5802" marR="5802" marT="5802" marB="0" anchor="b">
                    <a:lnL>
                      <a:noFill/>
                    </a:lnL>
                    <a:lnR>
                      <a:noFill/>
                    </a:lnR>
                    <a:lnT>
                      <a:noFill/>
                    </a:lnT>
                    <a:lnB>
                      <a:noFill/>
                    </a:lnB>
                  </a:tcPr>
                </a:tc>
                <a:extLst>
                  <a:ext uri="{0D108BD9-81ED-4DB2-BD59-A6C34878D82A}">
                    <a16:rowId xmlns:a16="http://schemas.microsoft.com/office/drawing/2014/main" val="2199865356"/>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Norwich Tech. High School</a:t>
                      </a:r>
                    </a:p>
                  </a:txBody>
                  <a:tcPr marL="5802" marR="5802" marT="5802" marB="0" anchor="b">
                    <a:lnL>
                      <a:noFill/>
                    </a:lnL>
                    <a:lnR>
                      <a:noFill/>
                    </a:lnR>
                    <a:lnT>
                      <a:noFill/>
                    </a:lnT>
                    <a:lnB>
                      <a:noFill/>
                    </a:lnB>
                  </a:tcPr>
                </a:tc>
                <a:extLst>
                  <a:ext uri="{0D108BD9-81ED-4DB2-BD59-A6C34878D82A}">
                    <a16:rowId xmlns:a16="http://schemas.microsoft.com/office/drawing/2014/main" val="3120544731"/>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Emmett O'Brien Tech. High School, Ansonia</a:t>
                      </a:r>
                    </a:p>
                  </a:txBody>
                  <a:tcPr marL="5802" marR="5802" marT="5802" marB="0" anchor="b">
                    <a:lnL>
                      <a:noFill/>
                    </a:lnL>
                    <a:lnR>
                      <a:noFill/>
                    </a:lnR>
                    <a:lnT>
                      <a:noFill/>
                    </a:lnT>
                    <a:lnB>
                      <a:noFill/>
                    </a:lnB>
                  </a:tcPr>
                </a:tc>
                <a:extLst>
                  <a:ext uri="{0D108BD9-81ED-4DB2-BD59-A6C34878D82A}">
                    <a16:rowId xmlns:a16="http://schemas.microsoft.com/office/drawing/2014/main" val="3425214850"/>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H.C. Wilcox Technical High School, Meriden</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547941051"/>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Howell Cheney Technical High School, Manchester</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442710915"/>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Platt Tech. High School, Milford</a:t>
                      </a:r>
                    </a:p>
                  </a:txBody>
                  <a:tcPr marL="5802" marR="5802" marT="5802" marB="0" anchor="b">
                    <a:lnL>
                      <a:noFill/>
                    </a:lnL>
                    <a:lnR>
                      <a:noFill/>
                    </a:lnR>
                    <a:lnT>
                      <a:noFill/>
                    </a:lnT>
                    <a:lnB>
                      <a:noFill/>
                    </a:lnB>
                  </a:tcPr>
                </a:tc>
                <a:extLst>
                  <a:ext uri="{0D108BD9-81ED-4DB2-BD59-A6C34878D82A}">
                    <a16:rowId xmlns:a16="http://schemas.microsoft.com/office/drawing/2014/main" val="224882579"/>
                  </a:ext>
                </a:extLst>
              </a:tr>
              <a:tr h="148849">
                <a:tc>
                  <a:txBody>
                    <a:bodyPr/>
                    <a:lstStyle/>
                    <a:p>
                      <a:pPr algn="l" fontAlgn="b">
                        <a:lnSpc>
                          <a:spcPct val="75000"/>
                        </a:lnSpc>
                      </a:pPr>
                      <a:r>
                        <a:rPr lang="en-US" sz="1200" b="0" i="0" u="none" strike="noStrike" dirty="0" err="1" smtClean="0">
                          <a:solidFill>
                            <a:srgbClr val="1E4070"/>
                          </a:solidFill>
                          <a:effectLst/>
                          <a:latin typeface="Calibri" panose="020F0502020204030204" pitchFamily="34" charset="0"/>
                        </a:rPr>
                        <a:t>Vinal</a:t>
                      </a:r>
                      <a:r>
                        <a:rPr lang="en-US" sz="1200" b="0" i="0" u="none" strike="noStrike" dirty="0" smtClean="0">
                          <a:solidFill>
                            <a:srgbClr val="1E4070"/>
                          </a:solidFill>
                          <a:effectLst/>
                          <a:latin typeface="Calibri" panose="020F0502020204030204" pitchFamily="34" charset="0"/>
                        </a:rPr>
                        <a:t> Technical</a:t>
                      </a:r>
                      <a:r>
                        <a:rPr lang="en-US" sz="1200" b="0" i="0" u="none" strike="noStrike" baseline="0" dirty="0" smtClean="0">
                          <a:solidFill>
                            <a:srgbClr val="1E4070"/>
                          </a:solidFill>
                          <a:effectLst/>
                          <a:latin typeface="Calibri" panose="020F0502020204030204" pitchFamily="34" charset="0"/>
                        </a:rPr>
                        <a:t> High School, Middletown</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055709246"/>
                  </a:ext>
                </a:extLst>
              </a:tr>
              <a:tr h="1488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Windham Tech. High School</a:t>
                      </a:r>
                    </a:p>
                  </a:txBody>
                  <a:tcPr marL="5802" marR="5802" marT="5802" marB="0" anchor="b">
                    <a:lnL>
                      <a:noFill/>
                    </a:lnL>
                    <a:lnR>
                      <a:noFill/>
                    </a:lnR>
                    <a:lnT>
                      <a:noFill/>
                    </a:lnT>
                    <a:lnB>
                      <a:noFill/>
                    </a:lnB>
                  </a:tcPr>
                </a:tc>
                <a:extLst>
                  <a:ext uri="{0D108BD9-81ED-4DB2-BD59-A6C34878D82A}">
                    <a16:rowId xmlns:a16="http://schemas.microsoft.com/office/drawing/2014/main" val="555241477"/>
                  </a:ext>
                </a:extLst>
              </a:tr>
              <a:tr h="158349">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Oliver Wolcott Tech. High School, Torrington</a:t>
                      </a:r>
                    </a:p>
                  </a:txBody>
                  <a:tcPr marL="5802" marR="5802" marT="5802" marB="0" anchor="b">
                    <a:lnL>
                      <a:noFill/>
                    </a:lnL>
                    <a:lnR>
                      <a:noFill/>
                    </a:lnR>
                    <a:lnT>
                      <a:noFill/>
                    </a:lnT>
                    <a:lnB>
                      <a:noFill/>
                    </a:lnB>
                  </a:tcPr>
                </a:tc>
                <a:extLst>
                  <a:ext uri="{0D108BD9-81ED-4DB2-BD59-A6C34878D82A}">
                    <a16:rowId xmlns:a16="http://schemas.microsoft.com/office/drawing/2014/main" val="712193844"/>
                  </a:ext>
                </a:extLst>
              </a:tr>
              <a:tr h="148849">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J.M. Wright Technical High School, Stamford</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97251589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67673202"/>
              </p:ext>
            </p:extLst>
          </p:nvPr>
        </p:nvGraphicFramePr>
        <p:xfrm>
          <a:off x="4129361" y="1629313"/>
          <a:ext cx="3510517" cy="6055514"/>
        </p:xfrm>
        <a:graphic>
          <a:graphicData uri="http://schemas.openxmlformats.org/drawingml/2006/table">
            <a:tbl>
              <a:tblPr/>
              <a:tblGrid>
                <a:gridCol w="3510517">
                  <a:extLst>
                    <a:ext uri="{9D8B030D-6E8A-4147-A177-3AD203B41FA5}">
                      <a16:colId xmlns:a16="http://schemas.microsoft.com/office/drawing/2014/main" val="37593287"/>
                    </a:ext>
                  </a:extLst>
                </a:gridCol>
              </a:tblGrid>
              <a:tr h="235887">
                <a:tc>
                  <a:txBody>
                    <a:bodyPr/>
                    <a:lstStyle/>
                    <a:p>
                      <a:pPr algn="l" fontAlgn="b">
                        <a:lnSpc>
                          <a:spcPct val="75000"/>
                        </a:lnSpc>
                      </a:pPr>
                      <a:r>
                        <a:rPr lang="en-US" sz="1600" b="1" i="0" u="none" strike="noStrike" kern="1200" dirty="0">
                          <a:solidFill>
                            <a:srgbClr val="1E4070"/>
                          </a:solidFill>
                          <a:effectLst/>
                          <a:latin typeface="Calibri" panose="020F0502020204030204" pitchFamily="34" charset="0"/>
                          <a:ea typeface="+mn-ea"/>
                          <a:cs typeface="+mn-cs"/>
                        </a:rPr>
                        <a:t>Eastern Connecticut Conference</a:t>
                      </a:r>
                    </a:p>
                  </a:txBody>
                  <a:tcPr marL="5802" marR="5802" marT="5802" marB="0" anchor="b">
                    <a:lnL>
                      <a:noFill/>
                    </a:lnL>
                    <a:lnR>
                      <a:noFill/>
                    </a:lnR>
                    <a:lnT>
                      <a:noFill/>
                    </a:lnT>
                    <a:lnB>
                      <a:noFill/>
                    </a:lnB>
                  </a:tcPr>
                </a:tc>
                <a:extLst>
                  <a:ext uri="{0D108BD9-81ED-4DB2-BD59-A6C34878D82A}">
                    <a16:rowId xmlns:a16="http://schemas.microsoft.com/office/drawing/2014/main" val="2624757884"/>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Bacon Academy, Colchester</a:t>
                      </a:r>
                    </a:p>
                    <a:p>
                      <a:pPr algn="l" fontAlgn="b">
                        <a:lnSpc>
                          <a:spcPct val="75000"/>
                        </a:lnSpc>
                      </a:pPr>
                      <a:r>
                        <a:rPr lang="en-US" sz="1200" b="0" i="0" u="none" strike="noStrike" dirty="0" smtClean="0">
                          <a:solidFill>
                            <a:srgbClr val="1E4070"/>
                          </a:solidFill>
                          <a:effectLst/>
                          <a:latin typeface="Calibri" panose="020F0502020204030204" pitchFamily="34" charset="0"/>
                        </a:rPr>
                        <a:t>East Lyme High School</a:t>
                      </a:r>
                    </a:p>
                    <a:p>
                      <a:pPr algn="l" fontAlgn="b">
                        <a:lnSpc>
                          <a:spcPct val="75000"/>
                        </a:lnSpc>
                      </a:pPr>
                      <a:r>
                        <a:rPr lang="en-US" sz="1200" b="0" i="0" u="none" strike="noStrike" dirty="0" smtClean="0">
                          <a:solidFill>
                            <a:srgbClr val="1E4070"/>
                          </a:solidFill>
                          <a:effectLst/>
                          <a:latin typeface="Calibri" panose="020F0502020204030204" pitchFamily="34" charset="0"/>
                        </a:rPr>
                        <a:t>Robert E. Fitch High School, Groton</a:t>
                      </a:r>
                    </a:p>
                    <a:p>
                      <a:pPr algn="l" fontAlgn="b">
                        <a:lnSpc>
                          <a:spcPct val="75000"/>
                        </a:lnSpc>
                      </a:pPr>
                      <a:r>
                        <a:rPr lang="en-US" sz="1200" b="0" i="0" u="none" strike="noStrike" dirty="0" smtClean="0">
                          <a:solidFill>
                            <a:srgbClr val="1E4070"/>
                          </a:solidFill>
                          <a:effectLst/>
                          <a:latin typeface="Calibri" panose="020F0502020204030204" pitchFamily="34" charset="0"/>
                        </a:rPr>
                        <a:t>Griswold</a:t>
                      </a:r>
                      <a:r>
                        <a:rPr lang="en-US" sz="1200" b="0" i="0" u="none" strike="noStrike" baseline="0" dirty="0" smtClean="0">
                          <a:solidFill>
                            <a:srgbClr val="1E4070"/>
                          </a:solidFill>
                          <a:effectLst/>
                          <a:latin typeface="Calibri" panose="020F0502020204030204" pitchFamily="34" charset="0"/>
                        </a:rPr>
                        <a:t> High School</a:t>
                      </a:r>
                    </a:p>
                    <a:p>
                      <a:pPr algn="l" fontAlgn="b">
                        <a:lnSpc>
                          <a:spcPct val="75000"/>
                        </a:lnSpc>
                      </a:pPr>
                      <a:r>
                        <a:rPr lang="en-US" sz="1200" b="0" i="0" u="none" strike="noStrike" baseline="0" dirty="0" smtClean="0">
                          <a:solidFill>
                            <a:srgbClr val="1E4070"/>
                          </a:solidFill>
                          <a:effectLst/>
                          <a:latin typeface="Calibri" panose="020F0502020204030204" pitchFamily="34" charset="0"/>
                        </a:rPr>
                        <a:t>Killingly High School</a:t>
                      </a:r>
                    </a:p>
                    <a:p>
                      <a:pPr algn="l" fontAlgn="b">
                        <a:lnSpc>
                          <a:spcPct val="75000"/>
                        </a:lnSpc>
                      </a:pPr>
                      <a:r>
                        <a:rPr lang="en-US" sz="1200" b="0" i="0" u="none" strike="noStrike" baseline="0" dirty="0" smtClean="0">
                          <a:solidFill>
                            <a:srgbClr val="1E4070"/>
                          </a:solidFill>
                          <a:effectLst/>
                          <a:latin typeface="Calibri" panose="020F0502020204030204" pitchFamily="34" charset="0"/>
                        </a:rPr>
                        <a:t>Ledyard High School</a:t>
                      </a:r>
                    </a:p>
                    <a:p>
                      <a:pPr algn="l" fontAlgn="b">
                        <a:lnSpc>
                          <a:spcPct val="75000"/>
                        </a:lnSpc>
                      </a:pPr>
                      <a:r>
                        <a:rPr lang="en-US" sz="1200" b="0" i="0" u="none" strike="noStrike" baseline="0" dirty="0" smtClean="0">
                          <a:solidFill>
                            <a:srgbClr val="1E4070"/>
                          </a:solidFill>
                          <a:effectLst/>
                          <a:latin typeface="Calibri" panose="020F0502020204030204" pitchFamily="34" charset="0"/>
                        </a:rPr>
                        <a:t>Lyman Memorial High School, Lebanon</a:t>
                      </a:r>
                    </a:p>
                    <a:p>
                      <a:pPr algn="l" fontAlgn="b">
                        <a:lnSpc>
                          <a:spcPct val="75000"/>
                        </a:lnSpc>
                      </a:pPr>
                      <a:r>
                        <a:rPr lang="en-US" sz="1200" b="0" i="0" u="none" strike="noStrike" baseline="0" dirty="0" smtClean="0">
                          <a:solidFill>
                            <a:srgbClr val="1E4070"/>
                          </a:solidFill>
                          <a:effectLst/>
                          <a:latin typeface="Calibri" panose="020F0502020204030204" pitchFamily="34" charset="0"/>
                        </a:rPr>
                        <a:t>New London High School</a:t>
                      </a:r>
                    </a:p>
                    <a:p>
                      <a:pPr algn="l" fontAlgn="b">
                        <a:lnSpc>
                          <a:spcPct val="75000"/>
                        </a:lnSpc>
                      </a:pPr>
                      <a:r>
                        <a:rPr lang="en-US" sz="1200" b="0" i="0" u="none" strike="noStrike" baseline="0" dirty="0" smtClean="0">
                          <a:solidFill>
                            <a:srgbClr val="1E4070"/>
                          </a:solidFill>
                          <a:effectLst/>
                          <a:latin typeface="Calibri" panose="020F0502020204030204" pitchFamily="34" charset="0"/>
                        </a:rPr>
                        <a:t>Norwich Free Academy</a:t>
                      </a:r>
                    </a:p>
                    <a:p>
                      <a:pPr algn="l" fontAlgn="b">
                        <a:lnSpc>
                          <a:spcPct val="75000"/>
                        </a:lnSpc>
                      </a:pPr>
                      <a:r>
                        <a:rPr lang="en-US" sz="1200" b="0" i="0" u="none" strike="noStrike" baseline="0" dirty="0" smtClean="0">
                          <a:solidFill>
                            <a:srgbClr val="1E4070"/>
                          </a:solidFill>
                          <a:effectLst/>
                          <a:latin typeface="Calibri" panose="020F0502020204030204" pitchFamily="34" charset="0"/>
                        </a:rPr>
                        <a:t>Putnam High School</a:t>
                      </a:r>
                    </a:p>
                    <a:p>
                      <a:pPr algn="l" fontAlgn="b">
                        <a:lnSpc>
                          <a:spcPct val="75000"/>
                        </a:lnSpc>
                      </a:pPr>
                      <a:r>
                        <a:rPr lang="en-US" sz="1200" b="0" i="0" u="none" strike="noStrike" baseline="0" dirty="0" smtClean="0">
                          <a:solidFill>
                            <a:srgbClr val="1E4070"/>
                          </a:solidFill>
                          <a:effectLst/>
                          <a:latin typeface="Calibri" panose="020F0502020204030204" pitchFamily="34" charset="0"/>
                        </a:rPr>
                        <a:t>Saint Bernard School, Uncasville</a:t>
                      </a:r>
                    </a:p>
                    <a:p>
                      <a:pPr algn="l" fontAlgn="b">
                        <a:lnSpc>
                          <a:spcPct val="75000"/>
                        </a:lnSpc>
                      </a:pPr>
                      <a:r>
                        <a:rPr lang="en-US" sz="1200" b="0" i="0" u="none" strike="noStrike" baseline="0" dirty="0" smtClean="0">
                          <a:solidFill>
                            <a:srgbClr val="1E4070"/>
                          </a:solidFill>
                          <a:effectLst/>
                          <a:latin typeface="Calibri" panose="020F0502020204030204" pitchFamily="34" charset="0"/>
                        </a:rPr>
                        <a:t>Stonington High School</a:t>
                      </a:r>
                    </a:p>
                    <a:p>
                      <a:pPr algn="l" fontAlgn="b">
                        <a:lnSpc>
                          <a:spcPct val="75000"/>
                        </a:lnSpc>
                      </a:pPr>
                      <a:r>
                        <a:rPr lang="en-US" sz="1200" b="0" i="0" u="none" strike="noStrike" baseline="0" dirty="0" err="1" smtClean="0">
                          <a:solidFill>
                            <a:srgbClr val="1E4070"/>
                          </a:solidFill>
                          <a:effectLst/>
                          <a:latin typeface="Calibri" panose="020F0502020204030204" pitchFamily="34" charset="0"/>
                        </a:rPr>
                        <a:t>Tourtellotte</a:t>
                      </a:r>
                      <a:r>
                        <a:rPr lang="en-US" sz="1200" b="0" i="0" u="none" strike="noStrike" baseline="0" dirty="0" smtClean="0">
                          <a:solidFill>
                            <a:srgbClr val="1E4070"/>
                          </a:solidFill>
                          <a:effectLst/>
                          <a:latin typeface="Calibri" panose="020F0502020204030204" pitchFamily="34" charset="0"/>
                        </a:rPr>
                        <a:t> Memorial High School, No. </a:t>
                      </a:r>
                      <a:r>
                        <a:rPr lang="en-US" sz="1200" b="0" i="0" u="none" strike="noStrike" baseline="0" dirty="0" err="1" smtClean="0">
                          <a:solidFill>
                            <a:srgbClr val="1E4070"/>
                          </a:solidFill>
                          <a:effectLst/>
                          <a:latin typeface="Calibri" panose="020F0502020204030204" pitchFamily="34" charset="0"/>
                        </a:rPr>
                        <a:t>Grosvenordale</a:t>
                      </a:r>
                      <a:endParaRPr lang="en-US" sz="1200" b="0" i="0" u="none" strike="noStrike" baseline="0" dirty="0" smtClean="0">
                        <a:solidFill>
                          <a:srgbClr val="1E4070"/>
                        </a:solidFill>
                        <a:effectLst/>
                        <a:latin typeface="Calibri" panose="020F0502020204030204" pitchFamily="34" charset="0"/>
                      </a:endParaRPr>
                    </a:p>
                    <a:p>
                      <a:pPr algn="l" fontAlgn="b">
                        <a:lnSpc>
                          <a:spcPct val="75000"/>
                        </a:lnSpc>
                      </a:pPr>
                      <a:r>
                        <a:rPr lang="en-US" sz="1200" b="0" i="0" u="none" strike="noStrike" baseline="0" dirty="0" smtClean="0">
                          <a:solidFill>
                            <a:srgbClr val="1E4070"/>
                          </a:solidFill>
                          <a:effectLst/>
                          <a:latin typeface="Calibri" panose="020F0502020204030204" pitchFamily="34" charset="0"/>
                        </a:rPr>
                        <a:t>Waterford High School</a:t>
                      </a:r>
                    </a:p>
                    <a:p>
                      <a:pPr algn="l" fontAlgn="b">
                        <a:lnSpc>
                          <a:spcPct val="75000"/>
                        </a:lnSpc>
                      </a:pPr>
                      <a:r>
                        <a:rPr lang="en-US" sz="1200" b="0" i="0" u="none" strike="noStrike" baseline="0" dirty="0" smtClean="0">
                          <a:solidFill>
                            <a:srgbClr val="1E4070"/>
                          </a:solidFill>
                          <a:effectLst/>
                          <a:latin typeface="Calibri" panose="020F0502020204030204" pitchFamily="34" charset="0"/>
                        </a:rPr>
                        <a:t>Wheeler High School, North Stonington </a:t>
                      </a:r>
                    </a:p>
                    <a:p>
                      <a:pPr algn="l" fontAlgn="b">
                        <a:lnSpc>
                          <a:spcPct val="75000"/>
                        </a:lnSpc>
                      </a:pPr>
                      <a:r>
                        <a:rPr lang="en-US" sz="1200" b="0" i="0" u="none" strike="noStrike" baseline="0" dirty="0" smtClean="0">
                          <a:solidFill>
                            <a:srgbClr val="1E4070"/>
                          </a:solidFill>
                          <a:effectLst/>
                          <a:latin typeface="Calibri" panose="020F0502020204030204" pitchFamily="34" charset="0"/>
                        </a:rPr>
                        <a:t>Windham High School</a:t>
                      </a:r>
                    </a:p>
                    <a:p>
                      <a:pPr marL="0" marR="0" lvl="0" indent="0" algn="l" defTabSz="777240" rtl="0" eaLnBrk="1" fontAlgn="b" latinLnBrk="0" hangingPunct="1">
                        <a:lnSpc>
                          <a:spcPct val="75000"/>
                        </a:lnSpc>
                        <a:spcBef>
                          <a:spcPts val="0"/>
                        </a:spcBef>
                        <a:spcAft>
                          <a:spcPts val="0"/>
                        </a:spcAft>
                        <a:buClrTx/>
                        <a:buSzTx/>
                        <a:buFontTx/>
                        <a:buNone/>
                        <a:tabLst/>
                        <a:defRPr/>
                      </a:pPr>
                      <a:r>
                        <a:rPr lang="en-US" sz="1200" b="0" i="0" u="none" strike="noStrike" dirty="0" smtClean="0">
                          <a:solidFill>
                            <a:srgbClr val="1E4070"/>
                          </a:solidFill>
                          <a:effectLst/>
                          <a:latin typeface="Calibri" panose="020F0502020204030204" pitchFamily="34" charset="0"/>
                        </a:rPr>
                        <a:t>Woodstock Academy</a:t>
                      </a:r>
                    </a:p>
                  </a:txBody>
                  <a:tcPr marL="5802" marR="5802" marT="5802" marB="0" anchor="b">
                    <a:lnL>
                      <a:noFill/>
                    </a:lnL>
                    <a:lnR>
                      <a:noFill/>
                    </a:lnR>
                    <a:lnT>
                      <a:noFill/>
                    </a:lnT>
                    <a:lnB>
                      <a:noFill/>
                    </a:lnB>
                  </a:tcPr>
                </a:tc>
                <a:extLst>
                  <a:ext uri="{0D108BD9-81ED-4DB2-BD59-A6C34878D82A}">
                    <a16:rowId xmlns:a16="http://schemas.microsoft.com/office/drawing/2014/main" val="1490165829"/>
                  </a:ext>
                </a:extLst>
              </a:tr>
              <a:tr h="91440">
                <a:tc>
                  <a:txBody>
                    <a:bodyPr/>
                    <a:lstStyle/>
                    <a:p>
                      <a:pPr marL="0" marR="0" lvl="0" indent="0" algn="l" defTabSz="777240" rtl="0" eaLnBrk="1" fontAlgn="b" latinLnBrk="0" hangingPunct="1">
                        <a:lnSpc>
                          <a:spcPct val="75000"/>
                        </a:lnSpc>
                        <a:spcBef>
                          <a:spcPts val="0"/>
                        </a:spcBef>
                        <a:spcAft>
                          <a:spcPts val="0"/>
                        </a:spcAft>
                        <a:buClrTx/>
                        <a:buSzTx/>
                        <a:buFontTx/>
                        <a:buNone/>
                        <a:tabLst/>
                        <a:defRPr/>
                      </a:pPr>
                      <a:endParaRPr lang="en-US" sz="1200" b="0" i="0" u="none" strike="noStrike" dirty="0" smtClean="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526941847"/>
                  </a:ext>
                </a:extLst>
              </a:tr>
              <a:tr h="296671">
                <a:tc>
                  <a:txBody>
                    <a:bodyPr/>
                    <a:lstStyle/>
                    <a:p>
                      <a:pPr marL="0" marR="0" lvl="0" indent="0" algn="l" defTabSz="777240" rtl="0" eaLnBrk="1" fontAlgn="b" latinLnBrk="0" hangingPunct="1">
                        <a:lnSpc>
                          <a:spcPct val="75000"/>
                        </a:lnSpc>
                        <a:spcBef>
                          <a:spcPts val="0"/>
                        </a:spcBef>
                        <a:spcAft>
                          <a:spcPts val="0"/>
                        </a:spcAft>
                        <a:buClrTx/>
                        <a:buSzTx/>
                        <a:buFontTx/>
                        <a:buNone/>
                        <a:tabLst/>
                        <a:defRPr/>
                      </a:pPr>
                      <a:endParaRPr lang="en-US" sz="1200" b="0" i="0" u="none" strike="noStrike" dirty="0" smtClean="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698515798"/>
                  </a:ext>
                </a:extLst>
              </a:tr>
              <a:tr h="74196">
                <a:tc>
                  <a:txBody>
                    <a:bodyPr/>
                    <a:lstStyle/>
                    <a:p>
                      <a:pPr marL="0" algn="l" defTabSz="1018824" rtl="0" eaLnBrk="1" fontAlgn="b" latinLnBrk="0" hangingPunct="1">
                        <a:lnSpc>
                          <a:spcPct val="75000"/>
                        </a:lnSpc>
                      </a:pPr>
                      <a:r>
                        <a:rPr lang="en-US" sz="1600" b="1" i="0" u="none" strike="noStrike" kern="1200" dirty="0">
                          <a:solidFill>
                            <a:srgbClr val="1E4070"/>
                          </a:solidFill>
                          <a:effectLst/>
                          <a:latin typeface="Calibri" panose="020F0502020204030204" pitchFamily="34" charset="0"/>
                          <a:ea typeface="+mn-ea"/>
                          <a:cs typeface="+mn-cs"/>
                        </a:rPr>
                        <a:t>Fairfield County Interscholastic </a:t>
                      </a:r>
                      <a:r>
                        <a:rPr lang="en-US" sz="1600" b="1" i="0" u="none" strike="noStrike" kern="1200" dirty="0" smtClean="0">
                          <a:solidFill>
                            <a:srgbClr val="1E4070"/>
                          </a:solidFill>
                          <a:effectLst/>
                          <a:latin typeface="Calibri" panose="020F0502020204030204" pitchFamily="34" charset="0"/>
                          <a:ea typeface="+mn-ea"/>
                          <a:cs typeface="+mn-cs"/>
                        </a:rPr>
                        <a:t/>
                      </a:r>
                      <a:br>
                        <a:rPr lang="en-US" sz="1600" b="1" i="0" u="none" strike="noStrike" kern="1200" dirty="0" smtClean="0">
                          <a:solidFill>
                            <a:srgbClr val="1E4070"/>
                          </a:solidFill>
                          <a:effectLst/>
                          <a:latin typeface="Calibri" panose="020F0502020204030204" pitchFamily="34" charset="0"/>
                          <a:ea typeface="+mn-ea"/>
                          <a:cs typeface="+mn-cs"/>
                        </a:rPr>
                      </a:br>
                      <a:r>
                        <a:rPr lang="en-US" sz="1600" b="1" i="0" u="none" strike="noStrike" kern="1200" dirty="0" smtClean="0">
                          <a:solidFill>
                            <a:srgbClr val="1E4070"/>
                          </a:solidFill>
                          <a:effectLst/>
                          <a:latin typeface="Calibri" panose="020F0502020204030204" pitchFamily="34" charset="0"/>
                          <a:ea typeface="+mn-ea"/>
                          <a:cs typeface="+mn-cs"/>
                        </a:rPr>
                        <a:t>Athletic </a:t>
                      </a:r>
                      <a:r>
                        <a:rPr lang="en-US" sz="1600" b="1" i="0" u="none" strike="noStrike" kern="1200" dirty="0">
                          <a:solidFill>
                            <a:srgbClr val="1E4070"/>
                          </a:solidFill>
                          <a:effectLst/>
                          <a:latin typeface="Calibri" panose="020F0502020204030204" pitchFamily="34" charset="0"/>
                          <a:ea typeface="+mn-ea"/>
                          <a:cs typeface="+mn-cs"/>
                        </a:rPr>
                        <a:t>Conference</a:t>
                      </a:r>
                    </a:p>
                  </a:txBody>
                  <a:tcPr marL="5802" marR="5802" marT="5802" marB="0" anchor="b">
                    <a:lnL>
                      <a:noFill/>
                    </a:lnL>
                    <a:lnR>
                      <a:noFill/>
                    </a:lnR>
                    <a:lnT>
                      <a:noFill/>
                    </a:lnT>
                    <a:lnB>
                      <a:noFill/>
                    </a:lnB>
                  </a:tcPr>
                </a:tc>
                <a:extLst>
                  <a:ext uri="{0D108BD9-81ED-4DB2-BD59-A6C34878D82A}">
                    <a16:rowId xmlns:a16="http://schemas.microsoft.com/office/drawing/2014/main" val="1528784371"/>
                  </a:ext>
                </a:extLst>
              </a:tr>
              <a:tr h="91440">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Brien McMahon High School, Norwalk</a:t>
                      </a:r>
                    </a:p>
                  </a:txBody>
                  <a:tcPr marL="5802" marR="5802" marT="5802" marB="0" anchor="b">
                    <a:lnL>
                      <a:noFill/>
                    </a:lnL>
                    <a:lnR>
                      <a:noFill/>
                    </a:lnR>
                    <a:lnT>
                      <a:noFill/>
                    </a:lnT>
                    <a:lnB>
                      <a:noFill/>
                    </a:lnB>
                  </a:tcPr>
                </a:tc>
                <a:extLst>
                  <a:ext uri="{0D108BD9-81ED-4DB2-BD59-A6C34878D82A}">
                    <a16:rowId xmlns:a16="http://schemas.microsoft.com/office/drawing/2014/main" val="1870431415"/>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Norwalk</a:t>
                      </a:r>
                      <a:r>
                        <a:rPr lang="en-US" sz="1200" b="0" i="0" u="none" strike="noStrike" baseline="0" dirty="0" smtClean="0">
                          <a:solidFill>
                            <a:srgbClr val="1E4070"/>
                          </a:solidFill>
                          <a:effectLst/>
                          <a:latin typeface="Calibri" panose="020F0502020204030204" pitchFamily="34" charset="0"/>
                        </a:rPr>
                        <a:t>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122028182"/>
                  </a:ext>
                </a:extLst>
              </a:tr>
              <a:tr h="91440">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St. Joseph High School, Trumbull</a:t>
                      </a:r>
                    </a:p>
                  </a:txBody>
                  <a:tcPr marL="5802" marR="5802" marT="5802" marB="0" anchor="b">
                    <a:lnL>
                      <a:noFill/>
                    </a:lnL>
                    <a:lnR>
                      <a:noFill/>
                    </a:lnR>
                    <a:lnT>
                      <a:noFill/>
                    </a:lnT>
                    <a:lnB>
                      <a:noFill/>
                    </a:lnB>
                  </a:tcPr>
                </a:tc>
                <a:extLst>
                  <a:ext uri="{0D108BD9-81ED-4DB2-BD59-A6C34878D82A}">
                    <a16:rowId xmlns:a16="http://schemas.microsoft.com/office/drawing/2014/main" val="1652338348"/>
                  </a:ext>
                </a:extLst>
              </a:tr>
              <a:tr h="91440">
                <a:tc>
                  <a:txBody>
                    <a:bodyPr/>
                    <a:lstStyle/>
                    <a:p>
                      <a:pPr algn="l" fontAlgn="b">
                        <a:lnSpc>
                          <a:spcPct val="75000"/>
                        </a:lnSpc>
                      </a:pPr>
                      <a:r>
                        <a:rPr lang="en-US" sz="1200" b="0" i="0" u="none" strike="noStrike" dirty="0">
                          <a:solidFill>
                            <a:srgbClr val="1E4070"/>
                          </a:solidFill>
                          <a:effectLst/>
                          <a:latin typeface="Calibri" panose="020F0502020204030204" pitchFamily="34" charset="0"/>
                        </a:rPr>
                        <a:t>Stamford High School</a:t>
                      </a:r>
                    </a:p>
                  </a:txBody>
                  <a:tcPr marL="5802" marR="5802" marT="5802" marB="0" anchor="b">
                    <a:lnL>
                      <a:noFill/>
                    </a:lnL>
                    <a:lnR>
                      <a:noFill/>
                    </a:lnR>
                    <a:lnT>
                      <a:noFill/>
                    </a:lnT>
                    <a:lnB>
                      <a:noFill/>
                    </a:lnB>
                  </a:tcPr>
                </a:tc>
                <a:extLst>
                  <a:ext uri="{0D108BD9-81ED-4DB2-BD59-A6C34878D82A}">
                    <a16:rowId xmlns:a16="http://schemas.microsoft.com/office/drawing/2014/main" val="4128338617"/>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Staples High School, Westport</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2520314382"/>
                  </a:ext>
                </a:extLst>
              </a:tr>
              <a:tr h="91440">
                <a:tc>
                  <a:txBody>
                    <a:bodyPr/>
                    <a:lstStyle/>
                    <a:p>
                      <a:pPr algn="l" fontAlgn="b">
                        <a:lnSpc>
                          <a:spcPct val="75000"/>
                        </a:lnSpc>
                      </a:pPr>
                      <a:r>
                        <a:rPr lang="en-US" sz="1200" b="0" i="0" u="none" strike="noStrike" dirty="0" err="1" smtClean="0">
                          <a:solidFill>
                            <a:srgbClr val="1E4070"/>
                          </a:solidFill>
                          <a:effectLst/>
                          <a:latin typeface="Calibri" panose="020F0502020204030204" pitchFamily="34" charset="0"/>
                        </a:rPr>
                        <a:t>Westhill</a:t>
                      </a:r>
                      <a:r>
                        <a:rPr lang="en-US" sz="1200" b="0" i="0" u="none" strike="noStrike" baseline="0" dirty="0" smtClean="0">
                          <a:solidFill>
                            <a:srgbClr val="1E4070"/>
                          </a:solidFill>
                          <a:effectLst/>
                          <a:latin typeface="Calibri" panose="020F0502020204030204" pitchFamily="34" charset="0"/>
                        </a:rPr>
                        <a:t> High School, Stamford</a:t>
                      </a:r>
                    </a:p>
                    <a:p>
                      <a:pPr algn="l" fontAlgn="b">
                        <a:lnSpc>
                          <a:spcPct val="75000"/>
                        </a:lnSpc>
                      </a:pPr>
                      <a:r>
                        <a:rPr lang="en-US" sz="1200" b="0" i="0" u="none" strike="noStrike" baseline="0" dirty="0" smtClean="0">
                          <a:solidFill>
                            <a:srgbClr val="1E4070"/>
                          </a:solidFill>
                          <a:effectLst/>
                          <a:latin typeface="Calibri" panose="020F0502020204030204" pitchFamily="34" charset="0"/>
                        </a:rPr>
                        <a:t>Wilton High School</a:t>
                      </a:r>
                      <a:endParaRPr lang="en-US" sz="12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1871395772"/>
                  </a:ext>
                </a:extLst>
              </a:tr>
              <a:tr h="91440">
                <a:tc>
                  <a:txBody>
                    <a:bodyPr/>
                    <a:lstStyle/>
                    <a:p>
                      <a:pPr algn="l" fontAlgn="b">
                        <a:lnSpc>
                          <a:spcPct val="75000"/>
                        </a:lnSpc>
                      </a:pPr>
                      <a:endParaRPr lang="en-US" sz="2400" b="0" i="0" u="none" strike="noStrike" dirty="0">
                        <a:solidFill>
                          <a:srgbClr val="1E4070"/>
                        </a:solidFill>
                        <a:effectLst/>
                        <a:latin typeface="Calibri" panose="020F0502020204030204" pitchFamily="34" charset="0"/>
                      </a:endParaRPr>
                    </a:p>
                  </a:txBody>
                  <a:tcPr marL="5802" marR="5802" marT="5802" marB="0" anchor="b">
                    <a:lnL>
                      <a:noFill/>
                    </a:lnL>
                    <a:lnR>
                      <a:noFill/>
                    </a:lnR>
                    <a:lnT>
                      <a:noFill/>
                    </a:lnT>
                    <a:lnB>
                      <a:noFill/>
                    </a:lnB>
                  </a:tcPr>
                </a:tc>
                <a:extLst>
                  <a:ext uri="{0D108BD9-81ED-4DB2-BD59-A6C34878D82A}">
                    <a16:rowId xmlns:a16="http://schemas.microsoft.com/office/drawing/2014/main" val="348284862"/>
                  </a:ext>
                </a:extLst>
              </a:tr>
              <a:tr h="91440">
                <a:tc>
                  <a:txBody>
                    <a:bodyPr/>
                    <a:lstStyle/>
                    <a:p>
                      <a:pPr marL="0" algn="l" defTabSz="1018824" rtl="0" eaLnBrk="1" fontAlgn="b" latinLnBrk="0" hangingPunct="1">
                        <a:lnSpc>
                          <a:spcPct val="75000"/>
                        </a:lnSpc>
                      </a:pPr>
                      <a:r>
                        <a:rPr lang="en-US" sz="1600" b="1" i="0" u="none" strike="noStrike" kern="1200" dirty="0">
                          <a:solidFill>
                            <a:srgbClr val="1E4070"/>
                          </a:solidFill>
                          <a:effectLst/>
                          <a:latin typeface="Calibri" panose="020F0502020204030204" pitchFamily="34" charset="0"/>
                          <a:ea typeface="+mn-ea"/>
                          <a:cs typeface="+mn-cs"/>
                        </a:rPr>
                        <a:t>Naugatuck Valley Conference</a:t>
                      </a:r>
                    </a:p>
                  </a:txBody>
                  <a:tcPr marL="5318" marR="5318" marT="5318" marB="0" anchor="b">
                    <a:lnL>
                      <a:noFill/>
                    </a:lnL>
                    <a:lnR>
                      <a:noFill/>
                    </a:lnR>
                    <a:lnT>
                      <a:noFill/>
                    </a:lnT>
                    <a:lnB>
                      <a:noFill/>
                    </a:lnB>
                  </a:tcPr>
                </a:tc>
                <a:extLst>
                  <a:ext uri="{0D108BD9-81ED-4DB2-BD59-A6C34878D82A}">
                    <a16:rowId xmlns:a16="http://schemas.microsoft.com/office/drawing/2014/main" val="2185586449"/>
                  </a:ext>
                </a:extLst>
              </a:tr>
              <a:tr h="91440">
                <a:tc>
                  <a:txBody>
                    <a:bodyPr/>
                    <a:lstStyle/>
                    <a:p>
                      <a:pPr algn="l" fontAlgn="b">
                        <a:lnSpc>
                          <a:spcPct val="80000"/>
                        </a:lnSpc>
                      </a:pPr>
                      <a:r>
                        <a:rPr lang="en-US" sz="1200" u="none" strike="noStrike" kern="1200" dirty="0" smtClean="0">
                          <a:solidFill>
                            <a:srgbClr val="1E4070"/>
                          </a:solidFill>
                          <a:effectLst/>
                          <a:latin typeface="+mn-lt"/>
                          <a:ea typeface="+mn-ea"/>
                          <a:cs typeface="+mn-cs"/>
                        </a:rPr>
                        <a:t>Derby High School</a:t>
                      </a:r>
                      <a:endParaRPr lang="en-US" sz="1200" u="none" strike="noStrike" kern="1200" dirty="0">
                        <a:solidFill>
                          <a:srgbClr val="1E4070"/>
                        </a:solidFill>
                        <a:effectLst/>
                        <a:latin typeface="+mn-lt"/>
                        <a:ea typeface="+mn-ea"/>
                        <a:cs typeface="+mn-cs"/>
                      </a:endParaRPr>
                    </a:p>
                  </a:txBody>
                  <a:tcPr marL="5318" marR="5318" marT="5318" marB="0" anchor="b">
                    <a:lnL>
                      <a:noFill/>
                    </a:lnL>
                    <a:lnR>
                      <a:noFill/>
                    </a:lnR>
                    <a:lnT>
                      <a:noFill/>
                    </a:lnT>
                    <a:lnB>
                      <a:noFill/>
                    </a:lnB>
                  </a:tcPr>
                </a:tc>
                <a:extLst>
                  <a:ext uri="{0D108BD9-81ED-4DB2-BD59-A6C34878D82A}">
                    <a16:rowId xmlns:a16="http://schemas.microsoft.com/office/drawing/2014/main" val="3362242289"/>
                  </a:ext>
                </a:extLst>
              </a:tr>
              <a:tr h="91440">
                <a:tc>
                  <a:txBody>
                    <a:bodyPr/>
                    <a:lstStyle/>
                    <a:p>
                      <a:pPr algn="l" fontAlgn="b">
                        <a:lnSpc>
                          <a:spcPct val="80000"/>
                        </a:lnSpc>
                      </a:pPr>
                      <a:r>
                        <a:rPr lang="en-US" sz="1200" u="none" strike="noStrike" dirty="0">
                          <a:solidFill>
                            <a:srgbClr val="1E4070"/>
                          </a:solidFill>
                          <a:effectLst/>
                        </a:rPr>
                        <a:t>Holy Cross High School, Waterbury</a:t>
                      </a:r>
                      <a:endParaRPr lang="en-US" sz="1200" b="0" i="0" u="none" strike="noStrike" dirty="0">
                        <a:solidFill>
                          <a:srgbClr val="1E4070"/>
                        </a:solidFill>
                        <a:effectLst/>
                        <a:latin typeface="Calibri" panose="020F0502020204030204" pitchFamily="34" charset="0"/>
                      </a:endParaRPr>
                    </a:p>
                  </a:txBody>
                  <a:tcPr marL="5318" marR="5318" marT="5318" marB="0" anchor="b">
                    <a:lnL>
                      <a:noFill/>
                    </a:lnL>
                    <a:lnR>
                      <a:noFill/>
                    </a:lnR>
                    <a:lnT>
                      <a:noFill/>
                    </a:lnT>
                    <a:lnB>
                      <a:noFill/>
                    </a:lnB>
                  </a:tcPr>
                </a:tc>
                <a:extLst>
                  <a:ext uri="{0D108BD9-81ED-4DB2-BD59-A6C34878D82A}">
                    <a16:rowId xmlns:a16="http://schemas.microsoft.com/office/drawing/2014/main" val="129647781"/>
                  </a:ext>
                </a:extLst>
              </a:tr>
              <a:tr h="91440">
                <a:tc>
                  <a:txBody>
                    <a:bodyPr/>
                    <a:lstStyle/>
                    <a:p>
                      <a:pPr algn="l" fontAlgn="b">
                        <a:lnSpc>
                          <a:spcPct val="80000"/>
                        </a:lnSpc>
                      </a:pPr>
                      <a:r>
                        <a:rPr lang="en-US" sz="1200" u="none" strike="noStrike" dirty="0">
                          <a:solidFill>
                            <a:srgbClr val="1E4070"/>
                          </a:solidFill>
                          <a:effectLst/>
                        </a:rPr>
                        <a:t>Sacred Heart High School, Waterbury</a:t>
                      </a:r>
                      <a:endParaRPr lang="en-US" sz="1200" b="0" i="0" u="none" strike="noStrike" dirty="0">
                        <a:solidFill>
                          <a:srgbClr val="1E4070"/>
                        </a:solidFill>
                        <a:effectLst/>
                        <a:latin typeface="Calibri" panose="020F0502020204030204" pitchFamily="34" charset="0"/>
                      </a:endParaRPr>
                    </a:p>
                  </a:txBody>
                  <a:tcPr marL="5318" marR="5318" marT="5318" marB="0" anchor="b">
                    <a:lnL>
                      <a:noFill/>
                    </a:lnL>
                    <a:lnR>
                      <a:noFill/>
                    </a:lnR>
                    <a:lnT>
                      <a:noFill/>
                    </a:lnT>
                    <a:lnB>
                      <a:noFill/>
                    </a:lnB>
                  </a:tcPr>
                </a:tc>
                <a:extLst>
                  <a:ext uri="{0D108BD9-81ED-4DB2-BD59-A6C34878D82A}">
                    <a16:rowId xmlns:a16="http://schemas.microsoft.com/office/drawing/2014/main" val="3561769679"/>
                  </a:ext>
                </a:extLst>
              </a:tr>
              <a:tr h="91440">
                <a:tc>
                  <a:txBody>
                    <a:bodyPr/>
                    <a:lstStyle/>
                    <a:p>
                      <a:pPr algn="l" fontAlgn="b">
                        <a:lnSpc>
                          <a:spcPct val="80000"/>
                        </a:lnSpc>
                      </a:pPr>
                      <a:r>
                        <a:rPr lang="en-US" sz="1200" u="none" strike="noStrike" dirty="0">
                          <a:solidFill>
                            <a:srgbClr val="1E4070"/>
                          </a:solidFill>
                          <a:effectLst/>
                        </a:rPr>
                        <a:t>Seymour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a:noFill/>
                    </a:lnL>
                    <a:lnR>
                      <a:noFill/>
                    </a:lnR>
                    <a:lnT>
                      <a:noFill/>
                    </a:lnT>
                    <a:lnB>
                      <a:noFill/>
                    </a:lnB>
                  </a:tcPr>
                </a:tc>
                <a:extLst>
                  <a:ext uri="{0D108BD9-81ED-4DB2-BD59-A6C34878D82A}">
                    <a16:rowId xmlns:a16="http://schemas.microsoft.com/office/drawing/2014/main" val="436728288"/>
                  </a:ext>
                </a:extLst>
              </a:tr>
              <a:tr h="91440">
                <a:tc>
                  <a:txBody>
                    <a:bodyPr/>
                    <a:lstStyle/>
                    <a:p>
                      <a:pPr algn="l" fontAlgn="b">
                        <a:lnSpc>
                          <a:spcPct val="80000"/>
                        </a:lnSpc>
                      </a:pPr>
                      <a:r>
                        <a:rPr lang="en-US" sz="1200" u="none" strike="noStrike" dirty="0">
                          <a:solidFill>
                            <a:srgbClr val="1E4070"/>
                          </a:solidFill>
                          <a:effectLst/>
                        </a:rPr>
                        <a:t>St. Paul Catholic High School, Bristol</a:t>
                      </a:r>
                      <a:endParaRPr lang="en-US" sz="1200" b="0" i="0" u="none" strike="noStrike" dirty="0">
                        <a:solidFill>
                          <a:srgbClr val="1E4070"/>
                        </a:solidFill>
                        <a:effectLst/>
                        <a:latin typeface="Calibri" panose="020F0502020204030204" pitchFamily="34" charset="0"/>
                      </a:endParaRPr>
                    </a:p>
                  </a:txBody>
                  <a:tcPr marL="5318" marR="5318" marT="5318" marB="0" anchor="b">
                    <a:lnL>
                      <a:noFill/>
                    </a:lnL>
                    <a:lnR>
                      <a:noFill/>
                    </a:lnR>
                    <a:lnT>
                      <a:noFill/>
                    </a:lnT>
                    <a:lnB>
                      <a:noFill/>
                    </a:lnB>
                  </a:tcPr>
                </a:tc>
                <a:extLst>
                  <a:ext uri="{0D108BD9-81ED-4DB2-BD59-A6C34878D82A}">
                    <a16:rowId xmlns:a16="http://schemas.microsoft.com/office/drawing/2014/main" val="2719955842"/>
                  </a:ext>
                </a:extLst>
              </a:tr>
              <a:tr h="91440">
                <a:tc>
                  <a:txBody>
                    <a:bodyPr/>
                    <a:lstStyle/>
                    <a:p>
                      <a:pPr algn="l" fontAlgn="b">
                        <a:lnSpc>
                          <a:spcPct val="80000"/>
                        </a:lnSpc>
                      </a:pPr>
                      <a:r>
                        <a:rPr lang="en-US" sz="1200" b="0" i="0" u="none" strike="noStrike" dirty="0" smtClean="0">
                          <a:solidFill>
                            <a:srgbClr val="1E4070"/>
                          </a:solidFill>
                          <a:effectLst/>
                          <a:latin typeface="Calibri" panose="020F0502020204030204" pitchFamily="34" charset="0"/>
                        </a:rPr>
                        <a:t>Torrington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a:noFill/>
                    </a:lnL>
                    <a:lnR>
                      <a:noFill/>
                    </a:lnR>
                    <a:lnT>
                      <a:noFill/>
                    </a:lnT>
                    <a:lnB>
                      <a:noFill/>
                    </a:lnB>
                  </a:tcPr>
                </a:tc>
                <a:extLst>
                  <a:ext uri="{0D108BD9-81ED-4DB2-BD59-A6C34878D82A}">
                    <a16:rowId xmlns:a16="http://schemas.microsoft.com/office/drawing/2014/main" val="3300035252"/>
                  </a:ext>
                </a:extLst>
              </a:tr>
              <a:tr h="91440">
                <a:tc>
                  <a:txBody>
                    <a:bodyPr/>
                    <a:lstStyle/>
                    <a:p>
                      <a:pPr algn="l" fontAlgn="b">
                        <a:lnSpc>
                          <a:spcPct val="80000"/>
                        </a:lnSpc>
                      </a:pPr>
                      <a:r>
                        <a:rPr lang="en-US" sz="1200" u="none" strike="noStrike" dirty="0">
                          <a:solidFill>
                            <a:srgbClr val="1E4070"/>
                          </a:solidFill>
                          <a:effectLst/>
                        </a:rPr>
                        <a:t>Wolcott High </a:t>
                      </a:r>
                      <a:r>
                        <a:rPr lang="en-US" sz="1200" u="none" strike="noStrike" dirty="0" smtClean="0">
                          <a:solidFill>
                            <a:srgbClr val="1E4070"/>
                          </a:solidFill>
                          <a:effectLst/>
                        </a:rPr>
                        <a:t>School</a:t>
                      </a:r>
                    </a:p>
                    <a:p>
                      <a:pPr marL="0" algn="l" defTabSz="777240" rtl="0" eaLnBrk="1" fontAlgn="b" latinLnBrk="0" hangingPunct="1">
                        <a:lnSpc>
                          <a:spcPct val="80000"/>
                        </a:lnSpc>
                      </a:pPr>
                      <a:r>
                        <a:rPr lang="en-US" sz="1200" u="none" strike="noStrike" kern="1200" dirty="0" smtClean="0">
                          <a:solidFill>
                            <a:srgbClr val="1E4070"/>
                          </a:solidFill>
                          <a:effectLst/>
                          <a:latin typeface="+mn-lt"/>
                          <a:ea typeface="+mn-ea"/>
                          <a:cs typeface="+mn-cs"/>
                        </a:rPr>
                        <a:t>Woodland Regional High School, Beacon Falls</a:t>
                      </a:r>
                      <a:endParaRPr lang="en-US" sz="1200" u="none" strike="noStrike" kern="1200" dirty="0">
                        <a:solidFill>
                          <a:srgbClr val="1E4070"/>
                        </a:solidFill>
                        <a:effectLst/>
                        <a:latin typeface="+mn-lt"/>
                        <a:ea typeface="+mn-ea"/>
                        <a:cs typeface="+mn-cs"/>
                      </a:endParaRPr>
                    </a:p>
                  </a:txBody>
                  <a:tcPr marL="5318" marR="5318" marT="5318" marB="0" anchor="b">
                    <a:lnL>
                      <a:noFill/>
                    </a:lnL>
                    <a:lnR>
                      <a:noFill/>
                    </a:lnR>
                    <a:lnT>
                      <a:noFill/>
                    </a:lnT>
                    <a:lnB>
                      <a:noFill/>
                    </a:lnB>
                  </a:tcPr>
                </a:tc>
                <a:extLst>
                  <a:ext uri="{0D108BD9-81ED-4DB2-BD59-A6C34878D82A}">
                    <a16:rowId xmlns:a16="http://schemas.microsoft.com/office/drawing/2014/main" val="3561954907"/>
                  </a:ext>
                </a:extLst>
              </a:tr>
            </a:tbl>
          </a:graphicData>
        </a:graphic>
      </p:graphicFrame>
    </p:spTree>
    <p:extLst>
      <p:ext uri="{BB962C8B-B14F-4D97-AF65-F5344CB8AC3E}">
        <p14:creationId xmlns:p14="http://schemas.microsoft.com/office/powerpoint/2010/main" val="1268955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 y="1257"/>
            <a:ext cx="7771428" cy="1005714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22924281"/>
              </p:ext>
            </p:extLst>
          </p:nvPr>
        </p:nvGraphicFramePr>
        <p:xfrm>
          <a:off x="2288697" y="1756755"/>
          <a:ext cx="4125356" cy="8078702"/>
        </p:xfrm>
        <a:graphic>
          <a:graphicData uri="http://schemas.openxmlformats.org/drawingml/2006/table">
            <a:tbl>
              <a:tblPr>
                <a:tableStyleId>{5C22544A-7EE6-4342-B048-85BDC9FD1C3A}</a:tableStyleId>
              </a:tblPr>
              <a:tblGrid>
                <a:gridCol w="4125356">
                  <a:extLst>
                    <a:ext uri="{9D8B030D-6E8A-4147-A177-3AD203B41FA5}">
                      <a16:colId xmlns:a16="http://schemas.microsoft.com/office/drawing/2014/main" val="4241018135"/>
                    </a:ext>
                  </a:extLst>
                </a:gridCol>
              </a:tblGrid>
              <a:tr h="42548">
                <a:tc>
                  <a:txBody>
                    <a:bodyPr/>
                    <a:lstStyle/>
                    <a:p>
                      <a:pPr algn="l" fontAlgn="b">
                        <a:lnSpc>
                          <a:spcPct val="75000"/>
                        </a:lnSpc>
                      </a:pPr>
                      <a:r>
                        <a:rPr lang="en-US" sz="1600" b="1" i="0" u="none" strike="noStrike" kern="1200" dirty="0">
                          <a:solidFill>
                            <a:srgbClr val="1E4070"/>
                          </a:solidFill>
                          <a:effectLst/>
                          <a:latin typeface="Calibri" panose="020F0502020204030204" pitchFamily="34" charset="0"/>
                          <a:ea typeface="+mn-ea"/>
                          <a:cs typeface="+mn-cs"/>
                        </a:rPr>
                        <a:t>North Central Connecticut </a:t>
                      </a:r>
                      <a:r>
                        <a:rPr lang="en-US" sz="1600" b="1" i="0" u="none" strike="noStrike" kern="1200" dirty="0" smtClean="0">
                          <a:solidFill>
                            <a:srgbClr val="1E4070"/>
                          </a:solidFill>
                          <a:effectLst/>
                          <a:latin typeface="Calibri" panose="020F0502020204030204" pitchFamily="34" charset="0"/>
                          <a:ea typeface="+mn-ea"/>
                          <a:cs typeface="+mn-cs"/>
                        </a:rPr>
                        <a:t>Conference</a:t>
                      </a:r>
                      <a:endParaRPr lang="en-US" sz="1600" b="1" i="0" u="none" strike="noStrike" kern="1200" dirty="0">
                        <a:solidFill>
                          <a:srgbClr val="1E4070"/>
                        </a:solidFill>
                        <a:effectLst/>
                        <a:latin typeface="Calibri" panose="020F0502020204030204" pitchFamily="34" charset="0"/>
                        <a:ea typeface="+mn-ea"/>
                        <a:cs typeface="+mn-cs"/>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8668360"/>
                  </a:ext>
                </a:extLst>
              </a:tr>
              <a:tr h="91440">
                <a:tc>
                  <a:txBody>
                    <a:bodyPr/>
                    <a:lstStyle/>
                    <a:p>
                      <a:pPr algn="l" fontAlgn="b">
                        <a:lnSpc>
                          <a:spcPct val="75000"/>
                        </a:lnSpc>
                      </a:pPr>
                      <a:r>
                        <a:rPr lang="en-US" sz="1200" u="none" strike="noStrike" dirty="0">
                          <a:solidFill>
                            <a:srgbClr val="1E4070"/>
                          </a:solidFill>
                          <a:effectLst/>
                        </a:rPr>
                        <a:t>Canton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044251"/>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Classical Magnet School, Hartford</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9463505"/>
                  </a:ext>
                </a:extLst>
              </a:tr>
              <a:tr h="91440">
                <a:tc>
                  <a:txBody>
                    <a:bodyPr/>
                    <a:lstStyle/>
                    <a:p>
                      <a:pPr algn="l" fontAlgn="b">
                        <a:lnSpc>
                          <a:spcPct val="75000"/>
                        </a:lnSpc>
                      </a:pPr>
                      <a:r>
                        <a:rPr lang="en-US" sz="1200" u="none" strike="noStrike" dirty="0">
                          <a:solidFill>
                            <a:srgbClr val="1E4070"/>
                          </a:solidFill>
                          <a:effectLst/>
                        </a:rPr>
                        <a:t>Coventry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1259903"/>
                  </a:ext>
                </a:extLst>
              </a:tr>
              <a:tr h="91440">
                <a:tc>
                  <a:txBody>
                    <a:bodyPr/>
                    <a:lstStyle/>
                    <a:p>
                      <a:pPr algn="l" fontAlgn="b">
                        <a:lnSpc>
                          <a:spcPct val="75000"/>
                        </a:lnSpc>
                      </a:pPr>
                      <a:r>
                        <a:rPr lang="en-US" sz="1200" u="none" strike="noStrike" dirty="0">
                          <a:solidFill>
                            <a:srgbClr val="1E4070"/>
                          </a:solidFill>
                          <a:effectLst/>
                        </a:rPr>
                        <a:t>East Windsor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9457523"/>
                  </a:ext>
                </a:extLst>
              </a:tr>
              <a:tr h="91440">
                <a:tc>
                  <a:txBody>
                    <a:bodyPr/>
                    <a:lstStyle/>
                    <a:p>
                      <a:pPr algn="l" fontAlgn="b">
                        <a:lnSpc>
                          <a:spcPct val="75000"/>
                        </a:lnSpc>
                      </a:pPr>
                      <a:r>
                        <a:rPr lang="en-US" sz="1200" u="none" strike="noStrike" dirty="0">
                          <a:solidFill>
                            <a:srgbClr val="1E4070"/>
                          </a:solidFill>
                          <a:effectLst/>
                        </a:rPr>
                        <a:t>Granby Memorial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1375224"/>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Somers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1119844"/>
                  </a:ext>
                </a:extLst>
              </a:tr>
              <a:tr h="91440">
                <a:tc>
                  <a:txBody>
                    <a:bodyPr/>
                    <a:lstStyle/>
                    <a:p>
                      <a:pPr algn="l" fontAlgn="b">
                        <a:lnSpc>
                          <a:spcPct val="75000"/>
                        </a:lnSpc>
                      </a:pPr>
                      <a:r>
                        <a:rPr lang="en-US" sz="1200" u="none" strike="noStrike" dirty="0">
                          <a:solidFill>
                            <a:srgbClr val="1E4070"/>
                          </a:solidFill>
                          <a:effectLst/>
                        </a:rPr>
                        <a:t>Stafford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8037951"/>
                  </a:ext>
                </a:extLst>
              </a:tr>
              <a:tr h="91440">
                <a:tc>
                  <a:txBody>
                    <a:bodyPr/>
                    <a:lstStyle/>
                    <a:p>
                      <a:pPr algn="l" fontAlgn="b">
                        <a:lnSpc>
                          <a:spcPct val="75000"/>
                        </a:lnSpc>
                      </a:pPr>
                      <a:r>
                        <a:rPr lang="en-US" sz="1200" u="none" strike="noStrike" dirty="0">
                          <a:solidFill>
                            <a:srgbClr val="1E4070"/>
                          </a:solidFill>
                          <a:effectLst/>
                        </a:rPr>
                        <a:t>Suffield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2928339"/>
                  </a:ext>
                </a:extLst>
              </a:tr>
              <a:tr h="91440">
                <a:tc>
                  <a:txBody>
                    <a:bodyPr/>
                    <a:lstStyle/>
                    <a:p>
                      <a:pPr algn="l" fontAlgn="b">
                        <a:lnSpc>
                          <a:spcPct val="75000"/>
                        </a:lnSpc>
                      </a:pPr>
                      <a:endParaRPr lang="en-US" sz="24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66207"/>
                  </a:ext>
                </a:extLst>
              </a:tr>
              <a:tr h="91440">
                <a:tc>
                  <a:txBody>
                    <a:bodyPr/>
                    <a:lstStyle/>
                    <a:p>
                      <a:pPr marL="0" algn="l" defTabSz="1018824" rtl="0" eaLnBrk="1" fontAlgn="b" latinLnBrk="0" hangingPunct="1">
                        <a:lnSpc>
                          <a:spcPct val="75000"/>
                        </a:lnSpc>
                      </a:pPr>
                      <a:r>
                        <a:rPr lang="en-US" sz="1600" b="1" i="0" u="none" strike="noStrike" kern="1200" dirty="0">
                          <a:solidFill>
                            <a:srgbClr val="1E4070"/>
                          </a:solidFill>
                          <a:effectLst/>
                          <a:latin typeface="Calibri" panose="020F0502020204030204" pitchFamily="34" charset="0"/>
                          <a:ea typeface="+mn-ea"/>
                          <a:cs typeface="+mn-cs"/>
                        </a:rPr>
                        <a:t>Shoreline Conference</a:t>
                      </a: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3235140"/>
                  </a:ext>
                </a:extLst>
              </a:tr>
              <a:tr h="91440">
                <a:tc>
                  <a:txBody>
                    <a:bodyPr/>
                    <a:lstStyle/>
                    <a:p>
                      <a:pPr algn="l" fontAlgn="b">
                        <a:lnSpc>
                          <a:spcPct val="75000"/>
                        </a:lnSpc>
                      </a:pPr>
                      <a:r>
                        <a:rPr lang="en-US" sz="1200" u="none" strike="noStrike" dirty="0" err="1">
                          <a:solidFill>
                            <a:srgbClr val="1E4070"/>
                          </a:solidFill>
                          <a:effectLst/>
                        </a:rPr>
                        <a:t>Coginchaug</a:t>
                      </a:r>
                      <a:r>
                        <a:rPr lang="en-US" sz="1200" u="none" strike="noStrike" dirty="0">
                          <a:solidFill>
                            <a:srgbClr val="1E4070"/>
                          </a:solidFill>
                          <a:effectLst/>
                        </a:rPr>
                        <a:t> Reg. High School, Durham</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3621291"/>
                  </a:ext>
                </a:extLst>
              </a:tr>
              <a:tr h="91440">
                <a:tc>
                  <a:txBody>
                    <a:bodyPr/>
                    <a:lstStyle/>
                    <a:p>
                      <a:pPr algn="l" fontAlgn="b">
                        <a:lnSpc>
                          <a:spcPct val="75000"/>
                        </a:lnSpc>
                      </a:pPr>
                      <a:r>
                        <a:rPr lang="en-US" sz="1200" u="none" strike="noStrike" dirty="0">
                          <a:solidFill>
                            <a:srgbClr val="1E4070"/>
                          </a:solidFill>
                          <a:effectLst/>
                        </a:rPr>
                        <a:t>Cromwell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0426739"/>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East Hampton</a:t>
                      </a:r>
                      <a:r>
                        <a:rPr lang="en-US" sz="1200" b="0" i="0" u="none" strike="noStrike" baseline="0" dirty="0" smtClean="0">
                          <a:solidFill>
                            <a:srgbClr val="1E4070"/>
                          </a:solidFill>
                          <a:effectLst/>
                          <a:latin typeface="Calibri" panose="020F0502020204030204" pitchFamily="34" charset="0"/>
                        </a:rPr>
                        <a:t>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309789"/>
                  </a:ext>
                </a:extLst>
              </a:tr>
              <a:tr h="91440">
                <a:tc>
                  <a:txBody>
                    <a:bodyPr/>
                    <a:lstStyle/>
                    <a:p>
                      <a:pPr algn="l" fontAlgn="b">
                        <a:lnSpc>
                          <a:spcPct val="75000"/>
                        </a:lnSpc>
                      </a:pPr>
                      <a:r>
                        <a:rPr lang="en-US" sz="1200" u="none" strike="noStrike" dirty="0">
                          <a:solidFill>
                            <a:srgbClr val="1E4070"/>
                          </a:solidFill>
                          <a:effectLst/>
                        </a:rPr>
                        <a:t>Haddam-Killingworth High School, Higganum</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4144643"/>
                  </a:ext>
                </a:extLst>
              </a:tr>
              <a:tr h="91440">
                <a:tc>
                  <a:txBody>
                    <a:bodyPr/>
                    <a:lstStyle/>
                    <a:p>
                      <a:pPr algn="l" fontAlgn="b">
                        <a:lnSpc>
                          <a:spcPct val="75000"/>
                        </a:lnSpc>
                      </a:pPr>
                      <a:r>
                        <a:rPr lang="en-US" sz="1200" u="none" strike="noStrike" dirty="0">
                          <a:solidFill>
                            <a:srgbClr val="1E4070"/>
                          </a:solidFill>
                          <a:effectLst/>
                        </a:rPr>
                        <a:t>Nathan Hale Ray High School, E. Haddam</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196462"/>
                  </a:ext>
                </a:extLst>
              </a:tr>
              <a:tr h="91440">
                <a:tc>
                  <a:txBody>
                    <a:bodyPr/>
                    <a:lstStyle/>
                    <a:p>
                      <a:pPr algn="l" fontAlgn="b">
                        <a:lnSpc>
                          <a:spcPct val="75000"/>
                        </a:lnSpc>
                      </a:pPr>
                      <a:r>
                        <a:rPr lang="en-US" sz="1200" u="none" strike="noStrike" dirty="0">
                          <a:solidFill>
                            <a:srgbClr val="1E4070"/>
                          </a:solidFill>
                          <a:effectLst/>
                        </a:rPr>
                        <a:t>The Morgan School, Clinton</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9190865"/>
                  </a:ext>
                </a:extLst>
              </a:tr>
              <a:tr h="91440">
                <a:tc>
                  <a:txBody>
                    <a:bodyPr/>
                    <a:lstStyle/>
                    <a:p>
                      <a:pPr algn="l" fontAlgn="b">
                        <a:lnSpc>
                          <a:spcPct val="75000"/>
                        </a:lnSpc>
                      </a:pPr>
                      <a:r>
                        <a:rPr lang="en-US" sz="1200" u="none" strike="noStrike" dirty="0">
                          <a:solidFill>
                            <a:srgbClr val="1E4070"/>
                          </a:solidFill>
                          <a:effectLst/>
                        </a:rPr>
                        <a:t>North Branford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8565867"/>
                  </a:ext>
                </a:extLst>
              </a:tr>
              <a:tr h="91440">
                <a:tc>
                  <a:txBody>
                    <a:bodyPr/>
                    <a:lstStyle/>
                    <a:p>
                      <a:pPr algn="l" fontAlgn="b">
                        <a:lnSpc>
                          <a:spcPct val="75000"/>
                        </a:lnSpc>
                      </a:pPr>
                      <a:r>
                        <a:rPr lang="en-US" sz="1200" u="none" strike="noStrike" dirty="0">
                          <a:solidFill>
                            <a:srgbClr val="1E4070"/>
                          </a:solidFill>
                          <a:effectLst/>
                        </a:rPr>
                        <a:t>Old Lyme High </a:t>
                      </a:r>
                      <a:r>
                        <a:rPr lang="en-US" sz="1200" u="none" strike="noStrike" dirty="0" smtClean="0">
                          <a:solidFill>
                            <a:srgbClr val="1E4070"/>
                          </a:solidFill>
                          <a:effectLst/>
                        </a:rPr>
                        <a:t>School</a:t>
                      </a:r>
                    </a:p>
                    <a:p>
                      <a:pPr algn="l" fontAlgn="b">
                        <a:lnSpc>
                          <a:spcPct val="75000"/>
                        </a:lnSpc>
                      </a:pPr>
                      <a:r>
                        <a:rPr lang="en-US" sz="1200" b="0" i="0" u="none" strike="noStrike" dirty="0" smtClean="0">
                          <a:solidFill>
                            <a:srgbClr val="1E4070"/>
                          </a:solidFill>
                          <a:effectLst/>
                          <a:latin typeface="Calibri" panose="020F0502020204030204" pitchFamily="34" charset="0"/>
                        </a:rPr>
                        <a:t>Old </a:t>
                      </a:r>
                      <a:r>
                        <a:rPr lang="en-US" sz="1200" b="0" i="0" u="none" strike="noStrike" dirty="0" err="1" smtClean="0">
                          <a:solidFill>
                            <a:srgbClr val="1E4070"/>
                          </a:solidFill>
                          <a:effectLst/>
                          <a:latin typeface="Calibri" panose="020F0502020204030204" pitchFamily="34" charset="0"/>
                        </a:rPr>
                        <a:t>Saybrook</a:t>
                      </a:r>
                      <a:r>
                        <a:rPr lang="en-US" sz="1200" b="0" i="0" u="none" strike="noStrike" dirty="0" smtClean="0">
                          <a:solidFill>
                            <a:srgbClr val="1E4070"/>
                          </a:solidFill>
                          <a:effectLst/>
                          <a:latin typeface="Calibri" panose="020F0502020204030204" pitchFamily="34" charset="0"/>
                        </a:rPr>
                        <a:t>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4294742"/>
                  </a:ext>
                </a:extLst>
              </a:tr>
              <a:tr h="91440">
                <a:tc>
                  <a:txBody>
                    <a:bodyPr/>
                    <a:lstStyle/>
                    <a:p>
                      <a:pPr algn="l" fontAlgn="b">
                        <a:lnSpc>
                          <a:spcPct val="75000"/>
                        </a:lnSpc>
                      </a:pPr>
                      <a:r>
                        <a:rPr lang="en-US" sz="1200" u="none" strike="noStrike" dirty="0">
                          <a:solidFill>
                            <a:srgbClr val="1E4070"/>
                          </a:solidFill>
                          <a:effectLst/>
                        </a:rPr>
                        <a:t>Portland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4645459"/>
                  </a:ext>
                </a:extLst>
              </a:tr>
              <a:tr h="91440">
                <a:tc>
                  <a:txBody>
                    <a:bodyPr/>
                    <a:lstStyle/>
                    <a:p>
                      <a:pPr algn="l" fontAlgn="b">
                        <a:lnSpc>
                          <a:spcPct val="75000"/>
                        </a:lnSpc>
                      </a:pPr>
                      <a:r>
                        <a:rPr lang="en-US" sz="1200" u="none" strike="noStrike" dirty="0">
                          <a:solidFill>
                            <a:srgbClr val="1E4070"/>
                          </a:solidFill>
                          <a:effectLst/>
                        </a:rPr>
                        <a:t>Valley Reg. High School, Deep River</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0964104"/>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Westbrook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2852297"/>
                  </a:ext>
                </a:extLst>
              </a:tr>
              <a:tr h="91440">
                <a:tc>
                  <a:txBody>
                    <a:bodyPr/>
                    <a:lstStyle/>
                    <a:p>
                      <a:pPr algn="l" fontAlgn="b">
                        <a:lnSpc>
                          <a:spcPct val="75000"/>
                        </a:lnSpc>
                      </a:pPr>
                      <a:endParaRPr lang="en-US" sz="20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5000180"/>
                  </a:ext>
                </a:extLst>
              </a:tr>
              <a:tr h="91440">
                <a:tc>
                  <a:txBody>
                    <a:bodyPr/>
                    <a:lstStyle/>
                    <a:p>
                      <a:pPr marL="0" algn="l" defTabSz="1018824" rtl="0" eaLnBrk="1" fontAlgn="b" latinLnBrk="0" hangingPunct="1">
                        <a:lnSpc>
                          <a:spcPct val="75000"/>
                        </a:lnSpc>
                      </a:pPr>
                      <a:r>
                        <a:rPr lang="en-US" sz="1600" b="1" i="0" u="none" strike="noStrike" kern="1200" dirty="0" smtClean="0">
                          <a:solidFill>
                            <a:srgbClr val="1E4070"/>
                          </a:solidFill>
                          <a:effectLst/>
                          <a:latin typeface="Calibri" panose="020F0502020204030204" pitchFamily="34" charset="0"/>
                          <a:ea typeface="+mn-ea"/>
                          <a:cs typeface="+mn-cs"/>
                        </a:rPr>
                        <a:t>South</a:t>
                      </a:r>
                      <a:r>
                        <a:rPr lang="en-US" sz="1600" b="1" i="0" u="none" strike="noStrike" kern="1200" baseline="0" dirty="0" smtClean="0">
                          <a:solidFill>
                            <a:srgbClr val="1E4070"/>
                          </a:solidFill>
                          <a:effectLst/>
                          <a:latin typeface="Calibri" panose="020F0502020204030204" pitchFamily="34" charset="0"/>
                          <a:ea typeface="+mn-ea"/>
                          <a:cs typeface="+mn-cs"/>
                        </a:rPr>
                        <a:t> </a:t>
                      </a:r>
                      <a:r>
                        <a:rPr lang="en-US" sz="1600" b="1" i="0" u="none" strike="noStrike" kern="1200" dirty="0" smtClean="0">
                          <a:solidFill>
                            <a:srgbClr val="1E4070"/>
                          </a:solidFill>
                          <a:effectLst/>
                          <a:latin typeface="Calibri" panose="020F0502020204030204" pitchFamily="34" charset="0"/>
                          <a:ea typeface="+mn-ea"/>
                          <a:cs typeface="+mn-cs"/>
                        </a:rPr>
                        <a:t>Western </a:t>
                      </a:r>
                      <a:r>
                        <a:rPr lang="en-US" sz="1600" b="1" i="0" u="none" strike="noStrike" kern="1200" dirty="0">
                          <a:solidFill>
                            <a:srgbClr val="1E4070"/>
                          </a:solidFill>
                          <a:effectLst/>
                          <a:latin typeface="Calibri" panose="020F0502020204030204" pitchFamily="34" charset="0"/>
                          <a:ea typeface="+mn-ea"/>
                          <a:cs typeface="+mn-cs"/>
                        </a:rPr>
                        <a:t>Conference</a:t>
                      </a: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8904960"/>
                  </a:ext>
                </a:extLst>
              </a:tr>
              <a:tr h="91440">
                <a:tc>
                  <a:txBody>
                    <a:bodyPr/>
                    <a:lstStyle/>
                    <a:p>
                      <a:pPr algn="l" fontAlgn="b">
                        <a:lnSpc>
                          <a:spcPct val="75000"/>
                        </a:lnSpc>
                      </a:pPr>
                      <a:r>
                        <a:rPr lang="en-US" sz="1200" u="none" strike="noStrike" dirty="0">
                          <a:solidFill>
                            <a:srgbClr val="1E4070"/>
                          </a:solidFill>
                          <a:effectLst/>
                        </a:rPr>
                        <a:t>Bethel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7355349"/>
                  </a:ext>
                </a:extLst>
              </a:tr>
              <a:tr h="91440">
                <a:tc>
                  <a:txBody>
                    <a:bodyPr/>
                    <a:lstStyle/>
                    <a:p>
                      <a:pPr algn="l" fontAlgn="b">
                        <a:lnSpc>
                          <a:spcPct val="75000"/>
                        </a:lnSpc>
                      </a:pPr>
                      <a:r>
                        <a:rPr lang="en-US" sz="1200" u="none" strike="noStrike" dirty="0">
                          <a:solidFill>
                            <a:srgbClr val="1E4070"/>
                          </a:solidFill>
                          <a:effectLst/>
                        </a:rPr>
                        <a:t>Brookfield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035878"/>
                  </a:ext>
                </a:extLst>
              </a:tr>
              <a:tr h="91440">
                <a:tc>
                  <a:txBody>
                    <a:bodyPr/>
                    <a:lstStyle/>
                    <a:p>
                      <a:pPr algn="l" fontAlgn="b">
                        <a:lnSpc>
                          <a:spcPct val="75000"/>
                        </a:lnSpc>
                      </a:pPr>
                      <a:r>
                        <a:rPr lang="en-US" sz="1200" u="none" strike="noStrike" dirty="0" err="1">
                          <a:solidFill>
                            <a:srgbClr val="1E4070"/>
                          </a:solidFill>
                          <a:effectLst/>
                        </a:rPr>
                        <a:t>Bunnell</a:t>
                      </a:r>
                      <a:r>
                        <a:rPr lang="en-US" sz="1200" u="none" strike="noStrike" dirty="0">
                          <a:solidFill>
                            <a:srgbClr val="1E4070"/>
                          </a:solidFill>
                          <a:effectLst/>
                        </a:rPr>
                        <a:t> High School, Stratford</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175587"/>
                  </a:ext>
                </a:extLst>
              </a:tr>
              <a:tr h="91440">
                <a:tc>
                  <a:txBody>
                    <a:bodyPr/>
                    <a:lstStyle/>
                    <a:p>
                      <a:pPr algn="l" fontAlgn="b">
                        <a:lnSpc>
                          <a:spcPct val="75000"/>
                        </a:lnSpc>
                      </a:pPr>
                      <a:r>
                        <a:rPr lang="en-US" sz="1200" u="none" strike="noStrike" dirty="0">
                          <a:solidFill>
                            <a:srgbClr val="1E4070"/>
                          </a:solidFill>
                          <a:effectLst/>
                        </a:rPr>
                        <a:t>Immaculate High School, Danbury</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8714413"/>
                  </a:ext>
                </a:extLst>
              </a:tr>
              <a:tr h="91440">
                <a:tc>
                  <a:txBody>
                    <a:bodyPr/>
                    <a:lstStyle/>
                    <a:p>
                      <a:pPr algn="l" fontAlgn="b">
                        <a:lnSpc>
                          <a:spcPct val="75000"/>
                        </a:lnSpc>
                      </a:pPr>
                      <a:r>
                        <a:rPr lang="en-US" sz="1200" u="none" strike="noStrike" dirty="0">
                          <a:solidFill>
                            <a:srgbClr val="1E4070"/>
                          </a:solidFill>
                          <a:effectLst/>
                        </a:rPr>
                        <a:t>Joel Barlow High School, </a:t>
                      </a:r>
                      <a:r>
                        <a:rPr lang="en-US" sz="1200" u="none" strike="noStrike" dirty="0" smtClean="0">
                          <a:solidFill>
                            <a:srgbClr val="1E4070"/>
                          </a:solidFill>
                          <a:effectLst/>
                        </a:rPr>
                        <a:t>Redding</a:t>
                      </a:r>
                    </a:p>
                    <a:p>
                      <a:pPr algn="l" fontAlgn="b">
                        <a:lnSpc>
                          <a:spcPct val="75000"/>
                        </a:lnSpc>
                      </a:pPr>
                      <a:r>
                        <a:rPr lang="en-US" sz="1200" b="0" i="0" u="none" strike="noStrike" dirty="0" smtClean="0">
                          <a:solidFill>
                            <a:srgbClr val="1E4070"/>
                          </a:solidFill>
                          <a:effectLst/>
                          <a:latin typeface="Calibri" panose="020F0502020204030204" pitchFamily="34" charset="0"/>
                        </a:rPr>
                        <a:t>Kolbe-Cathedral High School, Bridgeport</a:t>
                      </a:r>
                    </a:p>
                    <a:p>
                      <a:pPr algn="l" fontAlgn="b">
                        <a:lnSpc>
                          <a:spcPct val="75000"/>
                        </a:lnSpc>
                      </a:pPr>
                      <a:r>
                        <a:rPr lang="en-US" sz="1200" b="0" i="0" u="none" strike="noStrike" dirty="0" err="1" smtClean="0">
                          <a:solidFill>
                            <a:srgbClr val="1E4070"/>
                          </a:solidFill>
                          <a:effectLst/>
                          <a:latin typeface="Calibri" panose="020F0502020204030204" pitchFamily="34" charset="0"/>
                        </a:rPr>
                        <a:t>Masuk</a:t>
                      </a:r>
                      <a:r>
                        <a:rPr lang="en-US" sz="1200" b="0" i="0" u="none" strike="noStrike" dirty="0" smtClean="0">
                          <a:solidFill>
                            <a:srgbClr val="1E4070"/>
                          </a:solidFill>
                          <a:effectLst/>
                          <a:latin typeface="Calibri" panose="020F0502020204030204" pitchFamily="34" charset="0"/>
                        </a:rPr>
                        <a:t> High School, Monroe</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1604482"/>
                  </a:ext>
                </a:extLst>
              </a:tr>
              <a:tr h="91440">
                <a:tc>
                  <a:txBody>
                    <a:bodyPr/>
                    <a:lstStyle/>
                    <a:p>
                      <a:pPr algn="l" fontAlgn="b">
                        <a:lnSpc>
                          <a:spcPct val="75000"/>
                        </a:lnSpc>
                      </a:pPr>
                      <a:r>
                        <a:rPr lang="en-US" sz="1200" u="none" strike="noStrike" dirty="0">
                          <a:solidFill>
                            <a:srgbClr val="1E4070"/>
                          </a:solidFill>
                          <a:effectLst/>
                        </a:rPr>
                        <a:t>New Fairfield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6974515"/>
                  </a:ext>
                </a:extLst>
              </a:tr>
              <a:tr h="91440">
                <a:tc>
                  <a:txBody>
                    <a:bodyPr/>
                    <a:lstStyle/>
                    <a:p>
                      <a:pPr algn="l" fontAlgn="b">
                        <a:lnSpc>
                          <a:spcPct val="75000"/>
                        </a:lnSpc>
                      </a:pPr>
                      <a:r>
                        <a:rPr lang="en-US" sz="1200" u="none" strike="noStrike" dirty="0">
                          <a:solidFill>
                            <a:srgbClr val="1E4070"/>
                          </a:solidFill>
                          <a:effectLst/>
                        </a:rPr>
                        <a:t>New Milford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8415169"/>
                  </a:ext>
                </a:extLst>
              </a:tr>
              <a:tr h="91440">
                <a:tc>
                  <a:txBody>
                    <a:bodyPr/>
                    <a:lstStyle/>
                    <a:p>
                      <a:pPr algn="l" fontAlgn="b">
                        <a:lnSpc>
                          <a:spcPct val="75000"/>
                        </a:lnSpc>
                      </a:pPr>
                      <a:r>
                        <a:rPr lang="en-US" sz="1200" u="none" strike="noStrike" dirty="0">
                          <a:solidFill>
                            <a:srgbClr val="1E4070"/>
                          </a:solidFill>
                          <a:effectLst/>
                        </a:rPr>
                        <a:t>Newtown High </a:t>
                      </a:r>
                      <a:r>
                        <a:rPr lang="en-US" sz="1200" u="none" strike="noStrike" dirty="0" smtClean="0">
                          <a:solidFill>
                            <a:srgbClr val="1E4070"/>
                          </a:solidFill>
                          <a:effectLst/>
                        </a:rPr>
                        <a:t>School</a:t>
                      </a:r>
                    </a:p>
                    <a:p>
                      <a:pPr algn="l" fontAlgn="b">
                        <a:lnSpc>
                          <a:spcPct val="75000"/>
                        </a:lnSpc>
                      </a:pPr>
                      <a:r>
                        <a:rPr lang="en-US" sz="1200" u="none" strike="noStrike" dirty="0" smtClean="0">
                          <a:solidFill>
                            <a:srgbClr val="1E4070"/>
                          </a:solidFill>
                          <a:effectLst/>
                        </a:rPr>
                        <a:t>Notre Dame Catholic High School, Fairfield</a:t>
                      </a:r>
                    </a:p>
                    <a:p>
                      <a:pPr algn="l" fontAlgn="b">
                        <a:lnSpc>
                          <a:spcPct val="75000"/>
                        </a:lnSpc>
                      </a:pPr>
                      <a:r>
                        <a:rPr lang="en-US" sz="1200" b="0" i="0" u="none" strike="noStrike" dirty="0" err="1" smtClean="0">
                          <a:solidFill>
                            <a:srgbClr val="1E4070"/>
                          </a:solidFill>
                          <a:effectLst/>
                          <a:latin typeface="Calibri" panose="020F0502020204030204" pitchFamily="34" charset="0"/>
                        </a:rPr>
                        <a:t>Pomperaug</a:t>
                      </a:r>
                      <a:r>
                        <a:rPr lang="en-US" sz="1200" b="0" i="0" u="none" strike="noStrike" baseline="0" dirty="0" smtClean="0">
                          <a:solidFill>
                            <a:srgbClr val="1E4070"/>
                          </a:solidFill>
                          <a:effectLst/>
                          <a:latin typeface="Calibri" panose="020F0502020204030204" pitchFamily="34" charset="0"/>
                        </a:rPr>
                        <a:t> High School, Southbury</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9901459"/>
                  </a:ext>
                </a:extLst>
              </a:tr>
              <a:tr h="91440">
                <a:tc>
                  <a:txBody>
                    <a:bodyPr/>
                    <a:lstStyle/>
                    <a:p>
                      <a:pPr algn="l" fontAlgn="b">
                        <a:lnSpc>
                          <a:spcPct val="75000"/>
                        </a:lnSpc>
                      </a:pPr>
                      <a:r>
                        <a:rPr lang="en-US" sz="1200" u="none" strike="noStrike" dirty="0">
                          <a:solidFill>
                            <a:srgbClr val="1E4070"/>
                          </a:solidFill>
                          <a:effectLst/>
                        </a:rPr>
                        <a:t>Stratford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5393707"/>
                  </a:ext>
                </a:extLst>
              </a:tr>
              <a:tr h="91440">
                <a:tc>
                  <a:txBody>
                    <a:bodyPr/>
                    <a:lstStyle/>
                    <a:p>
                      <a:pPr algn="l" fontAlgn="b">
                        <a:lnSpc>
                          <a:spcPct val="75000"/>
                        </a:lnSpc>
                      </a:pPr>
                      <a:r>
                        <a:rPr lang="en-US" sz="1200" u="none" strike="noStrike" dirty="0">
                          <a:solidFill>
                            <a:srgbClr val="1E4070"/>
                          </a:solidFill>
                          <a:effectLst/>
                        </a:rPr>
                        <a:t>Weston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1395322"/>
                  </a:ext>
                </a:extLst>
              </a:tr>
              <a:tr h="91440">
                <a:tc>
                  <a:txBody>
                    <a:bodyPr/>
                    <a:lstStyle/>
                    <a:p>
                      <a:pPr algn="l" fontAlgn="b">
                        <a:lnSpc>
                          <a:spcPct val="75000"/>
                        </a:lnSpc>
                      </a:pP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7677186"/>
                  </a:ext>
                </a:extLst>
              </a:tr>
              <a:tr h="91440">
                <a:tc>
                  <a:txBody>
                    <a:bodyPr/>
                    <a:lstStyle/>
                    <a:p>
                      <a:pPr marL="0" algn="l" defTabSz="1018824" rtl="0" eaLnBrk="1" fontAlgn="b" latinLnBrk="0" hangingPunct="1">
                        <a:lnSpc>
                          <a:spcPct val="75000"/>
                        </a:lnSpc>
                      </a:pPr>
                      <a:r>
                        <a:rPr lang="en-US" sz="1600" b="1" i="0" u="none" strike="noStrike" kern="1200" dirty="0">
                          <a:solidFill>
                            <a:srgbClr val="1E4070"/>
                          </a:solidFill>
                          <a:effectLst/>
                          <a:latin typeface="Calibri" panose="020F0502020204030204" pitchFamily="34" charset="0"/>
                          <a:ea typeface="+mn-ea"/>
                          <a:cs typeface="+mn-cs"/>
                        </a:rPr>
                        <a:t>Southern Connecticut Conference</a:t>
                      </a: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7122923"/>
                  </a:ext>
                </a:extLst>
              </a:tr>
              <a:tr h="91440">
                <a:tc>
                  <a:txBody>
                    <a:bodyPr/>
                    <a:lstStyle/>
                    <a:p>
                      <a:pPr algn="l" fontAlgn="b">
                        <a:lnSpc>
                          <a:spcPct val="75000"/>
                        </a:lnSpc>
                      </a:pPr>
                      <a:r>
                        <a:rPr lang="en-US" sz="1200" u="none" strike="noStrike" dirty="0">
                          <a:solidFill>
                            <a:srgbClr val="1E4070"/>
                          </a:solidFill>
                          <a:effectLst/>
                        </a:rPr>
                        <a:t>Amity Reg. High School, Woodbridge</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2239059"/>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Branford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0550806"/>
                  </a:ext>
                </a:extLst>
              </a:tr>
              <a:tr h="91440">
                <a:tc>
                  <a:txBody>
                    <a:bodyPr/>
                    <a:lstStyle/>
                    <a:p>
                      <a:pPr algn="l" fontAlgn="b">
                        <a:lnSpc>
                          <a:spcPct val="75000"/>
                        </a:lnSpc>
                      </a:pPr>
                      <a:r>
                        <a:rPr lang="en-US" sz="1200" u="none" strike="noStrike" dirty="0">
                          <a:solidFill>
                            <a:srgbClr val="1E4070"/>
                          </a:solidFill>
                          <a:effectLst/>
                        </a:rPr>
                        <a:t>Cheshire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091689"/>
                  </a:ext>
                </a:extLst>
              </a:tr>
              <a:tr h="91440">
                <a:tc>
                  <a:txBody>
                    <a:bodyPr/>
                    <a:lstStyle/>
                    <a:p>
                      <a:pPr algn="l" fontAlgn="b">
                        <a:lnSpc>
                          <a:spcPct val="75000"/>
                        </a:lnSpc>
                      </a:pPr>
                      <a:r>
                        <a:rPr lang="en-US" sz="1200" u="none" strike="noStrike" dirty="0">
                          <a:solidFill>
                            <a:srgbClr val="1E4070"/>
                          </a:solidFill>
                          <a:effectLst/>
                        </a:rPr>
                        <a:t>Daniel Hand High School, Madison</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0775359"/>
                  </a:ext>
                </a:extLst>
              </a:tr>
              <a:tr h="91440">
                <a:tc>
                  <a:txBody>
                    <a:bodyPr/>
                    <a:lstStyle/>
                    <a:p>
                      <a:pPr algn="l" fontAlgn="b">
                        <a:lnSpc>
                          <a:spcPct val="75000"/>
                        </a:lnSpc>
                      </a:pPr>
                      <a:r>
                        <a:rPr lang="en-US" sz="1200" u="none" strike="noStrike" dirty="0">
                          <a:solidFill>
                            <a:srgbClr val="1E4070"/>
                          </a:solidFill>
                          <a:effectLst/>
                        </a:rPr>
                        <a:t>East Haven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9805643"/>
                  </a:ext>
                </a:extLst>
              </a:tr>
              <a:tr h="91440">
                <a:tc>
                  <a:txBody>
                    <a:bodyPr/>
                    <a:lstStyle/>
                    <a:p>
                      <a:pPr algn="l" fontAlgn="b">
                        <a:lnSpc>
                          <a:spcPct val="75000"/>
                        </a:lnSpc>
                      </a:pPr>
                      <a:r>
                        <a:rPr lang="en-US" sz="1200" b="0" i="0" u="none" strike="noStrike" dirty="0" smtClean="0">
                          <a:solidFill>
                            <a:srgbClr val="1E4070"/>
                          </a:solidFill>
                          <a:effectLst/>
                          <a:latin typeface="Calibri" panose="020F0502020204030204" pitchFamily="34" charset="0"/>
                        </a:rPr>
                        <a:t>Fairfield</a:t>
                      </a:r>
                      <a:r>
                        <a:rPr lang="en-US" sz="1200" b="0" i="0" u="none" strike="noStrike" baseline="0" dirty="0" smtClean="0">
                          <a:solidFill>
                            <a:srgbClr val="1E4070"/>
                          </a:solidFill>
                          <a:effectLst/>
                          <a:latin typeface="Calibri" panose="020F0502020204030204" pitchFamily="34" charset="0"/>
                        </a:rPr>
                        <a:t> Preparatory</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4227434"/>
                  </a:ext>
                </a:extLst>
              </a:tr>
              <a:tr h="91440">
                <a:tc>
                  <a:txBody>
                    <a:bodyPr/>
                    <a:lstStyle/>
                    <a:p>
                      <a:pPr algn="l" fontAlgn="b">
                        <a:lnSpc>
                          <a:spcPct val="75000"/>
                        </a:lnSpc>
                      </a:pPr>
                      <a:r>
                        <a:rPr lang="en-US" sz="1200" u="none" strike="noStrike" dirty="0">
                          <a:solidFill>
                            <a:srgbClr val="1E4070"/>
                          </a:solidFill>
                          <a:effectLst/>
                        </a:rPr>
                        <a:t>Joseph </a:t>
                      </a:r>
                      <a:r>
                        <a:rPr lang="en-US" sz="1200" u="none" strike="noStrike" dirty="0" err="1">
                          <a:solidFill>
                            <a:srgbClr val="1E4070"/>
                          </a:solidFill>
                          <a:effectLst/>
                        </a:rPr>
                        <a:t>Foran</a:t>
                      </a:r>
                      <a:r>
                        <a:rPr lang="en-US" sz="1200" u="none" strike="noStrike" dirty="0">
                          <a:solidFill>
                            <a:srgbClr val="1E4070"/>
                          </a:solidFill>
                          <a:effectLst/>
                        </a:rPr>
                        <a:t> High School, Milford</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9182783"/>
                  </a:ext>
                </a:extLst>
              </a:tr>
              <a:tr h="91440">
                <a:tc>
                  <a:txBody>
                    <a:bodyPr/>
                    <a:lstStyle/>
                    <a:p>
                      <a:pPr algn="l" fontAlgn="b">
                        <a:lnSpc>
                          <a:spcPct val="75000"/>
                        </a:lnSpc>
                      </a:pPr>
                      <a:r>
                        <a:rPr lang="en-US" sz="1200" u="none" strike="noStrike" dirty="0">
                          <a:solidFill>
                            <a:srgbClr val="1E4070"/>
                          </a:solidFill>
                          <a:effectLst/>
                        </a:rPr>
                        <a:t>Jonathan Law High School, Milford</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2567050"/>
                  </a:ext>
                </a:extLst>
              </a:tr>
              <a:tr h="91440">
                <a:tc>
                  <a:txBody>
                    <a:bodyPr/>
                    <a:lstStyle/>
                    <a:p>
                      <a:pPr algn="l" fontAlgn="b">
                        <a:lnSpc>
                          <a:spcPct val="75000"/>
                        </a:lnSpc>
                      </a:pPr>
                      <a:r>
                        <a:rPr lang="en-US" sz="1200" u="none" strike="noStrike" dirty="0">
                          <a:solidFill>
                            <a:srgbClr val="1E4070"/>
                          </a:solidFill>
                          <a:effectLst/>
                        </a:rPr>
                        <a:t>Academy of Our Lady of Mercy - Lauralton Hall, Milford</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4733918"/>
                  </a:ext>
                </a:extLst>
              </a:tr>
              <a:tr h="91440">
                <a:tc>
                  <a:txBody>
                    <a:bodyPr/>
                    <a:lstStyle/>
                    <a:p>
                      <a:pPr algn="l" fontAlgn="b">
                        <a:lnSpc>
                          <a:spcPct val="75000"/>
                        </a:lnSpc>
                      </a:pPr>
                      <a:r>
                        <a:rPr lang="en-US" sz="1200" u="none" strike="noStrike" dirty="0">
                          <a:solidFill>
                            <a:srgbClr val="1E4070"/>
                          </a:solidFill>
                          <a:effectLst/>
                        </a:rPr>
                        <a:t>North Haven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6189064"/>
                  </a:ext>
                </a:extLst>
              </a:tr>
              <a:tr h="91440">
                <a:tc>
                  <a:txBody>
                    <a:bodyPr/>
                    <a:lstStyle/>
                    <a:p>
                      <a:pPr algn="l" fontAlgn="b">
                        <a:lnSpc>
                          <a:spcPct val="75000"/>
                        </a:lnSpc>
                      </a:pPr>
                      <a:r>
                        <a:rPr lang="en-US" sz="1200" u="none" strike="noStrike" dirty="0">
                          <a:solidFill>
                            <a:srgbClr val="1E4070"/>
                          </a:solidFill>
                          <a:effectLst/>
                        </a:rPr>
                        <a:t>Sheehan High School, Wallingford</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6814417"/>
                  </a:ext>
                </a:extLst>
              </a:tr>
              <a:tr h="91440">
                <a:tc>
                  <a:txBody>
                    <a:bodyPr/>
                    <a:lstStyle/>
                    <a:p>
                      <a:pPr algn="l" fontAlgn="b">
                        <a:lnSpc>
                          <a:spcPct val="75000"/>
                        </a:lnSpc>
                      </a:pPr>
                      <a:r>
                        <a:rPr lang="en-US" sz="1200" u="none" strike="noStrike" dirty="0">
                          <a:solidFill>
                            <a:srgbClr val="1E4070"/>
                          </a:solidFill>
                          <a:effectLst/>
                        </a:rPr>
                        <a:t>Shelton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8415762"/>
                  </a:ext>
                </a:extLst>
              </a:tr>
              <a:tr h="91440">
                <a:tc>
                  <a:txBody>
                    <a:bodyPr/>
                    <a:lstStyle/>
                    <a:p>
                      <a:pPr algn="l" fontAlgn="b">
                        <a:lnSpc>
                          <a:spcPct val="75000"/>
                        </a:lnSpc>
                      </a:pPr>
                      <a:r>
                        <a:rPr lang="en-US" sz="1200" u="none" strike="noStrike" dirty="0">
                          <a:solidFill>
                            <a:srgbClr val="1E4070"/>
                          </a:solidFill>
                          <a:effectLst/>
                        </a:rPr>
                        <a:t>West Haven High School</a:t>
                      </a:r>
                      <a:endParaRPr lang="en-US" sz="1200" b="0" i="0" u="none" strike="noStrike" dirty="0">
                        <a:solidFill>
                          <a:srgbClr val="1E4070"/>
                        </a:solidFill>
                        <a:effectLst/>
                        <a:latin typeface="Calibri" panose="020F0502020204030204" pitchFamily="34" charset="0"/>
                      </a:endParaRPr>
                    </a:p>
                  </a:txBody>
                  <a:tcPr marL="5318" marR="5318" marT="5318"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5688702"/>
                  </a:ext>
                </a:extLst>
              </a:tr>
            </a:tbl>
          </a:graphicData>
        </a:graphic>
      </p:graphicFrame>
    </p:spTree>
    <p:extLst>
      <p:ext uri="{BB962C8B-B14F-4D97-AF65-F5344CB8AC3E}">
        <p14:creationId xmlns:p14="http://schemas.microsoft.com/office/powerpoint/2010/main" val="3873308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12179</TotalTime>
  <Words>941</Words>
  <Application>Microsoft Office PowerPoint</Application>
  <PresentationFormat>Custom</PresentationFormat>
  <Paragraphs>168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Anton</vt:lpstr>
      <vt:lpstr>Arial</vt:lpstr>
      <vt:lpstr>Arimo</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Guarino</dc:creator>
  <cp:lastModifiedBy>Cathy Prowe</cp:lastModifiedBy>
  <cp:revision>66</cp:revision>
  <cp:lastPrinted>2021-08-11T13:40:48Z</cp:lastPrinted>
  <dcterms:created xsi:type="dcterms:W3CDTF">2018-08-20T16:18:47Z</dcterms:created>
  <dcterms:modified xsi:type="dcterms:W3CDTF">2021-08-11T13:44:18Z</dcterms:modified>
</cp:coreProperties>
</file>