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314" r:id="rId2"/>
    <p:sldId id="288" r:id="rId3"/>
    <p:sldId id="257" r:id="rId4"/>
    <p:sldId id="280" r:id="rId5"/>
    <p:sldId id="302" r:id="rId6"/>
    <p:sldId id="303" r:id="rId7"/>
    <p:sldId id="315" r:id="rId8"/>
    <p:sldId id="316" r:id="rId9"/>
    <p:sldId id="317" r:id="rId10"/>
    <p:sldId id="313" r:id="rId11"/>
    <p:sldId id="304" r:id="rId12"/>
    <p:sldId id="342" r:id="rId13"/>
    <p:sldId id="305" r:id="rId14"/>
    <p:sldId id="271" r:id="rId15"/>
    <p:sldId id="300" r:id="rId16"/>
    <p:sldId id="334" r:id="rId17"/>
    <p:sldId id="274" r:id="rId18"/>
    <p:sldId id="336" r:id="rId19"/>
    <p:sldId id="341" r:id="rId20"/>
    <p:sldId id="335" r:id="rId21"/>
    <p:sldId id="284" r:id="rId22"/>
    <p:sldId id="296" r:id="rId23"/>
    <p:sldId id="295" r:id="rId24"/>
    <p:sldId id="294" r:id="rId25"/>
    <p:sldId id="293" r:id="rId26"/>
    <p:sldId id="350" r:id="rId27"/>
    <p:sldId id="345" r:id="rId28"/>
    <p:sldId id="322" r:id="rId29"/>
    <p:sldId id="340" r:id="rId30"/>
    <p:sldId id="339" r:id="rId31"/>
    <p:sldId id="323" r:id="rId32"/>
    <p:sldId id="321" r:id="rId33"/>
    <p:sldId id="312" r:id="rId34"/>
    <p:sldId id="261" r:id="rId35"/>
    <p:sldId id="331" r:id="rId36"/>
    <p:sldId id="332" r:id="rId37"/>
    <p:sldId id="346" r:id="rId38"/>
    <p:sldId id="348" r:id="rId39"/>
    <p:sldId id="349" r:id="rId40"/>
    <p:sldId id="347" r:id="rId41"/>
    <p:sldId id="333" r:id="rId42"/>
    <p:sldId id="324" r:id="rId43"/>
    <p:sldId id="277" r:id="rId44"/>
    <p:sldId id="343" r:id="rId45"/>
    <p:sldId id="278" r:id="rId46"/>
    <p:sldId id="351" r:id="rId47"/>
    <p:sldId id="352" r:id="rId48"/>
    <p:sldId id="320" r:id="rId49"/>
    <p:sldId id="319" r:id="rId50"/>
    <p:sldId id="337" r:id="rId51"/>
    <p:sldId id="330" r:id="rId52"/>
    <p:sldId id="328" r:id="rId53"/>
    <p:sldId id="329" r:id="rId54"/>
    <p:sldId id="270" r:id="rId55"/>
    <p:sldId id="344" r:id="rId56"/>
    <p:sldId id="308" r:id="rId57"/>
    <p:sldId id="27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96" autoAdjust="0"/>
    <p:restoredTop sz="94424" autoAdjust="0"/>
  </p:normalViewPr>
  <p:slideViewPr>
    <p:cSldViewPr snapToGrid="0" snapToObjects="1">
      <p:cViewPr>
        <p:scale>
          <a:sx n="94" d="100"/>
          <a:sy n="94" d="100"/>
        </p:scale>
        <p:origin x="144" y="32"/>
      </p:cViewPr>
      <p:guideLst/>
    </p:cSldViewPr>
  </p:slideViewPr>
  <p:outlineViewPr>
    <p:cViewPr>
      <p:scale>
        <a:sx n="33" d="100"/>
        <a:sy n="33" d="100"/>
      </p:scale>
      <p:origin x="0" y="-72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8" d="100"/>
          <a:sy n="88" d="100"/>
        </p:scale>
        <p:origin x="38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a:pPr>
            <a:r>
              <a:rPr lang="en-US" sz="1800" b="0" dirty="0" smtClean="0"/>
              <a:t>Service Usage Rates</a:t>
            </a:r>
            <a:endParaRPr lang="en-US" sz="1800" b="0" dirty="0"/>
          </a:p>
        </c:rich>
      </c:tx>
      <c:overlay val="0"/>
    </c:title>
    <c:autoTitleDeleted val="0"/>
    <c:plotArea>
      <c:layout/>
      <c:barChart>
        <c:barDir val="col"/>
        <c:grouping val="clustered"/>
        <c:varyColors val="0"/>
        <c:ser>
          <c:idx val="0"/>
          <c:order val="0"/>
          <c:tx>
            <c:strRef>
              <c:f>Sheet1!$B$1</c:f>
              <c:strCache>
                <c:ptCount val="1"/>
                <c:pt idx="0">
                  <c:v>Internalizers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Special Education</c:v>
                </c:pt>
                <c:pt idx="1">
                  <c:v>Mental Health</c:v>
                </c:pt>
              </c:strCache>
            </c:strRef>
          </c:cat>
          <c:val>
            <c:numRef>
              <c:f>Sheet1!$B$2:$B$3</c:f>
              <c:numCache>
                <c:formatCode>General</c:formatCode>
                <c:ptCount val="2"/>
                <c:pt idx="0">
                  <c:v>40.0</c:v>
                </c:pt>
                <c:pt idx="1">
                  <c:v>65.0</c:v>
                </c:pt>
              </c:numCache>
            </c:numRef>
          </c:val>
        </c:ser>
        <c:ser>
          <c:idx val="1"/>
          <c:order val="1"/>
          <c:tx>
            <c:strRef>
              <c:f>Sheet1!$C$1</c:f>
              <c:strCache>
                <c:ptCount val="1"/>
                <c:pt idx="0">
                  <c:v>Externalizers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Special Education</c:v>
                </c:pt>
                <c:pt idx="1">
                  <c:v>Mental Health</c:v>
                </c:pt>
              </c:strCache>
            </c:strRef>
          </c:cat>
          <c:val>
            <c:numRef>
              <c:f>Sheet1!$C$2:$C$3</c:f>
              <c:numCache>
                <c:formatCode>General</c:formatCode>
                <c:ptCount val="2"/>
                <c:pt idx="0">
                  <c:v>75.0</c:v>
                </c:pt>
                <c:pt idx="1">
                  <c:v>85.0</c:v>
                </c:pt>
              </c:numCache>
            </c:numRef>
          </c:val>
        </c:ser>
        <c:dLbls>
          <c:showLegendKey val="0"/>
          <c:showVal val="1"/>
          <c:showCatName val="0"/>
          <c:showSerName val="0"/>
          <c:showPercent val="0"/>
          <c:showBubbleSize val="0"/>
        </c:dLbls>
        <c:gapWidth val="150"/>
        <c:axId val="396926064"/>
        <c:axId val="396928112"/>
      </c:barChart>
      <c:catAx>
        <c:axId val="396926064"/>
        <c:scaling>
          <c:orientation val="minMax"/>
        </c:scaling>
        <c:delete val="0"/>
        <c:axPos val="b"/>
        <c:numFmt formatCode="General" sourceLinked="0"/>
        <c:majorTickMark val="none"/>
        <c:minorTickMark val="none"/>
        <c:tickLblPos val="nextTo"/>
        <c:crossAx val="396928112"/>
        <c:crosses val="autoZero"/>
        <c:auto val="1"/>
        <c:lblAlgn val="ctr"/>
        <c:lblOffset val="100"/>
        <c:noMultiLvlLbl val="0"/>
      </c:catAx>
      <c:valAx>
        <c:axId val="396928112"/>
        <c:scaling>
          <c:orientation val="minMax"/>
        </c:scaling>
        <c:delete val="0"/>
        <c:axPos val="l"/>
        <c:majorGridlines/>
        <c:title>
          <c:tx>
            <c:rich>
              <a:bodyPr rot="-5400000" vert="horz"/>
              <a:lstStyle/>
              <a:p>
                <a:pPr>
                  <a:defRPr/>
                </a:pPr>
                <a:r>
                  <a:rPr lang="en-US" dirty="0" smtClean="0"/>
                  <a:t>% of Children Receiving Service</a:t>
                </a:r>
                <a:endParaRPr lang="en-US" dirty="0"/>
              </a:p>
            </c:rich>
          </c:tx>
          <c:overlay val="0"/>
        </c:title>
        <c:numFmt formatCode="General" sourceLinked="1"/>
        <c:majorTickMark val="none"/>
        <c:minorTickMark val="none"/>
        <c:tickLblPos val="nextTo"/>
        <c:crossAx val="39692606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Sample BASC</a:t>
            </a:r>
            <a:r>
              <a:rPr lang="en-US" sz="3200" baseline="0" dirty="0"/>
              <a:t>2 District </a:t>
            </a:r>
            <a:r>
              <a:rPr lang="en-US" sz="3200" baseline="0" dirty="0" smtClean="0"/>
              <a:t>Data by School</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Sheet1!$B$4:$B$5</c:f>
              <c:strCache>
                <c:ptCount val="2"/>
                <c:pt idx="0">
                  <c:v>Percent</c:v>
                </c:pt>
                <c:pt idx="1">
                  <c:v>Total percent</c:v>
                </c:pt>
              </c:strCache>
            </c:strRef>
          </c:tx>
          <c:spPr>
            <a:solidFill>
              <a:schemeClr val="accent1"/>
            </a:solidFill>
            <a:ln>
              <a:noFill/>
            </a:ln>
            <a:effectLst/>
          </c:spPr>
          <c:invertIfNegative val="0"/>
          <c:cat>
            <c:strRef>
              <c:f>Sheet1!$A$6:$A$9</c:f>
              <c:strCache>
                <c:ptCount val="4"/>
                <c:pt idx="0">
                  <c:v>A</c:v>
                </c:pt>
                <c:pt idx="1">
                  <c:v>B</c:v>
                </c:pt>
                <c:pt idx="2">
                  <c:v>C</c:v>
                </c:pt>
                <c:pt idx="3">
                  <c:v>D</c:v>
                </c:pt>
              </c:strCache>
            </c:strRef>
          </c:cat>
          <c:val>
            <c:numRef>
              <c:f>Sheet1!$B$6:$B$9</c:f>
              <c:numCache>
                <c:formatCode>General</c:formatCode>
                <c:ptCount val="4"/>
                <c:pt idx="0">
                  <c:v>54.0</c:v>
                </c:pt>
                <c:pt idx="1">
                  <c:v>25.0</c:v>
                </c:pt>
                <c:pt idx="2">
                  <c:v>36.0</c:v>
                </c:pt>
                <c:pt idx="3">
                  <c:v>20.0</c:v>
                </c:pt>
              </c:numCache>
            </c:numRef>
          </c:val>
        </c:ser>
        <c:ser>
          <c:idx val="1"/>
          <c:order val="1"/>
          <c:tx>
            <c:strRef>
              <c:f>Sheet1!$C$4:$C$5</c:f>
              <c:strCache>
                <c:ptCount val="2"/>
                <c:pt idx="0">
                  <c:v>Percent</c:v>
                </c:pt>
                <c:pt idx="1">
                  <c:v>Extremely Elevated</c:v>
                </c:pt>
              </c:strCache>
            </c:strRef>
          </c:tx>
          <c:spPr>
            <a:solidFill>
              <a:schemeClr val="accent2"/>
            </a:solidFill>
            <a:ln>
              <a:noFill/>
            </a:ln>
            <a:effectLst/>
          </c:spPr>
          <c:invertIfNegative val="0"/>
          <c:cat>
            <c:strRef>
              <c:f>Sheet1!$A$6:$A$9</c:f>
              <c:strCache>
                <c:ptCount val="4"/>
                <c:pt idx="0">
                  <c:v>A</c:v>
                </c:pt>
                <c:pt idx="1">
                  <c:v>B</c:v>
                </c:pt>
                <c:pt idx="2">
                  <c:v>C</c:v>
                </c:pt>
                <c:pt idx="3">
                  <c:v>D</c:v>
                </c:pt>
              </c:strCache>
            </c:strRef>
          </c:cat>
          <c:val>
            <c:numRef>
              <c:f>Sheet1!$C$6:$C$9</c:f>
              <c:numCache>
                <c:formatCode>General</c:formatCode>
                <c:ptCount val="4"/>
                <c:pt idx="0">
                  <c:v>24.0</c:v>
                </c:pt>
                <c:pt idx="1">
                  <c:v>5.0</c:v>
                </c:pt>
                <c:pt idx="2">
                  <c:v>16.0</c:v>
                </c:pt>
                <c:pt idx="3">
                  <c:v>10.0</c:v>
                </c:pt>
              </c:numCache>
            </c:numRef>
          </c:val>
        </c:ser>
        <c:ser>
          <c:idx val="2"/>
          <c:order val="2"/>
          <c:tx>
            <c:strRef>
              <c:f>Sheet1!$D$4:$D$5</c:f>
              <c:strCache>
                <c:ptCount val="2"/>
                <c:pt idx="0">
                  <c:v>Percent</c:v>
                </c:pt>
                <c:pt idx="1">
                  <c:v>Elevated</c:v>
                </c:pt>
              </c:strCache>
            </c:strRef>
          </c:tx>
          <c:spPr>
            <a:solidFill>
              <a:schemeClr val="accent3"/>
            </a:solidFill>
            <a:ln>
              <a:noFill/>
            </a:ln>
            <a:effectLst/>
          </c:spPr>
          <c:invertIfNegative val="0"/>
          <c:cat>
            <c:strRef>
              <c:f>Sheet1!$A$6:$A$9</c:f>
              <c:strCache>
                <c:ptCount val="4"/>
                <c:pt idx="0">
                  <c:v>A</c:v>
                </c:pt>
                <c:pt idx="1">
                  <c:v>B</c:v>
                </c:pt>
                <c:pt idx="2">
                  <c:v>C</c:v>
                </c:pt>
                <c:pt idx="3">
                  <c:v>D</c:v>
                </c:pt>
              </c:strCache>
            </c:strRef>
          </c:cat>
          <c:val>
            <c:numRef>
              <c:f>Sheet1!$D$6:$D$9</c:f>
              <c:numCache>
                <c:formatCode>General</c:formatCode>
                <c:ptCount val="4"/>
                <c:pt idx="0">
                  <c:v>30.0</c:v>
                </c:pt>
                <c:pt idx="1">
                  <c:v>20.0</c:v>
                </c:pt>
                <c:pt idx="2">
                  <c:v>20.0</c:v>
                </c:pt>
                <c:pt idx="3">
                  <c:v>10.0</c:v>
                </c:pt>
              </c:numCache>
            </c:numRef>
          </c:val>
        </c:ser>
        <c:ser>
          <c:idx val="3"/>
          <c:order val="3"/>
          <c:tx>
            <c:strRef>
              <c:f>Sheet1!$E$4:$E$5</c:f>
              <c:strCache>
                <c:ptCount val="2"/>
                <c:pt idx="0">
                  <c:v>Percent</c:v>
                </c:pt>
                <c:pt idx="1">
                  <c:v>Normal</c:v>
                </c:pt>
              </c:strCache>
            </c:strRef>
          </c:tx>
          <c:spPr>
            <a:solidFill>
              <a:schemeClr val="accent4"/>
            </a:solidFill>
            <a:ln>
              <a:noFill/>
            </a:ln>
            <a:effectLst/>
          </c:spPr>
          <c:invertIfNegative val="0"/>
          <c:cat>
            <c:strRef>
              <c:f>Sheet1!$A$6:$A$9</c:f>
              <c:strCache>
                <c:ptCount val="4"/>
                <c:pt idx="0">
                  <c:v>A</c:v>
                </c:pt>
                <c:pt idx="1">
                  <c:v>B</c:v>
                </c:pt>
                <c:pt idx="2">
                  <c:v>C</c:v>
                </c:pt>
                <c:pt idx="3">
                  <c:v>D</c:v>
                </c:pt>
              </c:strCache>
            </c:strRef>
          </c:cat>
          <c:val>
            <c:numRef>
              <c:f>Sheet1!$E$6:$E$9</c:f>
              <c:numCache>
                <c:formatCode>General</c:formatCode>
                <c:ptCount val="4"/>
                <c:pt idx="0">
                  <c:v>36.0</c:v>
                </c:pt>
                <c:pt idx="1">
                  <c:v>75.0</c:v>
                </c:pt>
                <c:pt idx="2">
                  <c:v>64.0</c:v>
                </c:pt>
                <c:pt idx="3">
                  <c:v>80.0</c:v>
                </c:pt>
              </c:numCache>
            </c:numRef>
          </c:val>
        </c:ser>
        <c:dLbls>
          <c:showLegendKey val="0"/>
          <c:showVal val="0"/>
          <c:showCatName val="0"/>
          <c:showSerName val="0"/>
          <c:showPercent val="0"/>
          <c:showBubbleSize val="0"/>
        </c:dLbls>
        <c:gapWidth val="219"/>
        <c:overlap val="-27"/>
        <c:axId val="531209408"/>
        <c:axId val="531212240"/>
      </c:barChart>
      <c:catAx>
        <c:axId val="53120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31212240"/>
        <c:crosses val="autoZero"/>
        <c:auto val="1"/>
        <c:lblAlgn val="ctr"/>
        <c:lblOffset val="100"/>
        <c:noMultiLvlLbl val="0"/>
      </c:catAx>
      <c:valAx>
        <c:axId val="531212240"/>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531209408"/>
        <c:crosses val="autoZero"/>
        <c:crossBetween val="between"/>
      </c:valAx>
      <c:spPr>
        <a:noFill/>
        <a:ln>
          <a:noFill/>
        </a:ln>
        <a:effectLst/>
      </c:spPr>
    </c:plotArea>
    <c:legend>
      <c:legendPos val="b"/>
      <c:layout>
        <c:manualLayout>
          <c:xMode val="edge"/>
          <c:yMode val="edge"/>
          <c:x val="0.129800106508426"/>
          <c:y val="0.802810766716937"/>
          <c:w val="0.723491574422762"/>
          <c:h val="0.17587265779930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0.12963</cdr:x>
      <cdr:y>0.21887</cdr:y>
    </cdr:from>
    <cdr:to>
      <cdr:x>0.31481</cdr:x>
      <cdr:y>0.50509</cdr:y>
    </cdr:to>
    <cdr:sp macro="" textlink="">
      <cdr:nvSpPr>
        <cdr:cNvPr id="3" name="Explosion 2 2"/>
        <cdr:cNvSpPr/>
      </cdr:nvSpPr>
      <cdr:spPr>
        <a:xfrm xmlns:a="http://schemas.openxmlformats.org/drawingml/2006/main">
          <a:off x="1066800" y="990600"/>
          <a:ext cx="1524000" cy="1295400"/>
        </a:xfrm>
        <a:prstGeom xmlns:a="http://schemas.openxmlformats.org/drawingml/2006/main" prst="irregularSeal2">
          <a:avLst/>
        </a:prstGeom>
        <a:solidFill xmlns:a="http://schemas.openxmlformats.org/drawingml/2006/main">
          <a:srgbClr val="FFFF00"/>
        </a:solidFill>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sz="1400" b="1" dirty="0" smtClean="0"/>
            <a:t>A 35% gap!</a:t>
          </a:r>
          <a:endParaRPr lang="en-US"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E88144-0067-204D-9175-37BCBBEC5C67}" type="datetimeFigureOut">
              <a:rPr lang="en-US" smtClean="0"/>
              <a:t>6/23/17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2BB859-70DD-5B44-BEA5-FD05E9EAE027}" type="slidenum">
              <a:rPr lang="en-US" smtClean="0"/>
              <a:t>‹#›</a:t>
            </a:fld>
            <a:endParaRPr lang="en-US"/>
          </a:p>
        </p:txBody>
      </p:sp>
    </p:spTree>
    <p:extLst>
      <p:ext uri="{BB962C8B-B14F-4D97-AF65-F5344CB8AC3E}">
        <p14:creationId xmlns:p14="http://schemas.microsoft.com/office/powerpoint/2010/main" val="665208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62049-4044-1A4B-A34D-E9ABC7D0764F}" type="datetimeFigureOut">
              <a:rPr lang="en-US" smtClean="0"/>
              <a:t>6/23/17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47961-1FFD-EC42-A099-61BA115C3786}" type="slidenum">
              <a:rPr lang="en-US" smtClean="0"/>
              <a:t>‹#›</a:t>
            </a:fld>
            <a:endParaRPr lang="en-US"/>
          </a:p>
        </p:txBody>
      </p:sp>
    </p:spTree>
    <p:extLst>
      <p:ext uri="{BB962C8B-B14F-4D97-AF65-F5344CB8AC3E}">
        <p14:creationId xmlns:p14="http://schemas.microsoft.com/office/powerpoint/2010/main" val="1517089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a:t>
            </a:fld>
            <a:endParaRPr lang="en-US"/>
          </a:p>
        </p:txBody>
      </p:sp>
    </p:spTree>
    <p:extLst>
      <p:ext uri="{BB962C8B-B14F-4D97-AF65-F5344CB8AC3E}">
        <p14:creationId xmlns:p14="http://schemas.microsoft.com/office/powerpoint/2010/main" val="190541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10</a:t>
            </a:fld>
            <a:endParaRPr lang="en-US"/>
          </a:p>
        </p:txBody>
      </p:sp>
    </p:spTree>
    <p:extLst>
      <p:ext uri="{BB962C8B-B14F-4D97-AF65-F5344CB8AC3E}">
        <p14:creationId xmlns:p14="http://schemas.microsoft.com/office/powerpoint/2010/main" val="168016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11</a:t>
            </a:fld>
            <a:endParaRPr lang="en-US"/>
          </a:p>
        </p:txBody>
      </p:sp>
    </p:spTree>
    <p:extLst>
      <p:ext uri="{BB962C8B-B14F-4D97-AF65-F5344CB8AC3E}">
        <p14:creationId xmlns:p14="http://schemas.microsoft.com/office/powerpoint/2010/main" val="183165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12</a:t>
            </a:fld>
            <a:endParaRPr lang="en-US"/>
          </a:p>
        </p:txBody>
      </p:sp>
    </p:spTree>
    <p:extLst>
      <p:ext uri="{BB962C8B-B14F-4D97-AF65-F5344CB8AC3E}">
        <p14:creationId xmlns:p14="http://schemas.microsoft.com/office/powerpoint/2010/main" val="134653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Peg:  adding SEL to screening</a:t>
            </a:r>
          </a:p>
        </p:txBody>
      </p:sp>
      <p:sp>
        <p:nvSpPr>
          <p:cNvPr id="4" name="Slide Number Placeholder 3"/>
          <p:cNvSpPr>
            <a:spLocks noGrp="1"/>
          </p:cNvSpPr>
          <p:nvPr>
            <p:ph type="sldNum" sz="quarter" idx="10"/>
          </p:nvPr>
        </p:nvSpPr>
        <p:spPr/>
        <p:txBody>
          <a:bodyPr/>
          <a:lstStyle/>
          <a:p>
            <a:fld id="{39C73141-ED89-4341-8F65-C32AE1B541E6}" type="slidenum">
              <a:rPr lang="en-US" smtClean="0"/>
              <a:t>14</a:t>
            </a:fld>
            <a:endParaRPr lang="en-US"/>
          </a:p>
        </p:txBody>
      </p:sp>
    </p:spTree>
    <p:extLst>
      <p:ext uri="{BB962C8B-B14F-4D97-AF65-F5344CB8AC3E}">
        <p14:creationId xmlns:p14="http://schemas.microsoft.com/office/powerpoint/2010/main" val="207481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15</a:t>
            </a:fld>
            <a:endParaRPr lang="en-US"/>
          </a:p>
        </p:txBody>
      </p:sp>
    </p:spTree>
    <p:extLst>
      <p:ext uri="{BB962C8B-B14F-4D97-AF65-F5344CB8AC3E}">
        <p14:creationId xmlns:p14="http://schemas.microsoft.com/office/powerpoint/2010/main" val="111719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16</a:t>
            </a:fld>
            <a:endParaRPr lang="en-US"/>
          </a:p>
        </p:txBody>
      </p:sp>
    </p:spTree>
    <p:extLst>
      <p:ext uri="{BB962C8B-B14F-4D97-AF65-F5344CB8AC3E}">
        <p14:creationId xmlns:p14="http://schemas.microsoft.com/office/powerpoint/2010/main" val="907879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r>
              <a:rPr lang="en-US" baseline="0" dirty="0" smtClean="0"/>
              <a:t> </a:t>
            </a:r>
            <a:r>
              <a:rPr lang="en-US" baseline="0" dirty="0"/>
              <a:t>systemic tiers of intervention prior to formal SPED </a:t>
            </a:r>
            <a:r>
              <a:rPr lang="en-US" baseline="0" dirty="0" smtClean="0"/>
              <a:t>process</a:t>
            </a:r>
            <a:endParaRPr lang="en-US" dirty="0"/>
          </a:p>
        </p:txBody>
      </p:sp>
      <p:sp>
        <p:nvSpPr>
          <p:cNvPr id="4" name="Slide Number Placeholder 3"/>
          <p:cNvSpPr>
            <a:spLocks noGrp="1"/>
          </p:cNvSpPr>
          <p:nvPr>
            <p:ph type="sldNum" sz="quarter" idx="10"/>
          </p:nvPr>
        </p:nvSpPr>
        <p:spPr/>
        <p:txBody>
          <a:bodyPr/>
          <a:lstStyle/>
          <a:p>
            <a:fld id="{39C73141-ED89-4341-8F65-C32AE1B541E6}" type="slidenum">
              <a:rPr lang="en-US" smtClean="0"/>
              <a:t>17</a:t>
            </a:fld>
            <a:endParaRPr lang="en-US"/>
          </a:p>
        </p:txBody>
      </p:sp>
    </p:spTree>
    <p:extLst>
      <p:ext uri="{BB962C8B-B14F-4D97-AF65-F5344CB8AC3E}">
        <p14:creationId xmlns:p14="http://schemas.microsoft.com/office/powerpoint/2010/main" val="191770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18</a:t>
            </a:fld>
            <a:endParaRPr lang="en-US"/>
          </a:p>
        </p:txBody>
      </p:sp>
    </p:spTree>
    <p:extLst>
      <p:ext uri="{BB962C8B-B14F-4D97-AF65-F5344CB8AC3E}">
        <p14:creationId xmlns:p14="http://schemas.microsoft.com/office/powerpoint/2010/main" val="1080081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19</a:t>
            </a:fld>
            <a:endParaRPr lang="en-US"/>
          </a:p>
        </p:txBody>
      </p:sp>
    </p:spTree>
    <p:extLst>
      <p:ext uri="{BB962C8B-B14F-4D97-AF65-F5344CB8AC3E}">
        <p14:creationId xmlns:p14="http://schemas.microsoft.com/office/powerpoint/2010/main" val="83043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20</a:t>
            </a:fld>
            <a:endParaRPr lang="en-US"/>
          </a:p>
        </p:txBody>
      </p:sp>
    </p:spTree>
    <p:extLst>
      <p:ext uri="{BB962C8B-B14F-4D97-AF65-F5344CB8AC3E}">
        <p14:creationId xmlns:p14="http://schemas.microsoft.com/office/powerpoint/2010/main" val="86144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a:t>
            </a:fld>
            <a:endParaRPr lang="en-US"/>
          </a:p>
        </p:txBody>
      </p:sp>
    </p:spTree>
    <p:extLst>
      <p:ext uri="{BB962C8B-B14F-4D97-AF65-F5344CB8AC3E}">
        <p14:creationId xmlns:p14="http://schemas.microsoft.com/office/powerpoint/2010/main" val="356391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21</a:t>
            </a:fld>
            <a:endParaRPr lang="en-US"/>
          </a:p>
        </p:txBody>
      </p:sp>
    </p:spTree>
    <p:extLst>
      <p:ext uri="{BB962C8B-B14F-4D97-AF65-F5344CB8AC3E}">
        <p14:creationId xmlns:p14="http://schemas.microsoft.com/office/powerpoint/2010/main" val="1793294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22</a:t>
            </a:fld>
            <a:endParaRPr lang="en-US"/>
          </a:p>
        </p:txBody>
      </p:sp>
    </p:spTree>
    <p:extLst>
      <p:ext uri="{BB962C8B-B14F-4D97-AF65-F5344CB8AC3E}">
        <p14:creationId xmlns:p14="http://schemas.microsoft.com/office/powerpoint/2010/main" val="74895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23</a:t>
            </a:fld>
            <a:endParaRPr lang="en-US"/>
          </a:p>
        </p:txBody>
      </p:sp>
    </p:spTree>
    <p:extLst>
      <p:ext uri="{BB962C8B-B14F-4D97-AF65-F5344CB8AC3E}">
        <p14:creationId xmlns:p14="http://schemas.microsoft.com/office/powerpoint/2010/main" val="161644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25</a:t>
            </a:fld>
            <a:endParaRPr lang="en-US"/>
          </a:p>
        </p:txBody>
      </p:sp>
    </p:spTree>
    <p:extLst>
      <p:ext uri="{BB962C8B-B14F-4D97-AF65-F5344CB8AC3E}">
        <p14:creationId xmlns:p14="http://schemas.microsoft.com/office/powerpoint/2010/main" val="187301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Karyn</a:t>
            </a:r>
            <a:endParaRPr lang="en-US" dirty="0" smtClean="0"/>
          </a:p>
          <a:p>
            <a:r>
              <a:rPr lang="en-US" dirty="0" smtClean="0"/>
              <a:t>Selecting right</a:t>
            </a:r>
            <a:r>
              <a:rPr lang="en-US" baseline="0" dirty="0" smtClean="0"/>
              <a:t> screener for your school district:  </a:t>
            </a:r>
          </a:p>
          <a:p>
            <a:r>
              <a:rPr lang="en-US" baseline="0" dirty="0" smtClean="0"/>
              <a:t>	Appropriateness for intended use or validity for intended 		purpose (at-risk, anxiety, depression), 		developmental, frequency of screeners</a:t>
            </a:r>
          </a:p>
          <a:p>
            <a:r>
              <a:rPr lang="en-US" baseline="0" dirty="0" smtClean="0"/>
              <a:t>	Adequate norming sample </a:t>
            </a:r>
            <a:r>
              <a:rPr lang="mr-IN" baseline="0" dirty="0" smtClean="0"/>
              <a:t>–</a:t>
            </a:r>
            <a:r>
              <a:rPr lang="en-US" baseline="0" dirty="0" smtClean="0"/>
              <a:t> demographic and 			geographic representation, year of norming 		population, 100+ per age group, ethnic, and 		publication data for relevance to today’s 		youth.</a:t>
            </a:r>
          </a:p>
          <a:p>
            <a:r>
              <a:rPr lang="en-US" baseline="0" dirty="0" smtClean="0"/>
              <a:t>	Usability/practicality </a:t>
            </a:r>
            <a:r>
              <a:rPr lang="mr-IN" baseline="0" dirty="0" smtClean="0"/>
              <a:t>–</a:t>
            </a:r>
            <a:r>
              <a:rPr lang="en-US" baseline="0" dirty="0" smtClean="0"/>
              <a:t> administration time, purchase 		cost, ability to provide services, and informs 		interventions</a:t>
            </a:r>
            <a:endParaRPr lang="en-US" dirty="0" smtClean="0"/>
          </a:p>
          <a:p>
            <a:r>
              <a:rPr lang="en-US" baseline="0" dirty="0" smtClean="0"/>
              <a:t>	</a:t>
            </a:r>
          </a:p>
          <a:p>
            <a:r>
              <a:rPr lang="en-US" baseline="0" dirty="0" smtClean="0"/>
              <a:t>BESS, SSIS, SDQ have a </a:t>
            </a:r>
            <a:r>
              <a:rPr lang="en-US" baseline="0" dirty="0" err="1" smtClean="0"/>
              <a:t>spanish</a:t>
            </a:r>
            <a:r>
              <a:rPr lang="en-US" baseline="0" dirty="0" smtClean="0"/>
              <a:t> version.</a:t>
            </a:r>
          </a:p>
          <a:p>
            <a:endParaRPr lang="en-US" baseline="0" dirty="0" smtClean="0"/>
          </a:p>
          <a:p>
            <a:r>
              <a:rPr lang="en-US" baseline="0" dirty="0" smtClean="0"/>
              <a:t>SSIS $120 Manual plus protocols (hand score)</a:t>
            </a:r>
          </a:p>
          <a:p>
            <a:r>
              <a:rPr lang="en-US" baseline="0" dirty="0" smtClean="0"/>
              <a:t>BESS $333 Manual plus protocols (hand score)</a:t>
            </a:r>
          </a:p>
          <a:p>
            <a:r>
              <a:rPr lang="en-US" baseline="0" dirty="0" smtClean="0"/>
              <a:t>BYI $260 all 5 manuals or $60 each plus protocols (hand score)</a:t>
            </a:r>
          </a:p>
          <a:p>
            <a:r>
              <a:rPr lang="en-US" baseline="0" dirty="0" smtClean="0"/>
              <a:t>SSBD $250 manual plus protocols</a:t>
            </a:r>
          </a:p>
          <a:p>
            <a:r>
              <a:rPr lang="en-US" baseline="0" dirty="0" smtClean="0"/>
              <a:t>SQD paper version free.</a:t>
            </a:r>
          </a:p>
          <a:p>
            <a:r>
              <a:rPr lang="en-US" baseline="0" dirty="0" smtClean="0"/>
              <a:t>Teacher form </a:t>
            </a:r>
            <a:r>
              <a:rPr lang="mr-IN" baseline="0" dirty="0" smtClean="0"/>
              <a:t>–</a:t>
            </a:r>
            <a:r>
              <a:rPr lang="en-US" baseline="0" dirty="0" smtClean="0"/>
              <a:t> limited student knowledge </a:t>
            </a:r>
            <a:r>
              <a:rPr lang="mr-IN" baseline="0" dirty="0" smtClean="0"/>
              <a:t>–</a:t>
            </a:r>
            <a:r>
              <a:rPr lang="en-US" baseline="0" dirty="0" smtClean="0"/>
              <a:t> only in school behavior, short period of interaction; to be used in conjunction with parent and/or student form </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26</a:t>
            </a:fld>
            <a:endParaRPr lang="en-US"/>
          </a:p>
        </p:txBody>
      </p:sp>
    </p:spTree>
    <p:extLst>
      <p:ext uri="{BB962C8B-B14F-4D97-AF65-F5344CB8AC3E}">
        <p14:creationId xmlns:p14="http://schemas.microsoft.com/office/powerpoint/2010/main" val="50454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28</a:t>
            </a:fld>
            <a:endParaRPr lang="en-US"/>
          </a:p>
        </p:txBody>
      </p:sp>
    </p:spTree>
    <p:extLst>
      <p:ext uri="{BB962C8B-B14F-4D97-AF65-F5344CB8AC3E}">
        <p14:creationId xmlns:p14="http://schemas.microsoft.com/office/powerpoint/2010/main" val="1997498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29</a:t>
            </a:fld>
            <a:endParaRPr lang="en-US"/>
          </a:p>
        </p:txBody>
      </p:sp>
    </p:spTree>
    <p:extLst>
      <p:ext uri="{BB962C8B-B14F-4D97-AF65-F5344CB8AC3E}">
        <p14:creationId xmlns:p14="http://schemas.microsoft.com/office/powerpoint/2010/main" val="1670947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30</a:t>
            </a:fld>
            <a:endParaRPr lang="en-US"/>
          </a:p>
        </p:txBody>
      </p:sp>
    </p:spTree>
    <p:extLst>
      <p:ext uri="{BB962C8B-B14F-4D97-AF65-F5344CB8AC3E}">
        <p14:creationId xmlns:p14="http://schemas.microsoft.com/office/powerpoint/2010/main" val="1230205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31</a:t>
            </a:fld>
            <a:endParaRPr lang="en-US"/>
          </a:p>
        </p:txBody>
      </p:sp>
    </p:spTree>
    <p:extLst>
      <p:ext uri="{BB962C8B-B14F-4D97-AF65-F5344CB8AC3E}">
        <p14:creationId xmlns:p14="http://schemas.microsoft.com/office/powerpoint/2010/main" val="249905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4707" eaLnBrk="0" hangingPunct="0">
              <a:defRPr>
                <a:solidFill>
                  <a:schemeClr val="tx1"/>
                </a:solidFill>
                <a:latin typeface="Arial" charset="0"/>
              </a:defRPr>
            </a:lvl1pPr>
            <a:lvl2pPr marL="723113" indent="-278120" defTabSz="914707" eaLnBrk="0" hangingPunct="0">
              <a:defRPr>
                <a:solidFill>
                  <a:schemeClr val="tx1"/>
                </a:solidFill>
                <a:latin typeface="Arial" charset="0"/>
              </a:defRPr>
            </a:lvl2pPr>
            <a:lvl3pPr marL="1112482" indent="-222496" defTabSz="914707" eaLnBrk="0" hangingPunct="0">
              <a:defRPr>
                <a:solidFill>
                  <a:schemeClr val="tx1"/>
                </a:solidFill>
                <a:latin typeface="Arial" charset="0"/>
              </a:defRPr>
            </a:lvl3pPr>
            <a:lvl4pPr marL="1557475" indent="-222496" defTabSz="914707" eaLnBrk="0" hangingPunct="0">
              <a:defRPr>
                <a:solidFill>
                  <a:schemeClr val="tx1"/>
                </a:solidFill>
                <a:latin typeface="Arial" charset="0"/>
              </a:defRPr>
            </a:lvl4pPr>
            <a:lvl5pPr marL="2002467" indent="-222496" defTabSz="914707" eaLnBrk="0" hangingPunct="0">
              <a:defRPr>
                <a:solidFill>
                  <a:schemeClr val="tx1"/>
                </a:solidFill>
                <a:latin typeface="Arial" charset="0"/>
              </a:defRPr>
            </a:lvl5pPr>
            <a:lvl6pPr marL="2447460" indent="-222496" defTabSz="914707" eaLnBrk="0" fontAlgn="base" hangingPunct="0">
              <a:spcBef>
                <a:spcPct val="0"/>
              </a:spcBef>
              <a:spcAft>
                <a:spcPct val="0"/>
              </a:spcAft>
              <a:defRPr>
                <a:solidFill>
                  <a:schemeClr val="tx1"/>
                </a:solidFill>
                <a:latin typeface="Arial" charset="0"/>
              </a:defRPr>
            </a:lvl6pPr>
            <a:lvl7pPr marL="2892453" indent="-222496" defTabSz="914707" eaLnBrk="0" fontAlgn="base" hangingPunct="0">
              <a:spcBef>
                <a:spcPct val="0"/>
              </a:spcBef>
              <a:spcAft>
                <a:spcPct val="0"/>
              </a:spcAft>
              <a:defRPr>
                <a:solidFill>
                  <a:schemeClr val="tx1"/>
                </a:solidFill>
                <a:latin typeface="Arial" charset="0"/>
              </a:defRPr>
            </a:lvl7pPr>
            <a:lvl8pPr marL="3337446" indent="-222496" defTabSz="914707" eaLnBrk="0" fontAlgn="base" hangingPunct="0">
              <a:spcBef>
                <a:spcPct val="0"/>
              </a:spcBef>
              <a:spcAft>
                <a:spcPct val="0"/>
              </a:spcAft>
              <a:defRPr>
                <a:solidFill>
                  <a:schemeClr val="tx1"/>
                </a:solidFill>
                <a:latin typeface="Arial" charset="0"/>
              </a:defRPr>
            </a:lvl8pPr>
            <a:lvl9pPr marL="3782438" indent="-222496" defTabSz="914707" eaLnBrk="0" fontAlgn="base" hangingPunct="0">
              <a:spcBef>
                <a:spcPct val="0"/>
              </a:spcBef>
              <a:spcAft>
                <a:spcPct val="0"/>
              </a:spcAft>
              <a:defRPr>
                <a:solidFill>
                  <a:schemeClr val="tx1"/>
                </a:solidFill>
                <a:latin typeface="Arial" charset="0"/>
              </a:defRPr>
            </a:lvl9pPr>
          </a:lstStyle>
          <a:p>
            <a:pPr eaLnBrk="1" hangingPunct="1"/>
            <a:fld id="{1EA0E851-F11D-4151-A4B7-8CA7B44AF9E8}" type="slidenum">
              <a:rPr lang="en-US" smtClean="0"/>
              <a:pPr eaLnBrk="1" hangingPunct="1"/>
              <a:t>32</a:t>
            </a:fld>
            <a:endParaRPr lang="en-US" smtClean="0"/>
          </a:p>
        </p:txBody>
      </p:sp>
      <p:sp>
        <p:nvSpPr>
          <p:cNvPr id="93187" name="Rectangle 7"/>
          <p:cNvSpPr txBox="1">
            <a:spLocks noGrp="1" noChangeArrowheads="1"/>
          </p:cNvSpPr>
          <p:nvPr/>
        </p:nvSpPr>
        <p:spPr bwMode="auto">
          <a:xfrm>
            <a:off x="3885892" y="8686645"/>
            <a:ext cx="2972108" cy="45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939800" eaLnBrk="0" hangingPunct="0">
              <a:defRPr>
                <a:solidFill>
                  <a:schemeClr val="tx1"/>
                </a:solidFill>
                <a:latin typeface="Arial" charset="0"/>
              </a:defRPr>
            </a:lvl1pPr>
            <a:lvl2pPr marL="742950" indent="-285750" defTabSz="939800" eaLnBrk="0" hangingPunct="0">
              <a:defRPr>
                <a:solidFill>
                  <a:schemeClr val="tx1"/>
                </a:solidFill>
                <a:latin typeface="Arial" charset="0"/>
              </a:defRPr>
            </a:lvl2pPr>
            <a:lvl3pPr marL="1143000" indent="-228600" defTabSz="939800" eaLnBrk="0" hangingPunct="0">
              <a:defRPr>
                <a:solidFill>
                  <a:schemeClr val="tx1"/>
                </a:solidFill>
                <a:latin typeface="Arial" charset="0"/>
              </a:defRPr>
            </a:lvl3pPr>
            <a:lvl4pPr marL="1600200" indent="-228600" defTabSz="939800" eaLnBrk="0" hangingPunct="0">
              <a:defRPr>
                <a:solidFill>
                  <a:schemeClr val="tx1"/>
                </a:solidFill>
                <a:latin typeface="Arial" charset="0"/>
              </a:defRPr>
            </a:lvl4pPr>
            <a:lvl5pPr marL="2057400" indent="-228600" defTabSz="939800" eaLnBrk="0" hangingPunct="0">
              <a:defRPr>
                <a:solidFill>
                  <a:schemeClr val="tx1"/>
                </a:solidFill>
                <a:latin typeface="Arial" charset="0"/>
              </a:defRPr>
            </a:lvl5pPr>
            <a:lvl6pPr marL="2514600" indent="-228600" defTabSz="939800" eaLnBrk="0" fontAlgn="base" hangingPunct="0">
              <a:spcBef>
                <a:spcPct val="0"/>
              </a:spcBef>
              <a:spcAft>
                <a:spcPct val="0"/>
              </a:spcAft>
              <a:defRPr>
                <a:solidFill>
                  <a:schemeClr val="tx1"/>
                </a:solidFill>
                <a:latin typeface="Arial" charset="0"/>
              </a:defRPr>
            </a:lvl6pPr>
            <a:lvl7pPr marL="2971800" indent="-228600" defTabSz="939800" eaLnBrk="0" fontAlgn="base" hangingPunct="0">
              <a:spcBef>
                <a:spcPct val="0"/>
              </a:spcBef>
              <a:spcAft>
                <a:spcPct val="0"/>
              </a:spcAft>
              <a:defRPr>
                <a:solidFill>
                  <a:schemeClr val="tx1"/>
                </a:solidFill>
                <a:latin typeface="Arial" charset="0"/>
              </a:defRPr>
            </a:lvl7pPr>
            <a:lvl8pPr marL="3429000" indent="-228600" defTabSz="939800" eaLnBrk="0" fontAlgn="base" hangingPunct="0">
              <a:spcBef>
                <a:spcPct val="0"/>
              </a:spcBef>
              <a:spcAft>
                <a:spcPct val="0"/>
              </a:spcAft>
              <a:defRPr>
                <a:solidFill>
                  <a:schemeClr val="tx1"/>
                </a:solidFill>
                <a:latin typeface="Arial" charset="0"/>
              </a:defRPr>
            </a:lvl8pPr>
            <a:lvl9pPr marL="3886200" indent="-228600" defTabSz="939800" eaLnBrk="0" fontAlgn="base" hangingPunct="0">
              <a:spcBef>
                <a:spcPct val="0"/>
              </a:spcBef>
              <a:spcAft>
                <a:spcPct val="0"/>
              </a:spcAft>
              <a:defRPr>
                <a:solidFill>
                  <a:schemeClr val="tx1"/>
                </a:solidFill>
                <a:latin typeface="Arial" charset="0"/>
              </a:defRPr>
            </a:lvl9pPr>
          </a:lstStyle>
          <a:p>
            <a:pPr algn="r"/>
            <a:fld id="{9C8E16A7-3752-47B9-8648-364D756467EF}" type="slidenum">
              <a:rPr lang="en-US" sz="1200">
                <a:ea typeface="MS PGothic" pitchFamily="34" charset="-128"/>
              </a:rPr>
              <a:pPr algn="r"/>
              <a:t>32</a:t>
            </a:fld>
            <a:endParaRPr lang="en-US" sz="1200">
              <a:ea typeface="MS PGothic" pitchFamily="34" charset="-128"/>
            </a:endParaRPr>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xfrm>
            <a:off x="913785" y="4344098"/>
            <a:ext cx="5030431" cy="4114645"/>
          </a:xfrm>
          <a:solidFill>
            <a:srgbClr val="FFFFFF"/>
          </a:solidFill>
          <a:ln>
            <a:solidFill>
              <a:srgbClr val="000000"/>
            </a:solidFill>
            <a:miter lim="800000"/>
            <a:headEnd/>
            <a:tailEnd/>
          </a:ln>
        </p:spPr>
        <p:txBody>
          <a:bodyPr/>
          <a:lstStyle/>
          <a:p>
            <a:pPr eaLnBrk="1" hangingPunct="1"/>
            <a:r>
              <a:rPr lang="en-US" dirty="0" err="1" smtClean="0"/>
              <a:t>Karyn</a:t>
            </a:r>
            <a:endParaRPr lang="en-US" dirty="0" smtClean="0"/>
          </a:p>
        </p:txBody>
      </p:sp>
    </p:spTree>
    <p:extLst>
      <p:ext uri="{BB962C8B-B14F-4D97-AF65-F5344CB8AC3E}">
        <p14:creationId xmlns:p14="http://schemas.microsoft.com/office/powerpoint/2010/main" val="72565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a:t>
            </a:fld>
            <a:endParaRPr lang="en-US"/>
          </a:p>
        </p:txBody>
      </p:sp>
    </p:spTree>
    <p:extLst>
      <p:ext uri="{BB962C8B-B14F-4D97-AF65-F5344CB8AC3E}">
        <p14:creationId xmlns:p14="http://schemas.microsoft.com/office/powerpoint/2010/main" val="53315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Karyn</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33</a:t>
            </a:fld>
            <a:endParaRPr lang="en-US"/>
          </a:p>
        </p:txBody>
      </p:sp>
    </p:spTree>
    <p:extLst>
      <p:ext uri="{BB962C8B-B14F-4D97-AF65-F5344CB8AC3E}">
        <p14:creationId xmlns:p14="http://schemas.microsoft.com/office/powerpoint/2010/main" val="347284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Karyn</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34</a:t>
            </a:fld>
            <a:endParaRPr lang="en-US"/>
          </a:p>
        </p:txBody>
      </p:sp>
    </p:spTree>
    <p:extLst>
      <p:ext uri="{BB962C8B-B14F-4D97-AF65-F5344CB8AC3E}">
        <p14:creationId xmlns:p14="http://schemas.microsoft.com/office/powerpoint/2010/main" val="1703343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35</a:t>
            </a:fld>
            <a:endParaRPr lang="en-US"/>
          </a:p>
        </p:txBody>
      </p:sp>
    </p:spTree>
    <p:extLst>
      <p:ext uri="{BB962C8B-B14F-4D97-AF65-F5344CB8AC3E}">
        <p14:creationId xmlns:p14="http://schemas.microsoft.com/office/powerpoint/2010/main" val="2133324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36</a:t>
            </a:fld>
            <a:endParaRPr lang="en-US"/>
          </a:p>
        </p:txBody>
      </p:sp>
    </p:spTree>
    <p:extLst>
      <p:ext uri="{BB962C8B-B14F-4D97-AF65-F5344CB8AC3E}">
        <p14:creationId xmlns:p14="http://schemas.microsoft.com/office/powerpoint/2010/main" val="3958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41</a:t>
            </a:fld>
            <a:endParaRPr lang="en-US"/>
          </a:p>
        </p:txBody>
      </p:sp>
    </p:spTree>
    <p:extLst>
      <p:ext uri="{BB962C8B-B14F-4D97-AF65-F5344CB8AC3E}">
        <p14:creationId xmlns:p14="http://schemas.microsoft.com/office/powerpoint/2010/main" val="1066052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42</a:t>
            </a:fld>
            <a:endParaRPr lang="en-US"/>
          </a:p>
        </p:txBody>
      </p:sp>
    </p:spTree>
    <p:extLst>
      <p:ext uri="{BB962C8B-B14F-4D97-AF65-F5344CB8AC3E}">
        <p14:creationId xmlns:p14="http://schemas.microsoft.com/office/powerpoint/2010/main" val="1196444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43</a:t>
            </a:fld>
            <a:endParaRPr lang="en-US"/>
          </a:p>
        </p:txBody>
      </p:sp>
    </p:spTree>
    <p:extLst>
      <p:ext uri="{BB962C8B-B14F-4D97-AF65-F5344CB8AC3E}">
        <p14:creationId xmlns:p14="http://schemas.microsoft.com/office/powerpoint/2010/main" val="655917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Peg</a:t>
            </a:r>
            <a:endParaRPr lang="en-US"/>
          </a:p>
        </p:txBody>
      </p:sp>
      <p:sp>
        <p:nvSpPr>
          <p:cNvPr id="4" name="Slide Number Placeholder 3"/>
          <p:cNvSpPr>
            <a:spLocks noGrp="1"/>
          </p:cNvSpPr>
          <p:nvPr>
            <p:ph type="sldNum" sz="quarter" idx="10"/>
          </p:nvPr>
        </p:nvSpPr>
        <p:spPr/>
        <p:txBody>
          <a:bodyPr/>
          <a:lstStyle/>
          <a:p>
            <a:fld id="{16047961-1FFD-EC42-A099-61BA115C3786}" type="slidenum">
              <a:rPr lang="en-US" smtClean="0"/>
              <a:t>44</a:t>
            </a:fld>
            <a:endParaRPr lang="en-US"/>
          </a:p>
        </p:txBody>
      </p:sp>
    </p:spTree>
    <p:extLst>
      <p:ext uri="{BB962C8B-B14F-4D97-AF65-F5344CB8AC3E}">
        <p14:creationId xmlns:p14="http://schemas.microsoft.com/office/powerpoint/2010/main" val="2068442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45</a:t>
            </a:fld>
            <a:endParaRPr lang="en-US"/>
          </a:p>
        </p:txBody>
      </p:sp>
    </p:spTree>
    <p:extLst>
      <p:ext uri="{BB962C8B-B14F-4D97-AF65-F5344CB8AC3E}">
        <p14:creationId xmlns:p14="http://schemas.microsoft.com/office/powerpoint/2010/main" val="964685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Karyn</a:t>
            </a:r>
          </a:p>
          <a:p>
            <a:endParaRPr lang="en-US" dirty="0" smtClean="0"/>
          </a:p>
          <a:p>
            <a:r>
              <a:rPr lang="en-US" dirty="0" smtClean="0"/>
              <a:t>Selecting</a:t>
            </a:r>
            <a:r>
              <a:rPr lang="en-US" baseline="0" dirty="0" smtClean="0"/>
              <a:t> an evidence-based intervention to address the social-emotional needs </a:t>
            </a:r>
            <a:r>
              <a:rPr lang="mr-IN" baseline="0" dirty="0" smtClean="0"/>
              <a:t>–</a:t>
            </a:r>
            <a:r>
              <a:rPr lang="en-US" baseline="0" dirty="0" smtClean="0"/>
              <a:t> like, cognitive-behavior approach, interpersonal approach to build relationships and connections, problem-solving skill training, and social skills training.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46</a:t>
            </a:fld>
            <a:endParaRPr lang="en-US"/>
          </a:p>
        </p:txBody>
      </p:sp>
    </p:spTree>
    <p:extLst>
      <p:ext uri="{BB962C8B-B14F-4D97-AF65-F5344CB8AC3E}">
        <p14:creationId xmlns:p14="http://schemas.microsoft.com/office/powerpoint/2010/main" val="110450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a:t>
            </a:fld>
            <a:endParaRPr lang="en-US"/>
          </a:p>
        </p:txBody>
      </p:sp>
    </p:spTree>
    <p:extLst>
      <p:ext uri="{BB962C8B-B14F-4D97-AF65-F5344CB8AC3E}">
        <p14:creationId xmlns:p14="http://schemas.microsoft.com/office/powerpoint/2010/main" val="640131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Karyn</a:t>
            </a:r>
          </a:p>
          <a:p>
            <a:endParaRPr lang="en-US" dirty="0" smtClean="0"/>
          </a:p>
          <a:p>
            <a:r>
              <a:rPr lang="en-US" dirty="0" smtClean="0"/>
              <a:t>Age</a:t>
            </a:r>
            <a:r>
              <a:rPr lang="en-US" baseline="0" dirty="0" smtClean="0"/>
              <a:t> of students within 2 years of one another</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47</a:t>
            </a:fld>
            <a:endParaRPr lang="en-US"/>
          </a:p>
        </p:txBody>
      </p:sp>
    </p:spTree>
    <p:extLst>
      <p:ext uri="{BB962C8B-B14F-4D97-AF65-F5344CB8AC3E}">
        <p14:creationId xmlns:p14="http://schemas.microsoft.com/office/powerpoint/2010/main" val="1859599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48</a:t>
            </a:fld>
            <a:endParaRPr lang="en-US"/>
          </a:p>
        </p:txBody>
      </p:sp>
    </p:spTree>
    <p:extLst>
      <p:ext uri="{BB962C8B-B14F-4D97-AF65-F5344CB8AC3E}">
        <p14:creationId xmlns:p14="http://schemas.microsoft.com/office/powerpoint/2010/main" val="1066719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49</a:t>
            </a:fld>
            <a:endParaRPr lang="en-US"/>
          </a:p>
        </p:txBody>
      </p:sp>
    </p:spTree>
    <p:extLst>
      <p:ext uri="{BB962C8B-B14F-4D97-AF65-F5344CB8AC3E}">
        <p14:creationId xmlns:p14="http://schemas.microsoft.com/office/powerpoint/2010/main" val="2071168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 and 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50</a:t>
            </a:fld>
            <a:endParaRPr lang="en-US"/>
          </a:p>
        </p:txBody>
      </p:sp>
    </p:spTree>
    <p:extLst>
      <p:ext uri="{BB962C8B-B14F-4D97-AF65-F5344CB8AC3E}">
        <p14:creationId xmlns:p14="http://schemas.microsoft.com/office/powerpoint/2010/main" val="1632533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51</a:t>
            </a:fld>
            <a:endParaRPr lang="en-US"/>
          </a:p>
        </p:txBody>
      </p:sp>
    </p:spTree>
    <p:extLst>
      <p:ext uri="{BB962C8B-B14F-4D97-AF65-F5344CB8AC3E}">
        <p14:creationId xmlns:p14="http://schemas.microsoft.com/office/powerpoint/2010/main" val="1160529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p>
          <a:p>
            <a:r>
              <a:rPr lang="en-US" dirty="0" smtClean="0"/>
              <a:t>Collaboration</a:t>
            </a:r>
            <a:r>
              <a:rPr lang="en-US" baseline="0" dirty="0" smtClean="0"/>
              <a:t> with parents improved</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52</a:t>
            </a:fld>
            <a:endParaRPr lang="en-US"/>
          </a:p>
        </p:txBody>
      </p:sp>
    </p:spTree>
    <p:extLst>
      <p:ext uri="{BB962C8B-B14F-4D97-AF65-F5344CB8AC3E}">
        <p14:creationId xmlns:p14="http://schemas.microsoft.com/office/powerpoint/2010/main" val="1737057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53</a:t>
            </a:fld>
            <a:endParaRPr lang="en-US"/>
          </a:p>
        </p:txBody>
      </p:sp>
    </p:spTree>
    <p:extLst>
      <p:ext uri="{BB962C8B-B14F-4D97-AF65-F5344CB8AC3E}">
        <p14:creationId xmlns:p14="http://schemas.microsoft.com/office/powerpoint/2010/main" val="915980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54</a:t>
            </a:fld>
            <a:endParaRPr lang="en-US"/>
          </a:p>
        </p:txBody>
      </p:sp>
    </p:spTree>
    <p:extLst>
      <p:ext uri="{BB962C8B-B14F-4D97-AF65-F5344CB8AC3E}">
        <p14:creationId xmlns:p14="http://schemas.microsoft.com/office/powerpoint/2010/main" val="1720708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56</a:t>
            </a:fld>
            <a:endParaRPr lang="en-US"/>
          </a:p>
        </p:txBody>
      </p:sp>
    </p:spTree>
    <p:extLst>
      <p:ext uri="{BB962C8B-B14F-4D97-AF65-F5344CB8AC3E}">
        <p14:creationId xmlns:p14="http://schemas.microsoft.com/office/powerpoint/2010/main" val="1414799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Linda</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5</a:t>
            </a:fld>
            <a:endParaRPr lang="en-US"/>
          </a:p>
        </p:txBody>
      </p:sp>
    </p:spTree>
    <p:extLst>
      <p:ext uri="{BB962C8B-B14F-4D97-AF65-F5344CB8AC3E}">
        <p14:creationId xmlns:p14="http://schemas.microsoft.com/office/powerpoint/2010/main" val="118425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6</a:t>
            </a:fld>
            <a:endParaRPr lang="en-US"/>
          </a:p>
        </p:txBody>
      </p:sp>
    </p:spTree>
    <p:extLst>
      <p:ext uri="{BB962C8B-B14F-4D97-AF65-F5344CB8AC3E}">
        <p14:creationId xmlns:p14="http://schemas.microsoft.com/office/powerpoint/2010/main" val="88038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7</a:t>
            </a:fld>
            <a:endParaRPr lang="en-US"/>
          </a:p>
        </p:txBody>
      </p:sp>
    </p:spTree>
    <p:extLst>
      <p:ext uri="{BB962C8B-B14F-4D97-AF65-F5344CB8AC3E}">
        <p14:creationId xmlns:p14="http://schemas.microsoft.com/office/powerpoint/2010/main" val="49145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5A5EDD10-F902-0043-A62D-B4A7F54EBD65}" type="slidenum">
              <a:rPr lang="en-US" smtClean="0"/>
              <a:t>8</a:t>
            </a:fld>
            <a:endParaRPr lang="en-US" dirty="0"/>
          </a:p>
        </p:txBody>
      </p:sp>
    </p:spTree>
    <p:extLst>
      <p:ext uri="{BB962C8B-B14F-4D97-AF65-F5344CB8AC3E}">
        <p14:creationId xmlns:p14="http://schemas.microsoft.com/office/powerpoint/2010/main" val="155368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Peg</a:t>
            </a:r>
            <a:endParaRPr lang="en-US" dirty="0"/>
          </a:p>
        </p:txBody>
      </p:sp>
      <p:sp>
        <p:nvSpPr>
          <p:cNvPr id="4" name="Slide Number Placeholder 3"/>
          <p:cNvSpPr>
            <a:spLocks noGrp="1"/>
          </p:cNvSpPr>
          <p:nvPr>
            <p:ph type="sldNum" sz="quarter" idx="10"/>
          </p:nvPr>
        </p:nvSpPr>
        <p:spPr/>
        <p:txBody>
          <a:bodyPr/>
          <a:lstStyle/>
          <a:p>
            <a:fld id="{16047961-1FFD-EC42-A099-61BA115C3786}" type="slidenum">
              <a:rPr lang="en-US" smtClean="0"/>
              <a:t>9</a:t>
            </a:fld>
            <a:endParaRPr lang="en-US"/>
          </a:p>
        </p:txBody>
      </p:sp>
    </p:spTree>
    <p:extLst>
      <p:ext uri="{BB962C8B-B14F-4D97-AF65-F5344CB8AC3E}">
        <p14:creationId xmlns:p14="http://schemas.microsoft.com/office/powerpoint/2010/main" val="74591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E029BB2-5917-4F48-8A39-24E69248EDB5}"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193186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29BB2-5917-4F48-8A39-24E69248EDB5}"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39415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29BB2-5917-4F48-8A39-24E69248EDB5}"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17006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29BB2-5917-4F48-8A39-24E69248EDB5}"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120371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29BB2-5917-4F48-8A39-24E69248EDB5}"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18937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029BB2-5917-4F48-8A39-24E69248EDB5}" type="datetimeFigureOut">
              <a:rPr lang="en-US" smtClean="0"/>
              <a:t>6/23/17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26914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029BB2-5917-4F48-8A39-24E69248EDB5}" type="datetimeFigureOut">
              <a:rPr lang="en-US" smtClean="0"/>
              <a:t>6/23/17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93787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029BB2-5917-4F48-8A39-24E69248EDB5}" type="datetimeFigureOut">
              <a:rPr lang="en-US" smtClean="0"/>
              <a:t>6/23/17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33330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29BB2-5917-4F48-8A39-24E69248EDB5}" type="datetimeFigureOut">
              <a:rPr lang="en-US" smtClean="0"/>
              <a:t>6/23/17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125759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029BB2-5917-4F48-8A39-24E69248EDB5}" type="datetimeFigureOut">
              <a:rPr lang="en-US" smtClean="0"/>
              <a:t>6/23/17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93862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029BB2-5917-4F48-8A39-24E69248EDB5}" type="datetimeFigureOut">
              <a:rPr lang="en-US" smtClean="0"/>
              <a:t>6/23/17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82F92-5B6A-9546-9877-10C001B20329}" type="slidenum">
              <a:rPr lang="en-US" smtClean="0"/>
              <a:t>‹#›</a:t>
            </a:fld>
            <a:endParaRPr lang="en-US"/>
          </a:p>
        </p:txBody>
      </p:sp>
    </p:spTree>
    <p:extLst>
      <p:ext uri="{BB962C8B-B14F-4D97-AF65-F5344CB8AC3E}">
        <p14:creationId xmlns:p14="http://schemas.microsoft.com/office/powerpoint/2010/main" val="562436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29BB2-5917-4F48-8A39-24E69248EDB5}" type="datetimeFigureOut">
              <a:rPr lang="en-US" smtClean="0"/>
              <a:t>6/23/17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82F92-5B6A-9546-9877-10C001B20329}" type="slidenum">
              <a:rPr lang="en-US" smtClean="0"/>
              <a:t>‹#›</a:t>
            </a:fld>
            <a:endParaRPr lang="en-US"/>
          </a:p>
        </p:txBody>
      </p:sp>
    </p:spTree>
    <p:extLst>
      <p:ext uri="{BB962C8B-B14F-4D97-AF65-F5344CB8AC3E}">
        <p14:creationId xmlns:p14="http://schemas.microsoft.com/office/powerpoint/2010/main" val="1585013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56.xml.rels><?xml version="1.0" encoding="UTF-8" standalone="yes"?>
<Relationships xmlns="http://schemas.openxmlformats.org/package/2006/relationships"><Relationship Id="rId3" Type="http://schemas.openxmlformats.org/officeDocument/2006/relationships/hyperlink" Target="https://www.pbis.org/media/videos" TargetMode="External"/><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hyperlink" Target="mailto:peg.donohue@ccsu.edu" TargetMode="External"/><Relationship Id="rId4" Type="http://schemas.openxmlformats.org/officeDocument/2006/relationships/hyperlink" Target="mailto:kbai@oldsaybrookschools.org" TargetMode="External"/><Relationship Id="rId5" Type="http://schemas.openxmlformats.org/officeDocument/2006/relationships/hyperlink" Target="mailto:lromanchok@oldsaybrookschools.org" TargetMode="External"/><Relationship Id="rId6" Type="http://schemas.openxmlformats.org/officeDocument/2006/relationships/hyperlink" Target="mailto:erica.mastronardi@my.ccsu.edu" TargetMode="External"/><Relationship Id="rId7" Type="http://schemas.openxmlformats.org/officeDocument/2006/relationships/hyperlink" Target="mailto:klhester@scsu.edu" TargetMode="External"/><Relationship Id="rId1" Type="http://schemas.openxmlformats.org/officeDocument/2006/relationships/slideLayout" Target="../slideLayouts/slideLayout7.xml"/><Relationship Id="rId2" Type="http://schemas.openxmlformats.org/officeDocument/2006/relationships/image" Target="../media/image6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speakupforkids.org/report.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6429" y="108857"/>
            <a:ext cx="10907485" cy="1445748"/>
          </a:xfrm>
        </p:spPr>
        <p:txBody>
          <a:bodyPr>
            <a:normAutofit fontScale="90000"/>
          </a:bodyPr>
          <a:lstStyle/>
          <a:p>
            <a:r>
              <a:rPr lang="en-US" sz="4000" b="1" dirty="0"/>
              <a:t>Using Universal Screening to Identify Students in Need of Tier 2 and Tier 3 Mental Health Interventions </a:t>
            </a:r>
            <a:r>
              <a:rPr lang="en-US" sz="4000" dirty="0"/>
              <a:t>  </a:t>
            </a:r>
          </a:p>
        </p:txBody>
      </p:sp>
      <p:sp>
        <p:nvSpPr>
          <p:cNvPr id="3" name="Subtitle 2"/>
          <p:cNvSpPr>
            <a:spLocks noGrp="1"/>
          </p:cNvSpPr>
          <p:nvPr>
            <p:ph type="subTitle" idx="1"/>
          </p:nvPr>
        </p:nvSpPr>
        <p:spPr>
          <a:xfrm>
            <a:off x="1341121" y="1691765"/>
            <a:ext cx="9144000" cy="1655762"/>
          </a:xfrm>
        </p:spPr>
        <p:txBody>
          <a:bodyPr>
            <a:normAutofit lnSpcReduction="10000"/>
          </a:bodyPr>
          <a:lstStyle/>
          <a:p>
            <a:r>
              <a:rPr lang="en-US" sz="3200" b="1" dirty="0">
                <a:solidFill>
                  <a:schemeClr val="accent2">
                    <a:lumMod val="75000"/>
                  </a:schemeClr>
                </a:solidFill>
              </a:rPr>
              <a:t>Peg Donohue, </a:t>
            </a:r>
            <a:r>
              <a:rPr lang="en-US" sz="3200" b="1" dirty="0" smtClean="0">
                <a:solidFill>
                  <a:schemeClr val="accent2">
                    <a:lumMod val="75000"/>
                  </a:schemeClr>
                </a:solidFill>
              </a:rPr>
              <a:t>PhD  Kathleen Bai</a:t>
            </a:r>
          </a:p>
          <a:p>
            <a:r>
              <a:rPr lang="en-US" sz="3200" b="1" dirty="0" smtClean="0">
                <a:solidFill>
                  <a:schemeClr val="accent2">
                    <a:lumMod val="75000"/>
                  </a:schemeClr>
                </a:solidFill>
              </a:rPr>
              <a:t>Linda </a:t>
            </a:r>
            <a:r>
              <a:rPr lang="en-US" sz="3200" b="1" dirty="0" err="1" smtClean="0">
                <a:solidFill>
                  <a:schemeClr val="accent2">
                    <a:lumMod val="75000"/>
                  </a:schemeClr>
                </a:solidFill>
              </a:rPr>
              <a:t>Romanchok</a:t>
            </a:r>
            <a:r>
              <a:rPr lang="en-US" sz="3200" b="1" dirty="0">
                <a:solidFill>
                  <a:schemeClr val="accent2">
                    <a:lumMod val="75000"/>
                  </a:schemeClr>
                </a:solidFill>
              </a:rPr>
              <a:t> </a:t>
            </a:r>
            <a:r>
              <a:rPr lang="en-US" sz="3200" b="1" dirty="0" smtClean="0">
                <a:solidFill>
                  <a:schemeClr val="accent2">
                    <a:lumMod val="75000"/>
                  </a:schemeClr>
                </a:solidFill>
              </a:rPr>
              <a:t>  Erica </a:t>
            </a:r>
            <a:r>
              <a:rPr lang="en-US" sz="3200" b="1" dirty="0" err="1" smtClean="0">
                <a:solidFill>
                  <a:schemeClr val="accent2">
                    <a:lumMod val="75000"/>
                  </a:schemeClr>
                </a:solidFill>
              </a:rPr>
              <a:t>Mastronardi</a:t>
            </a:r>
            <a:endParaRPr lang="en-US" sz="3200" b="1" dirty="0" smtClean="0">
              <a:solidFill>
                <a:schemeClr val="accent2">
                  <a:lumMod val="75000"/>
                </a:schemeClr>
              </a:solidFill>
            </a:endParaRPr>
          </a:p>
          <a:p>
            <a:r>
              <a:rPr lang="en-US" sz="3200" b="1" dirty="0" err="1" smtClean="0">
                <a:solidFill>
                  <a:schemeClr val="accent2">
                    <a:lumMod val="75000"/>
                  </a:schemeClr>
                </a:solidFill>
              </a:rPr>
              <a:t>Karyn</a:t>
            </a:r>
            <a:r>
              <a:rPr lang="en-US" sz="3200" b="1" dirty="0" smtClean="0">
                <a:solidFill>
                  <a:schemeClr val="accent2">
                    <a:lumMod val="75000"/>
                  </a:schemeClr>
                </a:solidFill>
              </a:rPr>
              <a:t> Hester</a:t>
            </a:r>
          </a:p>
          <a:p>
            <a:endParaRPr lang="en-US" sz="3200" dirty="0">
              <a:solidFill>
                <a:schemeClr val="accent2">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363" y="3321183"/>
            <a:ext cx="6284488" cy="3536817"/>
          </a:xfrm>
          <a:prstGeom prst="rect">
            <a:avLst/>
          </a:prstGeom>
        </p:spPr>
      </p:pic>
      <p:sp>
        <p:nvSpPr>
          <p:cNvPr id="5" name="TextBox 4"/>
          <p:cNvSpPr txBox="1"/>
          <p:nvPr/>
        </p:nvSpPr>
        <p:spPr>
          <a:xfrm>
            <a:off x="8880851" y="4120095"/>
            <a:ext cx="3485321" cy="1569660"/>
          </a:xfrm>
          <a:prstGeom prst="rect">
            <a:avLst/>
          </a:prstGeom>
          <a:noFill/>
        </p:spPr>
        <p:txBody>
          <a:bodyPr wrap="square" rtlCol="0">
            <a:spAutoFit/>
          </a:bodyPr>
          <a:lstStyle/>
          <a:p>
            <a:pPr algn="ctr"/>
            <a:r>
              <a:rPr lang="en-US" sz="2400" b="1" dirty="0" smtClean="0"/>
              <a:t>June 23, 2017</a:t>
            </a:r>
          </a:p>
          <a:p>
            <a:pPr algn="ctr"/>
            <a:r>
              <a:rPr lang="en-US" sz="2400" b="1" dirty="0" smtClean="0"/>
              <a:t>CAS/CABE</a:t>
            </a:r>
          </a:p>
          <a:p>
            <a:pPr algn="ctr"/>
            <a:r>
              <a:rPr lang="en-US" sz="2400" b="1" dirty="0" smtClean="0"/>
              <a:t>Summer Institute</a:t>
            </a:r>
          </a:p>
          <a:p>
            <a:pPr algn="ctr"/>
            <a:endParaRPr lang="en-US" sz="2400" b="1" dirty="0"/>
          </a:p>
        </p:txBody>
      </p:sp>
    </p:spTree>
    <p:extLst>
      <p:ext uri="{BB962C8B-B14F-4D97-AF65-F5344CB8AC3E}">
        <p14:creationId xmlns:p14="http://schemas.microsoft.com/office/powerpoint/2010/main" val="430912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Mental health and school age children</a:t>
            </a:r>
            <a:endParaRPr lang="en-US" dirty="0">
              <a:solidFill>
                <a:srgbClr val="0070C0"/>
              </a:solidFill>
            </a:endParaRPr>
          </a:p>
        </p:txBody>
      </p:sp>
      <p:graphicFrame>
        <p:nvGraphicFramePr>
          <p:cNvPr id="4" name="Content Placeholder 3"/>
          <p:cNvGraphicFramePr>
            <a:graphicFrameLocks noGrp="1"/>
          </p:cNvGraphicFramePr>
          <p:nvPr>
            <p:ph idx="1"/>
            <p:extLst/>
          </p:nvPr>
        </p:nvGraphicFramePr>
        <p:xfrm>
          <a:off x="1981200" y="1828801"/>
          <a:ext cx="8229600" cy="42973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19400" y="6177034"/>
            <a:ext cx="4165282" cy="307777"/>
          </a:xfrm>
          <a:prstGeom prst="rect">
            <a:avLst/>
          </a:prstGeom>
          <a:noFill/>
        </p:spPr>
        <p:txBody>
          <a:bodyPr wrap="square" rtlCol="0">
            <a:spAutoFit/>
          </a:bodyPr>
          <a:lstStyle/>
          <a:p>
            <a:r>
              <a:rPr lang="en-US" sz="1400" dirty="0"/>
              <a:t>Source: Bradshaw, Buckley, &amp; </a:t>
            </a:r>
            <a:r>
              <a:rPr lang="en-US" sz="1400" dirty="0" err="1"/>
              <a:t>Ialongo</a:t>
            </a:r>
            <a:r>
              <a:rPr lang="en-US" sz="1400" dirty="0"/>
              <a:t>, 2008</a:t>
            </a:r>
          </a:p>
        </p:txBody>
      </p:sp>
      <p:sp>
        <p:nvSpPr>
          <p:cNvPr id="3" name="TextBox 2"/>
          <p:cNvSpPr txBox="1"/>
          <p:nvPr/>
        </p:nvSpPr>
        <p:spPr>
          <a:xfrm>
            <a:off x="1828801" y="1357745"/>
            <a:ext cx="8729185" cy="400110"/>
          </a:xfrm>
          <a:prstGeom prst="rect">
            <a:avLst/>
          </a:prstGeom>
          <a:noFill/>
        </p:spPr>
        <p:txBody>
          <a:bodyPr wrap="none" rtlCol="0">
            <a:spAutoFit/>
          </a:bodyPr>
          <a:lstStyle/>
          <a:p>
            <a:pPr marL="285750" indent="-285750">
              <a:buFont typeface="Arial" pitchFamily="34" charset="0"/>
              <a:buChar char="•"/>
            </a:pPr>
            <a:r>
              <a:rPr lang="en-US" sz="2000" b="1" dirty="0" err="1"/>
              <a:t>Internalizers</a:t>
            </a:r>
            <a:r>
              <a:rPr lang="en-US" sz="2000" b="1" dirty="0"/>
              <a:t> are underserved by special education and mental health systems</a:t>
            </a:r>
          </a:p>
        </p:txBody>
      </p:sp>
      <p:cxnSp>
        <p:nvCxnSpPr>
          <p:cNvPr id="7" name="Straight Connector 6"/>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803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3255179"/>
            <a:ext cx="10515600" cy="4351338"/>
          </a:xfrm>
        </p:spPr>
        <p:txBody>
          <a:bodyPr/>
          <a:lstStyle/>
          <a:p>
            <a:r>
              <a:rPr lang="en-US" u="sng" dirty="0"/>
              <a:t>Internalizing </a:t>
            </a:r>
            <a:r>
              <a:rPr lang="en-US" u="sng" dirty="0" smtClean="0"/>
              <a:t>behaviors</a:t>
            </a:r>
            <a:r>
              <a:rPr lang="en-US" dirty="0" smtClean="0"/>
              <a:t>: directed </a:t>
            </a:r>
            <a:r>
              <a:rPr lang="en-US" dirty="0"/>
              <a:t>inward, including depression, anxiety, phobias, social withdrawal, and peer isolation (</a:t>
            </a:r>
            <a:r>
              <a:rPr lang="en-US" dirty="0" err="1"/>
              <a:t>Forns</a:t>
            </a:r>
            <a:r>
              <a:rPr lang="en-US" dirty="0"/>
              <a:t>, Abad, &amp; Kirchner, 2014). </a:t>
            </a:r>
            <a:endParaRPr lang="en-US" dirty="0" smtClean="0"/>
          </a:p>
          <a:p>
            <a:pPr marL="0" indent="0">
              <a:buNone/>
            </a:pPr>
            <a:endParaRPr lang="en-US" dirty="0" smtClean="0"/>
          </a:p>
          <a:p>
            <a:r>
              <a:rPr lang="en-US" u="sng" dirty="0" smtClean="0"/>
              <a:t>Externalizing behaviors</a:t>
            </a:r>
            <a:r>
              <a:rPr lang="en-US" dirty="0" smtClean="0"/>
              <a:t>: directed </a:t>
            </a:r>
            <a:r>
              <a:rPr lang="en-US" dirty="0"/>
              <a:t>to the environment and </a:t>
            </a:r>
            <a:r>
              <a:rPr lang="en-US" dirty="0" smtClean="0"/>
              <a:t>others: aggression </a:t>
            </a:r>
            <a:r>
              <a:rPr lang="en-US" dirty="0"/>
              <a:t>and rule breaking (</a:t>
            </a:r>
            <a:r>
              <a:rPr lang="en-US" dirty="0" err="1"/>
              <a:t>Forns</a:t>
            </a:r>
            <a:r>
              <a:rPr lang="en-US" dirty="0"/>
              <a:t>, Abad, &amp; Kirchner, 2014). </a:t>
            </a:r>
          </a:p>
        </p:txBody>
      </p:sp>
      <p:pic>
        <p:nvPicPr>
          <p:cNvPr id="4" name="Picture 3" descr="internalizer.jpg"/>
          <p:cNvPicPr>
            <a:picLocks noChangeAspect="1"/>
          </p:cNvPicPr>
          <p:nvPr/>
        </p:nvPicPr>
        <p:blipFill>
          <a:blip r:embed="rId3"/>
          <a:stretch>
            <a:fillRect/>
          </a:stretch>
        </p:blipFill>
        <p:spPr>
          <a:xfrm>
            <a:off x="7181313" y="318606"/>
            <a:ext cx="3236254" cy="2154327"/>
          </a:xfrm>
          <a:prstGeom prst="rect">
            <a:avLst/>
          </a:prstGeom>
        </p:spPr>
      </p:pic>
      <p:pic>
        <p:nvPicPr>
          <p:cNvPr id="5" name="Picture 4" descr="defiant-child.jpg"/>
          <p:cNvPicPr>
            <a:picLocks noChangeAspect="1"/>
          </p:cNvPicPr>
          <p:nvPr/>
        </p:nvPicPr>
        <p:blipFill>
          <a:blip r:embed="rId4"/>
          <a:stretch>
            <a:fillRect/>
          </a:stretch>
        </p:blipFill>
        <p:spPr>
          <a:xfrm>
            <a:off x="1618132" y="349887"/>
            <a:ext cx="3043920" cy="2227262"/>
          </a:xfrm>
          <a:prstGeom prst="rect">
            <a:avLst/>
          </a:prstGeom>
        </p:spPr>
      </p:pic>
      <p:cxnSp>
        <p:nvCxnSpPr>
          <p:cNvPr id="7" name="Straight Connector 6"/>
          <p:cNvCxnSpPr/>
          <p:nvPr/>
        </p:nvCxnSpPr>
        <p:spPr>
          <a:xfrm flipV="1">
            <a:off x="122830" y="1501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370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 and talk</a:t>
            </a:r>
            <a:endParaRPr lang="en-US" dirty="0"/>
          </a:p>
        </p:txBody>
      </p:sp>
      <p:sp>
        <p:nvSpPr>
          <p:cNvPr id="3" name="Content Placeholder 2"/>
          <p:cNvSpPr>
            <a:spLocks noGrp="1"/>
          </p:cNvSpPr>
          <p:nvPr>
            <p:ph idx="1"/>
          </p:nvPr>
        </p:nvSpPr>
        <p:spPr/>
        <p:txBody>
          <a:bodyPr/>
          <a:lstStyle/>
          <a:p>
            <a:r>
              <a:rPr lang="en-US" dirty="0" smtClean="0"/>
              <a:t>What trends are you seeing in your district?</a:t>
            </a:r>
          </a:p>
          <a:p>
            <a:r>
              <a:rPr lang="en-US" dirty="0" smtClean="0"/>
              <a:t>What are kids presenting with?</a:t>
            </a:r>
          </a:p>
          <a:p>
            <a:r>
              <a:rPr lang="en-US" dirty="0" smtClean="0"/>
              <a:t>How do you know?</a:t>
            </a:r>
          </a:p>
          <a:p>
            <a:r>
              <a:rPr lang="en-US" dirty="0" smtClean="0"/>
              <a:t>Do you know </a:t>
            </a:r>
            <a:r>
              <a:rPr lang="en-US" dirty="0" smtClean="0"/>
              <a:t>how many </a:t>
            </a:r>
            <a:r>
              <a:rPr lang="en-US" dirty="0" smtClean="0"/>
              <a:t>mental health crisis calls (211) your district made this past year?</a:t>
            </a:r>
            <a:endParaRPr lang="en-US" dirty="0"/>
          </a:p>
        </p:txBody>
      </p:sp>
      <p:cxnSp>
        <p:nvCxnSpPr>
          <p:cNvPr id="5" name="Straight Connector 4"/>
          <p:cNvCxnSpPr/>
          <p:nvPr/>
        </p:nvCxnSpPr>
        <p:spPr>
          <a:xfrm flipV="1">
            <a:off x="122830" y="1501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122" y="3902501"/>
            <a:ext cx="3935105" cy="2688988"/>
          </a:xfrm>
          <a:prstGeom prst="rect">
            <a:avLst/>
          </a:prstGeom>
        </p:spPr>
      </p:pic>
    </p:spTree>
    <p:extLst>
      <p:ext uri="{BB962C8B-B14F-4D97-AF65-F5344CB8AC3E}">
        <p14:creationId xmlns:p14="http://schemas.microsoft.com/office/powerpoint/2010/main" val="713272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38702" y="3020404"/>
            <a:ext cx="8524164" cy="2175905"/>
          </a:xfrm>
          <a:prstGeom prst="rect">
            <a:avLst/>
          </a:prstGeom>
        </p:spPr>
      </p:pic>
      <p:pic>
        <p:nvPicPr>
          <p:cNvPr id="5" name="Picture 4"/>
          <p:cNvPicPr>
            <a:picLocks noChangeAspect="1"/>
          </p:cNvPicPr>
          <p:nvPr/>
        </p:nvPicPr>
        <p:blipFill>
          <a:blip r:embed="rId3"/>
          <a:stretch>
            <a:fillRect/>
          </a:stretch>
        </p:blipFill>
        <p:spPr>
          <a:xfrm>
            <a:off x="3604010" y="133113"/>
            <a:ext cx="4748492" cy="2683930"/>
          </a:xfrm>
          <a:prstGeom prst="rect">
            <a:avLst/>
          </a:prstGeom>
        </p:spPr>
      </p:pic>
      <p:pic>
        <p:nvPicPr>
          <p:cNvPr id="3074" name="Picture 2" descr="Image result for universal mental health scree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421" y="5399670"/>
            <a:ext cx="3514725" cy="129540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75230" y="3025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297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dirty="0">
                <a:solidFill>
                  <a:srgbClr val="0070C0"/>
                </a:solidFill>
              </a:rPr>
              <a:t>Universal Screening Defined</a:t>
            </a:r>
          </a:p>
        </p:txBody>
      </p:sp>
      <p:sp>
        <p:nvSpPr>
          <p:cNvPr id="5" name="Content Placeholder 4"/>
          <p:cNvSpPr>
            <a:spLocks noGrp="1"/>
          </p:cNvSpPr>
          <p:nvPr>
            <p:ph idx="1"/>
          </p:nvPr>
        </p:nvSpPr>
        <p:spPr>
          <a:xfrm>
            <a:off x="334963" y="1393154"/>
            <a:ext cx="6659880" cy="4351337"/>
          </a:xfrm>
        </p:spPr>
        <p:txBody>
          <a:bodyPr vert="horz" lIns="91440" tIns="45720" rIns="91440" bIns="45720" rtlCol="0" anchor="t">
            <a:normAutofit lnSpcReduction="10000"/>
          </a:bodyPr>
          <a:lstStyle/>
          <a:p>
            <a:pPr marL="0" indent="0">
              <a:buNone/>
            </a:pPr>
            <a:r>
              <a:rPr lang="en-US" sz="3200" dirty="0"/>
              <a:t>Universal Screening is defined as:</a:t>
            </a:r>
          </a:p>
          <a:p>
            <a:pPr marL="0" indent="0">
              <a:buNone/>
            </a:pPr>
            <a:r>
              <a:rPr lang="en-US" dirty="0"/>
              <a:t/>
            </a:r>
            <a:br>
              <a:rPr lang="en-US" dirty="0"/>
            </a:br>
            <a:r>
              <a:rPr lang="en-US" dirty="0" smtClean="0"/>
              <a:t>“</a:t>
            </a:r>
            <a:r>
              <a:rPr lang="en-US" sz="3200" i="1" dirty="0" smtClean="0">
                <a:solidFill>
                  <a:srgbClr val="000000"/>
                </a:solidFill>
                <a:latin typeface="Calibri"/>
              </a:rPr>
              <a:t>The </a:t>
            </a:r>
            <a:r>
              <a:rPr lang="en-US" sz="3200" i="1" dirty="0">
                <a:solidFill>
                  <a:srgbClr val="000000"/>
                </a:solidFill>
                <a:latin typeface="Calibri"/>
              </a:rPr>
              <a:t>systematic assessment of </a:t>
            </a:r>
            <a:r>
              <a:rPr lang="en-US" sz="3200" i="1" dirty="0">
                <a:solidFill>
                  <a:srgbClr val="ED7D31"/>
                </a:solidFill>
                <a:latin typeface="Calibri"/>
              </a:rPr>
              <a:t>ALL</a:t>
            </a:r>
            <a:r>
              <a:rPr lang="en-US" sz="3200" i="1" dirty="0">
                <a:solidFill>
                  <a:srgbClr val="000000"/>
                </a:solidFill>
                <a:latin typeface="Calibri"/>
              </a:rPr>
              <a:t> children within a given class, grade, school building, or </a:t>
            </a:r>
            <a:r>
              <a:rPr lang="en-US" sz="3200" i="1" dirty="0" smtClean="0">
                <a:solidFill>
                  <a:srgbClr val="000000"/>
                </a:solidFill>
                <a:latin typeface="Calibri"/>
              </a:rPr>
              <a:t>school district </a:t>
            </a:r>
            <a:r>
              <a:rPr lang="en-US" sz="3200" i="1" dirty="0">
                <a:solidFill>
                  <a:srgbClr val="000000"/>
                </a:solidFill>
                <a:latin typeface="Calibri"/>
              </a:rPr>
              <a:t>on academic and/or </a:t>
            </a:r>
            <a:r>
              <a:rPr lang="en-US" sz="3200" i="1" dirty="0">
                <a:solidFill>
                  <a:srgbClr val="4472C4"/>
                </a:solidFill>
                <a:latin typeface="Calibri"/>
              </a:rPr>
              <a:t>social-emotional indicators</a:t>
            </a:r>
            <a:r>
              <a:rPr lang="en-US" sz="3200" i="1" dirty="0">
                <a:solidFill>
                  <a:srgbClr val="70AD47"/>
                </a:solidFill>
                <a:latin typeface="Calibri"/>
              </a:rPr>
              <a:t> that the school personnel and community have </a:t>
            </a:r>
            <a:r>
              <a:rPr lang="en-US" sz="3200" i="1" dirty="0" smtClean="0">
                <a:solidFill>
                  <a:srgbClr val="70AD47"/>
                </a:solidFill>
                <a:latin typeface="Calibri"/>
              </a:rPr>
              <a:t>agreed are important.”</a:t>
            </a:r>
            <a:endParaRPr lang="en-US" sz="3200" i="1" dirty="0">
              <a:solidFill>
                <a:srgbClr val="000000"/>
              </a:solidFill>
              <a:latin typeface="Calibri"/>
            </a:endParaRPr>
          </a:p>
          <a:p>
            <a:pPr marL="0" indent="0">
              <a:buNone/>
            </a:pPr>
            <a:r>
              <a:rPr lang="en-US" sz="3200" i="1" dirty="0" smtClean="0">
                <a:solidFill>
                  <a:srgbClr val="000000"/>
                </a:solidFill>
                <a:latin typeface="Calibri"/>
              </a:rPr>
              <a:t>(Ikeda</a:t>
            </a:r>
            <a:r>
              <a:rPr lang="en-US" sz="3200" i="1" dirty="0">
                <a:solidFill>
                  <a:srgbClr val="000000"/>
                </a:solidFill>
                <a:latin typeface="Calibri"/>
              </a:rPr>
              <a:t>, </a:t>
            </a:r>
            <a:r>
              <a:rPr lang="en-US" sz="3200" i="1" dirty="0" err="1">
                <a:solidFill>
                  <a:srgbClr val="000000"/>
                </a:solidFill>
                <a:latin typeface="Calibri"/>
              </a:rPr>
              <a:t>Neessen</a:t>
            </a:r>
            <a:r>
              <a:rPr lang="en-US" sz="3200" i="1" dirty="0">
                <a:solidFill>
                  <a:srgbClr val="000000"/>
                </a:solidFill>
                <a:latin typeface="Calibri"/>
              </a:rPr>
              <a:t> &amp; Witt, </a:t>
            </a:r>
            <a:r>
              <a:rPr lang="en-US" sz="3200" i="1" dirty="0" smtClean="0">
                <a:solidFill>
                  <a:srgbClr val="000000"/>
                </a:solidFill>
                <a:latin typeface="Calibri"/>
              </a:rPr>
              <a:t>2008, p. 113)</a:t>
            </a:r>
            <a:r>
              <a:rPr lang="en-US" dirty="0" smtClean="0">
                <a:solidFill>
                  <a:srgbClr val="000000"/>
                </a:solidFill>
                <a:latin typeface="Calibri"/>
              </a:rPr>
              <a:t> </a:t>
            </a:r>
            <a:endParaRPr lang="en-US" dirty="0"/>
          </a:p>
        </p:txBody>
      </p:sp>
      <p:pic>
        <p:nvPicPr>
          <p:cNvPr id="7" name="Picture 6" descr="Lane Book.jpg"/>
          <p:cNvPicPr>
            <a:picLocks noChangeAspect="1"/>
          </p:cNvPicPr>
          <p:nvPr/>
        </p:nvPicPr>
        <p:blipFill>
          <a:blip r:embed="rId3"/>
          <a:stretch>
            <a:fillRect/>
          </a:stretch>
        </p:blipFill>
        <p:spPr>
          <a:xfrm>
            <a:off x="7954645" y="1479418"/>
            <a:ext cx="2972435" cy="4253705"/>
          </a:xfrm>
          <a:prstGeom prst="rect">
            <a:avLst/>
          </a:prstGeom>
        </p:spPr>
      </p:pic>
      <p:cxnSp>
        <p:nvCxnSpPr>
          <p:cNvPr id="8" name="Straight Connector 7"/>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633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Child-Find</a:t>
            </a:r>
          </a:p>
        </p:txBody>
      </p:sp>
      <p:sp>
        <p:nvSpPr>
          <p:cNvPr id="4" name="TextBox 3"/>
          <p:cNvSpPr txBox="1"/>
          <p:nvPr/>
        </p:nvSpPr>
        <p:spPr>
          <a:xfrm>
            <a:off x="4724400" y="2829583"/>
            <a:ext cx="2743200" cy="369332"/>
          </a:xfrm>
          <a:prstGeom prst="rect">
            <a:avLst/>
          </a:prstGeom>
        </p:spPr>
        <p:txBody>
          <a:bodyPr rtlCol="0">
            <a:spAutoFit/>
          </a:bodyPr>
          <a:lstStyle/>
          <a:p>
            <a:pPr algn="ctr"/>
            <a:endParaRPr lang="en-US" dirty="0"/>
          </a:p>
        </p:txBody>
      </p:sp>
      <p:sp>
        <p:nvSpPr>
          <p:cNvPr id="5" name="TextBox 4"/>
          <p:cNvSpPr txBox="1"/>
          <p:nvPr/>
        </p:nvSpPr>
        <p:spPr>
          <a:xfrm>
            <a:off x="280988" y="1812925"/>
            <a:ext cx="7118926" cy="5078313"/>
          </a:xfrm>
          <a:prstGeom prst="rect">
            <a:avLst/>
          </a:prstGeom>
        </p:spPr>
        <p:txBody>
          <a:bodyPr rtlCol="0">
            <a:spAutoFit/>
          </a:bodyPr>
          <a:lstStyle/>
          <a:p>
            <a:r>
              <a:rPr lang="en-US" sz="3200" dirty="0"/>
              <a:t>Defined in the Individuals with Disabilities in Education Act (IDEA):</a:t>
            </a:r>
          </a:p>
          <a:p>
            <a:r>
              <a:rPr lang="en-US" sz="3200" i="1" dirty="0"/>
              <a:t>School district personnel have the legal responsibility to ensure that all children within their jurisdiction, birth to 21, regardless of the severity of their disability, and who need special education and </a:t>
            </a:r>
            <a:r>
              <a:rPr lang="en-US" sz="3200" b="1" i="1" dirty="0"/>
              <a:t>related services</a:t>
            </a:r>
            <a:r>
              <a:rPr lang="en-US" sz="3200" i="1" dirty="0"/>
              <a:t> are identified, located, and evaluated.</a:t>
            </a:r>
          </a:p>
          <a:p>
            <a:endParaRPr lang="en-US" i="1" dirty="0"/>
          </a:p>
          <a:p>
            <a:endParaRPr lang="en-US" i="1" dirty="0"/>
          </a:p>
        </p:txBody>
      </p:sp>
      <p:pic>
        <p:nvPicPr>
          <p:cNvPr id="6" name="Picture 5" descr="identify children.jpg"/>
          <p:cNvPicPr>
            <a:picLocks noChangeAspect="1"/>
          </p:cNvPicPr>
          <p:nvPr/>
        </p:nvPicPr>
        <p:blipFill>
          <a:blip r:embed="rId3"/>
          <a:srcRect l="104" t="2320" r="13699" b="8059"/>
          <a:stretch>
            <a:fillRect/>
          </a:stretch>
        </p:blipFill>
        <p:spPr>
          <a:xfrm rot="360000">
            <a:off x="7535591" y="539669"/>
            <a:ext cx="4307676" cy="2983271"/>
          </a:xfrm>
          <a:prstGeom prst="rect">
            <a:avLst/>
          </a:prstGeom>
        </p:spPr>
      </p:pic>
      <p:pic>
        <p:nvPicPr>
          <p:cNvPr id="7" name="Picture 6" descr="preschooler.jpg"/>
          <p:cNvPicPr>
            <a:picLocks noChangeAspect="1"/>
          </p:cNvPicPr>
          <p:nvPr/>
        </p:nvPicPr>
        <p:blipFill>
          <a:blip r:embed="rId4"/>
          <a:stretch>
            <a:fillRect/>
          </a:stretch>
        </p:blipFill>
        <p:spPr>
          <a:xfrm rot="-780000">
            <a:off x="7627818" y="3826015"/>
            <a:ext cx="3795654" cy="2526296"/>
          </a:xfrm>
          <a:prstGeom prst="rect">
            <a:avLst/>
          </a:prstGeom>
        </p:spPr>
      </p:pic>
      <p:cxnSp>
        <p:nvCxnSpPr>
          <p:cNvPr id="8" name="Straight Connector 7"/>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487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934" y="302526"/>
            <a:ext cx="10515600" cy="1325563"/>
          </a:xfrm>
        </p:spPr>
        <p:txBody>
          <a:bodyPr/>
          <a:lstStyle/>
          <a:p>
            <a:r>
              <a:rPr lang="en-US" dirty="0" smtClean="0"/>
              <a:t>Two sides of the triangle</a:t>
            </a:r>
            <a:endParaRPr lang="en-US" dirty="0"/>
          </a:p>
        </p:txBody>
      </p:sp>
      <p:cxnSp>
        <p:nvCxnSpPr>
          <p:cNvPr id="4" name="Straight Connector 3"/>
          <p:cNvCxnSpPr/>
          <p:nvPr/>
        </p:nvCxnSpPr>
        <p:spPr>
          <a:xfrm flipV="1">
            <a:off x="275230" y="3025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31" y="1270000"/>
            <a:ext cx="10069014" cy="5349164"/>
          </a:xfrm>
          <a:prstGeom prst="rect">
            <a:avLst/>
          </a:prstGeom>
        </p:spPr>
      </p:pic>
    </p:spTree>
    <p:extLst>
      <p:ext uri="{BB962C8B-B14F-4D97-AF65-F5344CB8AC3E}">
        <p14:creationId xmlns:p14="http://schemas.microsoft.com/office/powerpoint/2010/main" val="1300789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Best Practice: Create Three Tiers of Support for Academics and Behavior</a:t>
            </a:r>
            <a:endParaRPr lang="en-US" dirty="0"/>
          </a:p>
        </p:txBody>
      </p:sp>
      <p:pic>
        <p:nvPicPr>
          <p:cNvPr id="3" name="Picture 2"/>
          <p:cNvPicPr/>
          <p:nvPr/>
        </p:nvPicPr>
        <p:blipFill>
          <a:blip r:embed="rId3"/>
          <a:stretch>
            <a:fillRect/>
          </a:stretch>
        </p:blipFill>
        <p:spPr>
          <a:xfrm>
            <a:off x="1343695" y="352246"/>
            <a:ext cx="9144000" cy="6858000"/>
          </a:xfrm>
          <a:prstGeom prst="rect">
            <a:avLst/>
          </a:prstGeom>
        </p:spPr>
      </p:pic>
      <p:sp>
        <p:nvSpPr>
          <p:cNvPr id="5" name="TextBox 4"/>
          <p:cNvSpPr txBox="1"/>
          <p:nvPr/>
        </p:nvSpPr>
        <p:spPr>
          <a:xfrm>
            <a:off x="8602133" y="2370667"/>
            <a:ext cx="3113738" cy="584775"/>
          </a:xfrm>
          <a:prstGeom prst="rect">
            <a:avLst/>
          </a:prstGeom>
          <a:noFill/>
        </p:spPr>
        <p:txBody>
          <a:bodyPr wrap="none" rtlCol="0">
            <a:spAutoFit/>
          </a:bodyPr>
          <a:lstStyle/>
          <a:p>
            <a:r>
              <a:rPr lang="en-US" sz="3200" b="1" dirty="0"/>
              <a:t>RTI+ PBIS = MTSS</a:t>
            </a:r>
          </a:p>
        </p:txBody>
      </p:sp>
      <p:cxnSp>
        <p:nvCxnSpPr>
          <p:cNvPr id="7" name="Straight Connector 6"/>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023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06" y="150126"/>
            <a:ext cx="10515600" cy="1325563"/>
          </a:xfrm>
        </p:spPr>
        <p:txBody>
          <a:bodyPr/>
          <a:lstStyle/>
          <a:p>
            <a:r>
              <a:rPr lang="en-US" dirty="0" smtClean="0"/>
              <a:t>US </a:t>
            </a:r>
            <a:r>
              <a:rPr lang="en-US" smtClean="0"/>
              <a:t>Fits with</a:t>
            </a:r>
            <a:br>
              <a:rPr lang="en-US" smtClean="0"/>
            </a:br>
            <a:r>
              <a:rPr lang="en-US" smtClean="0"/>
              <a:t> </a:t>
            </a:r>
            <a:r>
              <a:rPr lang="en-US" dirty="0" smtClean="0"/>
              <a:t>District Goals</a:t>
            </a:r>
            <a:endParaRPr lang="en-US" dirty="0"/>
          </a:p>
        </p:txBody>
      </p:sp>
      <p:sp>
        <p:nvSpPr>
          <p:cNvPr id="3" name="Content Placeholder 2"/>
          <p:cNvSpPr>
            <a:spLocks noGrp="1"/>
          </p:cNvSpPr>
          <p:nvPr>
            <p:ph idx="1"/>
          </p:nvPr>
        </p:nvSpPr>
        <p:spPr>
          <a:xfrm>
            <a:off x="163773" y="2603547"/>
            <a:ext cx="10515600" cy="4351338"/>
          </a:xfrm>
        </p:spPr>
        <p:txBody>
          <a:bodyPr>
            <a:normAutofit fontScale="92500" lnSpcReduction="10000"/>
          </a:bodyPr>
          <a:lstStyle/>
          <a:p>
            <a:r>
              <a:rPr lang="en-US" dirty="0"/>
              <a:t>Create and implement shared beliefs and systems that support students’ social and emotional wellbeing, improve school climates and support ongoing growth in relationships</a:t>
            </a:r>
            <a:r>
              <a:rPr lang="en-US" dirty="0" smtClean="0"/>
              <a:t>.</a:t>
            </a:r>
          </a:p>
          <a:p>
            <a:endParaRPr lang="en-US" dirty="0"/>
          </a:p>
          <a:p>
            <a:r>
              <a:rPr lang="en-US" dirty="0"/>
              <a:t>Review and identify educational practices that contribute to student mental health concerns; change adverse practices so as to minimize mental health issues. </a:t>
            </a:r>
            <a:endParaRPr lang="en-US" dirty="0" smtClean="0"/>
          </a:p>
          <a:p>
            <a:endParaRPr lang="en-US" dirty="0"/>
          </a:p>
          <a:p>
            <a:r>
              <a:rPr lang="en-US" dirty="0"/>
              <a:t>Build acceptance and support amongst parties for opportunities for children to develop conflict resolution, resiliency, coping and independence skills.</a:t>
            </a:r>
          </a:p>
        </p:txBody>
      </p:sp>
      <p:cxnSp>
        <p:nvCxnSpPr>
          <p:cNvPr id="5" name="Straight Connector 4"/>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3771" b="7168"/>
          <a:stretch/>
        </p:blipFill>
        <p:spPr>
          <a:xfrm>
            <a:off x="4667535" y="150126"/>
            <a:ext cx="5882184" cy="2408857"/>
          </a:xfrm>
          <a:prstGeom prst="rect">
            <a:avLst/>
          </a:prstGeom>
        </p:spPr>
      </p:pic>
    </p:spTree>
    <p:extLst>
      <p:ext uri="{BB962C8B-B14F-4D97-AF65-F5344CB8AC3E}">
        <p14:creationId xmlns:p14="http://schemas.microsoft.com/office/powerpoint/2010/main" val="211209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211" y="0"/>
            <a:ext cx="10515600" cy="1325563"/>
          </a:xfrm>
        </p:spPr>
        <p:txBody>
          <a:bodyPr/>
          <a:lstStyle/>
          <a:p>
            <a:r>
              <a:rPr lang="en-US" dirty="0" smtClean="0"/>
              <a:t>Benefits of early intervention</a:t>
            </a:r>
            <a:endParaRPr lang="en-US" dirty="0"/>
          </a:p>
        </p:txBody>
      </p:sp>
      <p:sp>
        <p:nvSpPr>
          <p:cNvPr id="3" name="Content Placeholder 2"/>
          <p:cNvSpPr>
            <a:spLocks noGrp="1"/>
          </p:cNvSpPr>
          <p:nvPr>
            <p:ph idx="1"/>
          </p:nvPr>
        </p:nvSpPr>
        <p:spPr>
          <a:xfrm>
            <a:off x="838200" y="1579965"/>
            <a:ext cx="10515600" cy="4351338"/>
          </a:xfrm>
        </p:spPr>
        <p:txBody>
          <a:bodyPr/>
          <a:lstStyle/>
          <a:p>
            <a:r>
              <a:rPr lang="en-US" dirty="0" smtClean="0"/>
              <a:t>Early intervention leads to better outcomes</a:t>
            </a:r>
          </a:p>
          <a:p>
            <a:r>
              <a:rPr lang="en-US" dirty="0" smtClean="0"/>
              <a:t>Students confront </a:t>
            </a:r>
            <a:r>
              <a:rPr lang="en-US" dirty="0"/>
              <a:t>i</a:t>
            </a:r>
            <a:r>
              <a:rPr lang="en-US" dirty="0" smtClean="0"/>
              <a:t>ncreasing academic demands</a:t>
            </a:r>
          </a:p>
          <a:p>
            <a:r>
              <a:rPr lang="en-US" dirty="0" smtClean="0"/>
              <a:t>We have to address mental health concerns so students are available for learning</a:t>
            </a:r>
          </a:p>
          <a:p>
            <a:r>
              <a:rPr lang="en-US" dirty="0" smtClean="0"/>
              <a:t>Hard wire kids with coping skills early in their lives</a:t>
            </a:r>
            <a:endParaRPr lang="en-US" dirty="0"/>
          </a:p>
        </p:txBody>
      </p:sp>
      <p:cxnSp>
        <p:nvCxnSpPr>
          <p:cNvPr id="5" name="Straight Connector 4"/>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367" y="4082938"/>
            <a:ext cx="8167048" cy="2870596"/>
          </a:xfrm>
          <a:prstGeom prst="rect">
            <a:avLst/>
          </a:prstGeom>
        </p:spPr>
      </p:pic>
    </p:spTree>
    <p:extLst>
      <p:ext uri="{BB962C8B-B14F-4D97-AF65-F5344CB8AC3E}">
        <p14:creationId xmlns:p14="http://schemas.microsoft.com/office/powerpoint/2010/main" val="1933325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2945983" y="592108"/>
            <a:ext cx="5917895" cy="2197159"/>
          </a:xfrm>
          <a:prstGeom prst="rect">
            <a:avLst/>
          </a:prstGeom>
        </p:spPr>
      </p:pic>
      <p:pic>
        <p:nvPicPr>
          <p:cNvPr id="6" name="Picture 5"/>
          <p:cNvPicPr>
            <a:picLocks noChangeAspect="1"/>
          </p:cNvPicPr>
          <p:nvPr/>
        </p:nvPicPr>
        <p:blipFill>
          <a:blip r:embed="rId4"/>
          <a:stretch>
            <a:fillRect/>
          </a:stretch>
        </p:blipFill>
        <p:spPr>
          <a:xfrm>
            <a:off x="2036914" y="3700960"/>
            <a:ext cx="2200275" cy="2076450"/>
          </a:xfrm>
          <a:prstGeom prst="rect">
            <a:avLst/>
          </a:prstGeom>
        </p:spPr>
      </p:pic>
      <p:pic>
        <p:nvPicPr>
          <p:cNvPr id="1026" name="Picture 2" descr="Image result for hello my name 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113" y="941416"/>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60198" b="3094"/>
          <a:stretch/>
        </p:blipFill>
        <p:spPr>
          <a:xfrm>
            <a:off x="317776" y="3224710"/>
            <a:ext cx="9428921" cy="2552700"/>
          </a:xfrm>
          <a:prstGeom prst="rect">
            <a:avLst/>
          </a:prstGeom>
        </p:spPr>
      </p:pic>
      <p:sp>
        <p:nvSpPr>
          <p:cNvPr id="3" name="TextBox 2"/>
          <p:cNvSpPr txBox="1"/>
          <p:nvPr/>
        </p:nvSpPr>
        <p:spPr>
          <a:xfrm>
            <a:off x="2036914" y="6065134"/>
            <a:ext cx="8754833" cy="584775"/>
          </a:xfrm>
          <a:prstGeom prst="rect">
            <a:avLst/>
          </a:prstGeom>
          <a:noFill/>
        </p:spPr>
        <p:txBody>
          <a:bodyPr wrap="none" rtlCol="0">
            <a:spAutoFit/>
          </a:bodyPr>
          <a:lstStyle/>
          <a:p>
            <a:r>
              <a:rPr lang="en-US" sz="3200" dirty="0" smtClean="0"/>
              <a:t>Please answer: This would be a great workshop if….</a:t>
            </a:r>
            <a:endParaRPr lang="en-US" sz="3200" dirty="0"/>
          </a:p>
        </p:txBody>
      </p:sp>
      <p:cxnSp>
        <p:nvCxnSpPr>
          <p:cNvPr id="8" name="Straight Connector 7"/>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367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serve all the kids we identify?</a:t>
            </a:r>
            <a:endParaRPr lang="en-US" dirty="0"/>
          </a:p>
        </p:txBody>
      </p:sp>
      <p:sp>
        <p:nvSpPr>
          <p:cNvPr id="3" name="Content Placeholder 2"/>
          <p:cNvSpPr>
            <a:spLocks noGrp="1"/>
          </p:cNvSpPr>
          <p:nvPr>
            <p:ph idx="1"/>
          </p:nvPr>
        </p:nvSpPr>
        <p:spPr/>
        <p:txBody>
          <a:bodyPr/>
          <a:lstStyle/>
          <a:p>
            <a:r>
              <a:rPr lang="en-US" dirty="0" smtClean="0"/>
              <a:t>Created of Collaborative Services Team in 2009</a:t>
            </a:r>
          </a:p>
          <a:p>
            <a:r>
              <a:rPr lang="en-US" dirty="0" smtClean="0"/>
              <a:t>Strong partnership with Youth and Family Services Agency</a:t>
            </a:r>
          </a:p>
          <a:p>
            <a:r>
              <a:rPr lang="en-US" dirty="0" smtClean="0"/>
              <a:t>Joined previously existing counseling groups</a:t>
            </a:r>
          </a:p>
          <a:p>
            <a:r>
              <a:rPr lang="en-US" dirty="0" smtClean="0"/>
              <a:t>Interns supporting Tier 2 from YFS and OSMS </a:t>
            </a:r>
          </a:p>
          <a:p>
            <a:r>
              <a:rPr lang="en-US" dirty="0" smtClean="0"/>
              <a:t>Parent provided counseling</a:t>
            </a:r>
          </a:p>
          <a:p>
            <a:endParaRPr lang="en-US" dirty="0"/>
          </a:p>
        </p:txBody>
      </p:sp>
      <p:cxnSp>
        <p:nvCxnSpPr>
          <p:cNvPr id="5" name="Straight Connector 4"/>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497" y="4001294"/>
            <a:ext cx="4848092" cy="2727052"/>
          </a:xfrm>
          <a:prstGeom prst="rect">
            <a:avLst/>
          </a:prstGeom>
        </p:spPr>
      </p:pic>
    </p:spTree>
    <p:extLst>
      <p:ext uri="{BB962C8B-B14F-4D97-AF65-F5344CB8AC3E}">
        <p14:creationId xmlns:p14="http://schemas.microsoft.com/office/powerpoint/2010/main" val="98978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S light house.jpg"/>
          <p:cNvPicPr>
            <a:picLocks noChangeAspect="1"/>
          </p:cNvPicPr>
          <p:nvPr/>
        </p:nvPicPr>
        <p:blipFill>
          <a:blip r:embed="rId3"/>
          <a:stretch>
            <a:fillRect/>
          </a:stretch>
        </p:blipFill>
        <p:spPr>
          <a:xfrm>
            <a:off x="77788" y="42863"/>
            <a:ext cx="12092381" cy="6823798"/>
          </a:xfrm>
          <a:prstGeom prst="rect">
            <a:avLst/>
          </a:prstGeom>
        </p:spPr>
      </p:pic>
      <p:sp>
        <p:nvSpPr>
          <p:cNvPr id="2" name="Title 1"/>
          <p:cNvSpPr>
            <a:spLocks noGrp="1"/>
          </p:cNvSpPr>
          <p:nvPr>
            <p:ph type="title"/>
          </p:nvPr>
        </p:nvSpPr>
        <p:spPr/>
        <p:txBody>
          <a:bodyPr/>
          <a:lstStyle/>
          <a:p>
            <a:r>
              <a:rPr lang="en-US"/>
              <a:t>Piloting Universal Screening</a:t>
            </a:r>
            <a:endParaRPr lang="en-US" dirty="0"/>
          </a:p>
        </p:txBody>
      </p:sp>
      <p:cxnSp>
        <p:nvCxnSpPr>
          <p:cNvPr id="7" name="Straight Connector 6"/>
          <p:cNvCxnSpPr/>
          <p:nvPr/>
        </p:nvCxnSpPr>
        <p:spPr>
          <a:xfrm flipH="1" flipV="1">
            <a:off x="77788" y="42863"/>
            <a:ext cx="45042" cy="68151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780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Screening Process</a:t>
            </a:r>
            <a:endParaRPr lang="en-US" dirty="0"/>
          </a:p>
        </p:txBody>
      </p:sp>
      <p:sp>
        <p:nvSpPr>
          <p:cNvPr id="3" name="Content Placeholder 2"/>
          <p:cNvSpPr>
            <a:spLocks noGrp="1"/>
          </p:cNvSpPr>
          <p:nvPr>
            <p:ph idx="1"/>
          </p:nvPr>
        </p:nvSpPr>
        <p:spPr/>
        <p:txBody>
          <a:bodyPr/>
          <a:lstStyle/>
          <a:p>
            <a:r>
              <a:rPr lang="en-US" dirty="0" smtClean="0"/>
              <a:t>School team selects a screening instrument, ensuring fit for school district and students</a:t>
            </a:r>
          </a:p>
          <a:p>
            <a:r>
              <a:rPr lang="en-US" dirty="0"/>
              <a:t>D</a:t>
            </a:r>
            <a:r>
              <a:rPr lang="en-US" dirty="0" smtClean="0"/>
              <a:t>ecide process, communicate with families, train staff</a:t>
            </a:r>
          </a:p>
          <a:p>
            <a:r>
              <a:rPr lang="en-US" dirty="0" smtClean="0"/>
              <a:t>Collect &amp; analyze data</a:t>
            </a:r>
          </a:p>
          <a:p>
            <a:r>
              <a:rPr lang="en-US" dirty="0" smtClean="0"/>
              <a:t>Provide/coordinate interventions for identified students</a:t>
            </a:r>
          </a:p>
          <a:p>
            <a:r>
              <a:rPr lang="en-US" dirty="0" smtClean="0"/>
              <a:t>Assess again</a:t>
            </a:r>
            <a:endParaRPr lang="en-US" dirty="0"/>
          </a:p>
        </p:txBody>
      </p:sp>
      <p:pic>
        <p:nvPicPr>
          <p:cNvPr id="4" name="Picture 3"/>
          <p:cNvPicPr>
            <a:picLocks noChangeAspect="1"/>
          </p:cNvPicPr>
          <p:nvPr/>
        </p:nvPicPr>
        <p:blipFill>
          <a:blip r:embed="rId3"/>
          <a:stretch>
            <a:fillRect/>
          </a:stretch>
        </p:blipFill>
        <p:spPr>
          <a:xfrm>
            <a:off x="8752833" y="4608187"/>
            <a:ext cx="2699775" cy="2249813"/>
          </a:xfrm>
          <a:prstGeom prst="rect">
            <a:avLst/>
          </a:prstGeom>
        </p:spPr>
      </p:pic>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747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226" y="148207"/>
            <a:ext cx="10737574" cy="6709793"/>
          </a:xfrm>
        </p:spPr>
      </p:pic>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336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710914" cy="1325563"/>
          </a:xfrm>
        </p:spPr>
        <p:txBody>
          <a:bodyPr>
            <a:normAutofit/>
          </a:bodyPr>
          <a:lstStyle/>
          <a:p>
            <a:r>
              <a:rPr lang="en-US" sz="4000" dirty="0" smtClean="0"/>
              <a:t>Universal Screening recommended by:</a:t>
            </a:r>
            <a:endParaRPr lang="en-US" sz="4000" dirty="0"/>
          </a:p>
        </p:txBody>
      </p:sp>
      <p:sp>
        <p:nvSpPr>
          <p:cNvPr id="3" name="Content Placeholder 2"/>
          <p:cNvSpPr>
            <a:spLocks noGrp="1"/>
          </p:cNvSpPr>
          <p:nvPr>
            <p:ph idx="1"/>
          </p:nvPr>
        </p:nvSpPr>
        <p:spPr>
          <a:xfrm>
            <a:off x="428766" y="1156885"/>
            <a:ext cx="11553967" cy="5080142"/>
          </a:xfrm>
        </p:spPr>
        <p:txBody>
          <a:bodyPr>
            <a:noAutofit/>
          </a:bodyPr>
          <a:lstStyle/>
          <a:p>
            <a:r>
              <a:rPr lang="en-US" b="1" dirty="0" smtClean="0">
                <a:solidFill>
                  <a:srgbClr val="C00000"/>
                </a:solidFill>
              </a:rPr>
              <a:t>2002</a:t>
            </a:r>
            <a:r>
              <a:rPr lang="en-US" dirty="0" smtClean="0"/>
              <a:t>  The </a:t>
            </a:r>
            <a:r>
              <a:rPr lang="en-US" dirty="0"/>
              <a:t>United States President’s </a:t>
            </a:r>
            <a:r>
              <a:rPr lang="en-US" b="1" dirty="0"/>
              <a:t>Commission on Excellence </a:t>
            </a:r>
          </a:p>
          <a:p>
            <a:pPr marL="0" indent="0">
              <a:buNone/>
            </a:pPr>
            <a:r>
              <a:rPr lang="en-US" b="1" dirty="0"/>
              <a:t> </a:t>
            </a:r>
            <a:r>
              <a:rPr lang="en-US" b="1" dirty="0" smtClean="0"/>
              <a:t>    in </a:t>
            </a:r>
            <a:r>
              <a:rPr lang="en-US" b="1" dirty="0"/>
              <a:t>Special Education</a:t>
            </a:r>
            <a:r>
              <a:rPr lang="en-US" dirty="0"/>
              <a:t> </a:t>
            </a:r>
            <a:r>
              <a:rPr lang="en-US" b="1" dirty="0"/>
              <a:t>(U.S. Department of Education </a:t>
            </a:r>
            <a:r>
              <a:rPr lang="en-US" b="1" dirty="0" smtClean="0"/>
              <a:t>OSERS) </a:t>
            </a:r>
            <a:endParaRPr lang="en-US" b="1" dirty="0"/>
          </a:p>
          <a:p>
            <a:r>
              <a:rPr lang="en-US" b="1" dirty="0" smtClean="0">
                <a:solidFill>
                  <a:srgbClr val="C00000"/>
                </a:solidFill>
              </a:rPr>
              <a:t>2009</a:t>
            </a:r>
            <a:r>
              <a:rPr lang="en-US" b="1" dirty="0" smtClean="0"/>
              <a:t> National Association of School Psychologists (NASP)</a:t>
            </a:r>
          </a:p>
          <a:p>
            <a:r>
              <a:rPr lang="en-US" b="1" dirty="0" smtClean="0">
                <a:solidFill>
                  <a:srgbClr val="C00000"/>
                </a:solidFill>
              </a:rPr>
              <a:t>2009</a:t>
            </a:r>
            <a:r>
              <a:rPr lang="en-US" b="1" dirty="0" smtClean="0"/>
              <a:t> National Research Council </a:t>
            </a:r>
            <a:r>
              <a:rPr lang="en-US" b="1" dirty="0"/>
              <a:t>			</a:t>
            </a:r>
            <a:endParaRPr lang="en-US" b="1" dirty="0" smtClean="0"/>
          </a:p>
          <a:p>
            <a:r>
              <a:rPr lang="en-US" b="1" dirty="0" smtClean="0">
                <a:solidFill>
                  <a:srgbClr val="C00000"/>
                </a:solidFill>
              </a:rPr>
              <a:t>2009</a:t>
            </a:r>
            <a:r>
              <a:rPr lang="en-US" b="1" dirty="0" smtClean="0"/>
              <a:t> Institute of Medicine </a:t>
            </a:r>
            <a:r>
              <a:rPr lang="en-US" b="1" dirty="0"/>
              <a:t>			</a:t>
            </a:r>
            <a:endParaRPr lang="en-US" b="1" i="1" dirty="0"/>
          </a:p>
          <a:p>
            <a:r>
              <a:rPr lang="en-US" b="1" dirty="0" smtClean="0">
                <a:solidFill>
                  <a:srgbClr val="C00000"/>
                </a:solidFill>
              </a:rPr>
              <a:t>2013</a:t>
            </a:r>
            <a:r>
              <a:rPr lang="en-US" b="1" i="1" dirty="0" smtClean="0"/>
              <a:t> A </a:t>
            </a:r>
            <a:r>
              <a:rPr lang="en-US" b="1" i="1" dirty="0"/>
              <a:t>Framework for Safe and Successful </a:t>
            </a:r>
            <a:r>
              <a:rPr lang="en-US" b="1" i="1" dirty="0" smtClean="0"/>
              <a:t>Schools </a:t>
            </a:r>
          </a:p>
          <a:p>
            <a:r>
              <a:rPr lang="en-US" b="1" dirty="0" smtClean="0">
                <a:solidFill>
                  <a:srgbClr val="C00000"/>
                </a:solidFill>
              </a:rPr>
              <a:t>2014 </a:t>
            </a:r>
            <a:r>
              <a:rPr lang="en-US" b="1" dirty="0" smtClean="0"/>
              <a:t>Connecticut </a:t>
            </a:r>
            <a:r>
              <a:rPr lang="en-US" b="1" dirty="0"/>
              <a:t>Office of Child Advocate (2014</a:t>
            </a:r>
            <a:r>
              <a:rPr lang="en-US" b="1" dirty="0" smtClean="0"/>
              <a:t>)</a:t>
            </a:r>
          </a:p>
          <a:p>
            <a:r>
              <a:rPr lang="en-US" b="1" dirty="0" smtClean="0">
                <a:solidFill>
                  <a:srgbClr val="C00000"/>
                </a:solidFill>
              </a:rPr>
              <a:t>2016</a:t>
            </a:r>
            <a:r>
              <a:rPr lang="en-US" b="1" dirty="0" smtClean="0"/>
              <a:t> CSCORE research brief 11.1</a:t>
            </a:r>
            <a:r>
              <a:rPr lang="en-US" dirty="0" smtClean="0"/>
              <a:t>:  Humphrey</a:t>
            </a:r>
            <a:r>
              <a:rPr lang="en-US" dirty="0"/>
              <a:t>, N. &amp; </a:t>
            </a:r>
            <a:r>
              <a:rPr lang="en-US" dirty="0" err="1"/>
              <a:t>Wigelsworth</a:t>
            </a:r>
            <a:r>
              <a:rPr lang="en-US" dirty="0"/>
              <a:t>, M. </a:t>
            </a:r>
          </a:p>
          <a:p>
            <a:pPr marL="0" indent="0">
              <a:buNone/>
            </a:pPr>
            <a:r>
              <a:rPr lang="en-US" sz="2400" dirty="0" smtClean="0"/>
              <a:t>     Making </a:t>
            </a:r>
            <a:r>
              <a:rPr lang="en-US" sz="2400" dirty="0"/>
              <a:t>the case for universal school-based mental </a:t>
            </a:r>
            <a:r>
              <a:rPr lang="en-US" sz="2400" dirty="0" smtClean="0"/>
              <a:t>health screening.</a:t>
            </a:r>
          </a:p>
          <a:p>
            <a:r>
              <a:rPr lang="en-US" b="1" dirty="0" smtClean="0">
                <a:solidFill>
                  <a:srgbClr val="C00000"/>
                </a:solidFill>
              </a:rPr>
              <a:t>2017</a:t>
            </a:r>
            <a:r>
              <a:rPr lang="en-US" b="1" dirty="0" smtClean="0"/>
              <a:t> Ohio </a:t>
            </a:r>
            <a:r>
              <a:rPr lang="en-US" b="1" dirty="0"/>
              <a:t>PBIS </a:t>
            </a:r>
            <a:r>
              <a:rPr lang="en-US" b="1" dirty="0" smtClean="0"/>
              <a:t>Network</a:t>
            </a:r>
            <a:endParaRPr lang="en-US" sz="1800" b="1" dirty="0"/>
          </a:p>
          <a:p>
            <a:pPr marL="0" indent="0">
              <a:buNone/>
            </a:pPr>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9342" y="0"/>
            <a:ext cx="1832658" cy="1832658"/>
          </a:xfrm>
          <a:prstGeom prst="rect">
            <a:avLst/>
          </a:prstGeom>
        </p:spPr>
      </p:pic>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477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add universal screening to our practices?</a:t>
            </a:r>
            <a:endParaRPr lang="en-US" dirty="0"/>
          </a:p>
        </p:txBody>
      </p:sp>
      <p:sp>
        <p:nvSpPr>
          <p:cNvPr id="3" name="Content Placeholder 2"/>
          <p:cNvSpPr>
            <a:spLocks noGrp="1"/>
          </p:cNvSpPr>
          <p:nvPr>
            <p:ph idx="1"/>
          </p:nvPr>
        </p:nvSpPr>
        <p:spPr/>
        <p:txBody>
          <a:bodyPr>
            <a:normAutofit/>
          </a:bodyPr>
          <a:lstStyle/>
          <a:p>
            <a:pPr marL="0" indent="0">
              <a:buNone/>
            </a:pPr>
            <a:r>
              <a:rPr lang="en-US" i="1" dirty="0" smtClean="0"/>
              <a:t>“</a:t>
            </a:r>
            <a:r>
              <a:rPr lang="en-US" i="1" dirty="0" smtClean="0">
                <a:solidFill>
                  <a:srgbClr val="FF0000"/>
                </a:solidFill>
              </a:rPr>
              <a:t>Schools</a:t>
            </a:r>
            <a:r>
              <a:rPr lang="en-US" i="1" dirty="0" smtClean="0"/>
              <a:t> </a:t>
            </a:r>
            <a:r>
              <a:rPr lang="en-US" i="1" dirty="0"/>
              <a:t>must play a critical role in the </a:t>
            </a:r>
            <a:r>
              <a:rPr lang="en-US" i="1" dirty="0">
                <a:solidFill>
                  <a:srgbClr val="FF0000"/>
                </a:solidFill>
              </a:rPr>
              <a:t>identification</a:t>
            </a:r>
            <a:r>
              <a:rPr lang="en-US" i="1" dirty="0"/>
              <a:t> and </a:t>
            </a:r>
            <a:r>
              <a:rPr lang="en-US" i="1" dirty="0">
                <a:solidFill>
                  <a:srgbClr val="FF0000"/>
                </a:solidFill>
              </a:rPr>
              <a:t>referral</a:t>
            </a:r>
            <a:r>
              <a:rPr lang="en-US" i="1" dirty="0"/>
              <a:t> of </a:t>
            </a:r>
            <a:r>
              <a:rPr lang="en-US" i="1" dirty="0">
                <a:solidFill>
                  <a:srgbClr val="FF0000"/>
                </a:solidFill>
              </a:rPr>
              <a:t>students with social, emotional, and behavioral health problems</a:t>
            </a:r>
            <a:r>
              <a:rPr lang="en-US" i="1" dirty="0"/>
              <a:t>. This identification and referral is critical to ensure that </a:t>
            </a:r>
            <a:r>
              <a:rPr lang="en-US" i="1" dirty="0">
                <a:solidFill>
                  <a:srgbClr val="7030A0"/>
                </a:solidFill>
              </a:rPr>
              <a:t>students are then connected with the appropriate supports both in the school and in the home</a:t>
            </a:r>
            <a:r>
              <a:rPr lang="en-US" i="1" dirty="0"/>
              <a:t>…  The goal of </a:t>
            </a:r>
            <a:r>
              <a:rPr lang="en-US" i="1" u="sng" dirty="0"/>
              <a:t>interconnection between separate systems </a:t>
            </a:r>
            <a:r>
              <a:rPr lang="en-US" i="1" dirty="0"/>
              <a:t>within the mental health arena can only be successfully achieved through the </a:t>
            </a:r>
            <a:r>
              <a:rPr lang="en-US" i="1" dirty="0">
                <a:solidFill>
                  <a:schemeClr val="accent6">
                    <a:lumMod val="75000"/>
                  </a:schemeClr>
                </a:solidFill>
              </a:rPr>
              <a:t>integration of schools and their active participation concerning the mental health and wellness of their students</a:t>
            </a:r>
            <a:r>
              <a:rPr lang="en-US" dirty="0" smtClean="0"/>
              <a:t>.” </a:t>
            </a:r>
          </a:p>
          <a:p>
            <a:pPr marL="0" indent="0" algn="r">
              <a:buNone/>
            </a:pPr>
            <a:r>
              <a:rPr lang="en-US" sz="2100" dirty="0"/>
              <a:t>(Office of the Child Advocate, 2014, p.92)</a:t>
            </a:r>
          </a:p>
          <a:p>
            <a:pPr marL="0" indent="0">
              <a:buNone/>
            </a:pPr>
            <a:endParaRPr lang="en-US" dirty="0"/>
          </a:p>
        </p:txBody>
      </p:sp>
      <p:cxnSp>
        <p:nvCxnSpPr>
          <p:cNvPr id="6" name="Straight Connector 5"/>
          <p:cNvCxnSpPr/>
          <p:nvPr/>
        </p:nvCxnSpPr>
        <p:spPr>
          <a:xfrm flipV="1">
            <a:off x="275230" y="3025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515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2230"/>
          </a:xfrm>
        </p:spPr>
        <p:txBody>
          <a:bodyPr>
            <a:normAutofit/>
          </a:bodyPr>
          <a:lstStyle/>
          <a:p>
            <a:r>
              <a:rPr lang="en-US" sz="3200" dirty="0"/>
              <a:t>What are common screeners used in schools?</a:t>
            </a:r>
          </a:p>
        </p:txBody>
      </p:sp>
      <p:graphicFrame>
        <p:nvGraphicFramePr>
          <p:cNvPr id="3" name="Table 2"/>
          <p:cNvGraphicFramePr/>
          <p:nvPr>
            <p:extLst/>
          </p:nvPr>
        </p:nvGraphicFramePr>
        <p:xfrm>
          <a:off x="1198183" y="1187356"/>
          <a:ext cx="10713491" cy="5103765"/>
        </p:xfrm>
        <a:graphic>
          <a:graphicData uri="http://schemas.openxmlformats.org/drawingml/2006/table">
            <a:tbl>
              <a:tblPr firstRow="1" bandRow="1">
                <a:tableStyleId>{5C22544A-7EE6-4342-B048-85BDC9FD1C3A}</a:tableStyleId>
              </a:tblPr>
              <a:tblGrid>
                <a:gridCol w="3592948">
                  <a:extLst>
                    <a:ext uri="{9D8B030D-6E8A-4147-A177-3AD203B41FA5}">
                      <a16:colId xmlns="" xmlns:a16="http://schemas.microsoft.com/office/drawing/2014/main" val="2271742016"/>
                    </a:ext>
                  </a:extLst>
                </a:gridCol>
                <a:gridCol w="1375950">
                  <a:extLst>
                    <a:ext uri="{9D8B030D-6E8A-4147-A177-3AD203B41FA5}">
                      <a16:colId xmlns="" xmlns:a16="http://schemas.microsoft.com/office/drawing/2014/main" val="581829013"/>
                    </a:ext>
                  </a:extLst>
                </a:gridCol>
                <a:gridCol w="5744593">
                  <a:extLst>
                    <a:ext uri="{9D8B030D-6E8A-4147-A177-3AD203B41FA5}">
                      <a16:colId xmlns="" xmlns:a16="http://schemas.microsoft.com/office/drawing/2014/main" val="3272104105"/>
                    </a:ext>
                  </a:extLst>
                </a:gridCol>
              </a:tblGrid>
              <a:tr h="469785">
                <a:tc>
                  <a:txBody>
                    <a:bodyPr/>
                    <a:lstStyle/>
                    <a:p>
                      <a:r>
                        <a:rPr lang="en-US" dirty="0"/>
                        <a:t>Name</a:t>
                      </a:r>
                    </a:p>
                  </a:txBody>
                  <a:tcPr/>
                </a:tc>
                <a:tc>
                  <a:txBody>
                    <a:bodyPr/>
                    <a:lstStyle/>
                    <a:p>
                      <a:pPr algn="ctr"/>
                      <a:r>
                        <a:rPr lang="en-US" dirty="0" smtClean="0"/>
                        <a:t>Age </a:t>
                      </a:r>
                      <a:r>
                        <a:rPr lang="en-US" dirty="0"/>
                        <a:t>Levels</a:t>
                      </a:r>
                    </a:p>
                  </a:txBody>
                  <a:tcPr/>
                </a:tc>
                <a:tc>
                  <a:txBody>
                    <a:bodyPr/>
                    <a:lstStyle/>
                    <a:p>
                      <a:r>
                        <a:rPr lang="en-US" dirty="0"/>
                        <a:t>Description</a:t>
                      </a:r>
                    </a:p>
                  </a:txBody>
                  <a:tcPr/>
                </a:tc>
                <a:extLst>
                  <a:ext uri="{0D108BD9-81ED-4DB2-BD59-A6C34878D82A}">
                    <a16:rowId xmlns="" xmlns:a16="http://schemas.microsoft.com/office/drawing/2014/main" val="1765186817"/>
                  </a:ext>
                </a:extLst>
              </a:tr>
              <a:tr h="819341">
                <a:tc>
                  <a:txBody>
                    <a:bodyPr/>
                    <a:lstStyle/>
                    <a:p>
                      <a:r>
                        <a:rPr lang="en-US" sz="1600" dirty="0"/>
                        <a:t>Systemic Screener for Behavior Disorders (SSBD</a:t>
                      </a:r>
                      <a:r>
                        <a:rPr lang="en-US" sz="1600" dirty="0" smtClean="0"/>
                        <a:t>), 2014</a:t>
                      </a:r>
                      <a:endParaRPr lang="en-US" sz="1600" dirty="0"/>
                    </a:p>
                  </a:txBody>
                  <a:tcPr/>
                </a:tc>
                <a:tc>
                  <a:txBody>
                    <a:bodyPr/>
                    <a:lstStyle/>
                    <a:p>
                      <a:pPr algn="ctr"/>
                      <a:r>
                        <a:rPr lang="en-US" sz="1600" dirty="0" smtClean="0"/>
                        <a:t>3-12 Years</a:t>
                      </a:r>
                      <a:endParaRPr lang="en-US" sz="1600" dirty="0"/>
                    </a:p>
                  </a:txBody>
                  <a:tcPr/>
                </a:tc>
                <a:tc>
                  <a:txBody>
                    <a:bodyPr/>
                    <a:lstStyle/>
                    <a:p>
                      <a:r>
                        <a:rPr lang="en-US" sz="1600" dirty="0"/>
                        <a:t>3 stage process from </a:t>
                      </a:r>
                      <a:r>
                        <a:rPr lang="en-US" sz="1600" dirty="0" smtClean="0"/>
                        <a:t>perspective </a:t>
                      </a:r>
                      <a:r>
                        <a:rPr lang="en-US" sz="1600" dirty="0"/>
                        <a:t>of the </a:t>
                      </a:r>
                      <a:r>
                        <a:rPr lang="en-US" sz="1600" dirty="0" smtClean="0"/>
                        <a:t>teacher via</a:t>
                      </a:r>
                      <a:r>
                        <a:rPr lang="en-US" sz="1600" baseline="0" dirty="0" smtClean="0"/>
                        <a:t> rating scales and observations</a:t>
                      </a:r>
                      <a:r>
                        <a:rPr lang="en-US" sz="1600" dirty="0" smtClean="0"/>
                        <a:t>. </a:t>
                      </a:r>
                      <a:r>
                        <a:rPr lang="en-US" sz="1600" dirty="0"/>
                        <a:t>Screens for internalizing and externalizing behaviors.</a:t>
                      </a:r>
                    </a:p>
                  </a:txBody>
                  <a:tcPr/>
                </a:tc>
                <a:extLst>
                  <a:ext uri="{0D108BD9-81ED-4DB2-BD59-A6C34878D82A}">
                    <a16:rowId xmlns="" xmlns:a16="http://schemas.microsoft.com/office/drawing/2014/main" val="641698279"/>
                  </a:ext>
                </a:extLst>
              </a:tr>
              <a:tr h="713652">
                <a:tc>
                  <a:txBody>
                    <a:bodyPr/>
                    <a:lstStyle/>
                    <a:p>
                      <a:r>
                        <a:rPr lang="en-US" sz="1600" dirty="0" smtClean="0"/>
                        <a:t>Strengths</a:t>
                      </a:r>
                      <a:r>
                        <a:rPr lang="en-US" sz="1600" baseline="0" dirty="0" smtClean="0"/>
                        <a:t> and Difficulties Questionnaire (SDQ), 2002</a:t>
                      </a:r>
                      <a:endParaRPr lang="en-US" sz="1600" dirty="0"/>
                    </a:p>
                  </a:txBody>
                  <a:tcPr/>
                </a:tc>
                <a:tc>
                  <a:txBody>
                    <a:bodyPr/>
                    <a:lstStyle/>
                    <a:p>
                      <a:pPr algn="ctr"/>
                      <a:r>
                        <a:rPr lang="en-US" sz="1600" dirty="0" smtClean="0"/>
                        <a:t>4-17 Years</a:t>
                      </a:r>
                      <a:endParaRPr lang="en-US" sz="1600" dirty="0"/>
                    </a:p>
                  </a:txBody>
                  <a:tcPr/>
                </a:tc>
                <a:tc>
                  <a:txBody>
                    <a:bodyPr/>
                    <a:lstStyle/>
                    <a:p>
                      <a:r>
                        <a:rPr lang="en-US" sz="1600" dirty="0" smtClean="0"/>
                        <a:t>Teacher, parent, or student report.</a:t>
                      </a:r>
                      <a:r>
                        <a:rPr lang="en-US" sz="1600" baseline="0" dirty="0" smtClean="0"/>
                        <a:t> 25 item screener m</a:t>
                      </a:r>
                      <a:r>
                        <a:rPr lang="en-US" sz="1600" dirty="0" smtClean="0"/>
                        <a:t>easures</a:t>
                      </a:r>
                      <a:r>
                        <a:rPr lang="en-US" sz="1600" baseline="0" dirty="0" smtClean="0"/>
                        <a:t> for internalizing, externalizing, and prosocial behaviors. </a:t>
                      </a:r>
                      <a:endParaRPr lang="en-US" sz="1600" dirty="0"/>
                    </a:p>
                  </a:txBody>
                  <a:tcPr/>
                </a:tc>
              </a:tr>
              <a:tr h="819341">
                <a:tc>
                  <a:txBody>
                    <a:bodyPr/>
                    <a:lstStyle/>
                    <a:p>
                      <a:r>
                        <a:rPr lang="en-US" sz="1600" dirty="0" smtClean="0"/>
                        <a:t>Social Skills Improvement System (SSIS)</a:t>
                      </a:r>
                      <a:r>
                        <a:rPr lang="en-US" sz="1600" baseline="0" dirty="0" smtClean="0"/>
                        <a:t> Rating Scales</a:t>
                      </a:r>
                      <a:r>
                        <a:rPr lang="en-US" sz="1600" dirty="0" smtClean="0"/>
                        <a:t>,</a:t>
                      </a:r>
                      <a:r>
                        <a:rPr lang="en-US" sz="1600" baseline="0" dirty="0" smtClean="0"/>
                        <a:t> 2008</a:t>
                      </a:r>
                      <a:endParaRPr lang="en-US" sz="1600" dirty="0"/>
                    </a:p>
                  </a:txBody>
                  <a:tcPr/>
                </a:tc>
                <a:tc>
                  <a:txBody>
                    <a:bodyPr/>
                    <a:lstStyle/>
                    <a:p>
                      <a:pPr algn="ctr"/>
                      <a:r>
                        <a:rPr lang="en-US" sz="1600" dirty="0" smtClean="0"/>
                        <a:t>3-18</a:t>
                      </a:r>
                      <a:r>
                        <a:rPr lang="en-US" sz="1600" baseline="0" dirty="0" smtClean="0"/>
                        <a:t> Years</a:t>
                      </a:r>
                      <a:r>
                        <a:rPr lang="en-US" sz="1600" dirty="0" smtClean="0"/>
                        <a:t> </a:t>
                      </a:r>
                      <a:endParaRPr lang="en-US" sz="1600" dirty="0"/>
                    </a:p>
                  </a:txBody>
                  <a:tcPr/>
                </a:tc>
                <a:tc>
                  <a:txBody>
                    <a:bodyPr/>
                    <a:lstStyle/>
                    <a:p>
                      <a:r>
                        <a:rPr lang="en-US" sz="1600" dirty="0" smtClean="0"/>
                        <a:t>Teacher, parent, or student administered. Screens</a:t>
                      </a:r>
                      <a:r>
                        <a:rPr lang="en-US" sz="1600" baseline="0" dirty="0" smtClean="0"/>
                        <a:t> for Social Skills, Problem Behaviors (e.g. Externalizing, Internalizing), and Academic Competence.</a:t>
                      </a:r>
                      <a:endParaRPr lang="en-US" sz="1600" dirty="0"/>
                    </a:p>
                  </a:txBody>
                  <a:tcPr/>
                </a:tc>
                <a:extLst>
                  <a:ext uri="{0D108BD9-81ED-4DB2-BD59-A6C34878D82A}">
                    <a16:rowId xmlns="" xmlns:a16="http://schemas.microsoft.com/office/drawing/2014/main" val="2846552627"/>
                  </a:ext>
                </a:extLst>
              </a:tr>
              <a:tr h="1019562">
                <a:tc>
                  <a:txBody>
                    <a:bodyPr/>
                    <a:lstStyle/>
                    <a:p>
                      <a:r>
                        <a:rPr lang="en-US" sz="1600" dirty="0"/>
                        <a:t>Behavior Assessment </a:t>
                      </a:r>
                      <a:r>
                        <a:rPr lang="en-US" sz="1600" dirty="0" smtClean="0"/>
                        <a:t>System </a:t>
                      </a:r>
                      <a:r>
                        <a:rPr lang="en-US" sz="1600" dirty="0"/>
                        <a:t>for Children </a:t>
                      </a:r>
                      <a:r>
                        <a:rPr lang="en-US" sz="1600" dirty="0" smtClean="0"/>
                        <a:t>3: </a:t>
                      </a:r>
                      <a:r>
                        <a:rPr lang="en-US" sz="1600" dirty="0"/>
                        <a:t>Behavior and Emotion Screening </a:t>
                      </a:r>
                      <a:r>
                        <a:rPr lang="en-US" sz="1600" dirty="0" smtClean="0"/>
                        <a:t>System </a:t>
                      </a:r>
                      <a:r>
                        <a:rPr lang="en-US" sz="1600" dirty="0"/>
                        <a:t>(</a:t>
                      </a:r>
                      <a:r>
                        <a:rPr lang="en-US" sz="1600" dirty="0" smtClean="0"/>
                        <a:t>BASC-3 BESS), 2015</a:t>
                      </a:r>
                      <a:endParaRPr lang="en-US" sz="1600" dirty="0"/>
                    </a:p>
                  </a:txBody>
                  <a:tcPr/>
                </a:tc>
                <a:tc>
                  <a:txBody>
                    <a:bodyPr/>
                    <a:lstStyle/>
                    <a:p>
                      <a:pPr algn="ctr"/>
                      <a:r>
                        <a:rPr lang="en-US" sz="1600" dirty="0" smtClean="0"/>
                        <a:t>3-18 Years</a:t>
                      </a:r>
                      <a:endParaRPr lang="en-US" sz="1600" dirty="0"/>
                    </a:p>
                  </a:txBody>
                  <a:tcPr/>
                </a:tc>
                <a:tc>
                  <a:txBody>
                    <a:bodyPr/>
                    <a:lstStyle/>
                    <a:p>
                      <a:r>
                        <a:rPr lang="en-US" sz="1600" dirty="0"/>
                        <a:t>Teacher, parent or student administered. Screens for internalizing and externalizing problems, school problems, and </a:t>
                      </a:r>
                      <a:r>
                        <a:rPr lang="en-US" sz="1600" dirty="0" err="1" smtClean="0"/>
                        <a:t>adaptative</a:t>
                      </a:r>
                      <a:r>
                        <a:rPr lang="en-US" sz="1600" dirty="0" smtClean="0"/>
                        <a:t> </a:t>
                      </a:r>
                      <a:r>
                        <a:rPr lang="en-US" sz="1600" dirty="0"/>
                        <a:t>skills</a:t>
                      </a:r>
                      <a:r>
                        <a:rPr lang="en-US" sz="1600" dirty="0" smtClean="0"/>
                        <a:t>.</a:t>
                      </a:r>
                    </a:p>
                    <a:p>
                      <a:r>
                        <a:rPr lang="en-US" sz="1600" dirty="0" smtClean="0"/>
                        <a:t>25-30 items.</a:t>
                      </a:r>
                      <a:endParaRPr lang="en-US" sz="1600" dirty="0"/>
                    </a:p>
                  </a:txBody>
                  <a:tcPr/>
                </a:tc>
                <a:extLst>
                  <a:ext uri="{0D108BD9-81ED-4DB2-BD59-A6C34878D82A}">
                    <a16:rowId xmlns="" xmlns:a16="http://schemas.microsoft.com/office/drawing/2014/main" val="3167925143"/>
                  </a:ext>
                </a:extLst>
              </a:tr>
              <a:tr h="1254846">
                <a:tc>
                  <a:txBody>
                    <a:bodyPr/>
                    <a:lstStyle/>
                    <a:p>
                      <a:r>
                        <a:rPr lang="en-US" sz="1600" dirty="0" smtClean="0"/>
                        <a:t>Beck</a:t>
                      </a:r>
                      <a:r>
                        <a:rPr lang="en-US" sz="1600" baseline="0" dirty="0" smtClean="0"/>
                        <a:t> Youth Inventories, Second Edition (BYI-2), 2005 </a:t>
                      </a:r>
                      <a:endParaRPr lang="en-US" sz="1600" dirty="0"/>
                    </a:p>
                  </a:txBody>
                  <a:tcPr/>
                </a:tc>
                <a:tc>
                  <a:txBody>
                    <a:bodyPr/>
                    <a:lstStyle/>
                    <a:p>
                      <a:pPr algn="ctr"/>
                      <a:r>
                        <a:rPr lang="en-US" sz="1600" dirty="0" smtClean="0"/>
                        <a:t>7-18</a:t>
                      </a:r>
                      <a:r>
                        <a:rPr lang="en-US" sz="1600" baseline="0" dirty="0" smtClean="0"/>
                        <a:t> Years</a:t>
                      </a:r>
                      <a:r>
                        <a:rPr lang="en-US" sz="1600" dirty="0" smtClean="0"/>
                        <a:t> </a:t>
                      </a:r>
                      <a:endParaRPr lang="en-US" sz="1600" dirty="0"/>
                    </a:p>
                  </a:txBody>
                  <a:tcPr/>
                </a:tc>
                <a:tc>
                  <a:txBody>
                    <a:bodyPr/>
                    <a:lstStyle/>
                    <a:p>
                      <a:r>
                        <a:rPr lang="en-US" sz="1600" dirty="0" smtClean="0">
                          <a:latin typeface="Calibri" charset="0"/>
                        </a:rPr>
                        <a:t>Self-reported</a:t>
                      </a:r>
                      <a:r>
                        <a:rPr lang="en-US" sz="1600" baseline="0" dirty="0" smtClean="0">
                          <a:latin typeface="Calibri" charset="0"/>
                        </a:rPr>
                        <a:t> evaluation of children’s and adolescents’ emotional and social impairment</a:t>
                      </a:r>
                      <a:r>
                        <a:rPr lang="en-US" sz="1600" dirty="0" smtClean="0">
                          <a:latin typeface="Calibri" charset="0"/>
                        </a:rPr>
                        <a:t>.  5</a:t>
                      </a:r>
                      <a:r>
                        <a:rPr lang="en-US" sz="1600" baseline="0" dirty="0" smtClean="0">
                          <a:latin typeface="Calibri" charset="0"/>
                        </a:rPr>
                        <a:t> potential inventories with 20</a:t>
                      </a:r>
                      <a:r>
                        <a:rPr lang="en-US" sz="1600" dirty="0" smtClean="0">
                          <a:latin typeface="Calibri" charset="0"/>
                        </a:rPr>
                        <a:t> questions each;</a:t>
                      </a:r>
                      <a:r>
                        <a:rPr lang="en-US" sz="1600" baseline="0" dirty="0" smtClean="0">
                          <a:latin typeface="Calibri" charset="0"/>
                        </a:rPr>
                        <a:t> Anxiety (BAI-Y), Depression (BDI-Y), Anger (B, Disruptive Behavior, and Self-Concept.</a:t>
                      </a:r>
                      <a:endParaRPr lang="en-US" sz="1600" dirty="0">
                        <a:latin typeface="Calibri" charset="0"/>
                      </a:endParaRPr>
                    </a:p>
                  </a:txBody>
                  <a:tcPr/>
                </a:tc>
                <a:extLst>
                  <a:ext uri="{0D108BD9-81ED-4DB2-BD59-A6C34878D82A}">
                    <a16:rowId xmlns="" xmlns:a16="http://schemas.microsoft.com/office/drawing/2014/main" val="1187459686"/>
                  </a:ext>
                </a:extLst>
              </a:tr>
            </a:tbl>
          </a:graphicData>
        </a:graphic>
      </p:graphicFrame>
      <p:sp>
        <p:nvSpPr>
          <p:cNvPr id="4" name="Arrow: Right 3"/>
          <p:cNvSpPr/>
          <p:nvPr/>
        </p:nvSpPr>
        <p:spPr>
          <a:xfrm>
            <a:off x="279074" y="5409275"/>
            <a:ext cx="803807" cy="404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Arrow: Right 3"/>
          <p:cNvSpPr/>
          <p:nvPr/>
        </p:nvSpPr>
        <p:spPr>
          <a:xfrm>
            <a:off x="279074" y="4401615"/>
            <a:ext cx="803807" cy="404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3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2" y="2425936"/>
            <a:ext cx="2873992" cy="1325563"/>
          </a:xfrm>
        </p:spPr>
        <p:txBody>
          <a:bodyPr>
            <a:noAutofit/>
          </a:bodyPr>
          <a:lstStyle/>
          <a:p>
            <a:r>
              <a:rPr lang="en-US" sz="5400" b="1" dirty="0" smtClean="0"/>
              <a:t>Sample questions from the BAI</a:t>
            </a:r>
            <a:endParaRPr lang="en-US" sz="5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737" y="169562"/>
            <a:ext cx="6155142" cy="6554591"/>
          </a:xfrm>
          <a:prstGeom prst="rect">
            <a:avLst/>
          </a:prstGeom>
        </p:spPr>
      </p:pic>
      <p:cxnSp>
        <p:nvCxnSpPr>
          <p:cNvPr id="4" name="Straight Connector 3"/>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006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365125"/>
            <a:ext cx="8822021" cy="6379341"/>
          </a:xfrm>
        </p:spPr>
      </p:pic>
      <p:cxnSp>
        <p:nvCxnSpPr>
          <p:cNvPr id="6" name="Straight Connector 5"/>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12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Standardization of administration</a:t>
            </a:r>
            <a:endParaRPr lang="en-US" dirty="0"/>
          </a:p>
        </p:txBody>
      </p:sp>
      <p:sp>
        <p:nvSpPr>
          <p:cNvPr id="3" name="Content Placeholder 2"/>
          <p:cNvSpPr>
            <a:spLocks noGrp="1"/>
          </p:cNvSpPr>
          <p:nvPr>
            <p:ph idx="1"/>
          </p:nvPr>
        </p:nvSpPr>
        <p:spPr/>
        <p:txBody>
          <a:bodyPr/>
          <a:lstStyle/>
          <a:p>
            <a:r>
              <a:rPr lang="en-US" dirty="0" smtClean="0"/>
              <a:t>Small groups</a:t>
            </a:r>
          </a:p>
          <a:p>
            <a:r>
              <a:rPr lang="en-US" dirty="0" smtClean="0"/>
              <a:t>Protocols were read to the students</a:t>
            </a:r>
          </a:p>
          <a:p>
            <a:r>
              <a:rPr lang="en-US" dirty="0" smtClean="0"/>
              <a:t>Administered by school counselors and school psychologist</a:t>
            </a:r>
            <a:endParaRPr lang="en-US" dirty="0"/>
          </a:p>
        </p:txBody>
      </p:sp>
      <p:cxnSp>
        <p:nvCxnSpPr>
          <p:cNvPr id="5" name="Straight Connector 4"/>
          <p:cNvCxnSpPr/>
          <p:nvPr/>
        </p:nvCxnSpPr>
        <p:spPr>
          <a:xfrm flipV="1">
            <a:off x="122830" y="1501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2714"/>
          <a:stretch/>
        </p:blipFill>
        <p:spPr>
          <a:xfrm>
            <a:off x="2490717" y="3356401"/>
            <a:ext cx="7620000" cy="3358297"/>
          </a:xfrm>
          <a:prstGeom prst="rect">
            <a:avLst/>
          </a:prstGeom>
        </p:spPr>
      </p:pic>
    </p:spTree>
    <p:extLst>
      <p:ext uri="{BB962C8B-B14F-4D97-AF65-F5344CB8AC3E}">
        <p14:creationId xmlns:p14="http://schemas.microsoft.com/office/powerpoint/2010/main" val="7752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250" y="1027906"/>
            <a:ext cx="10215349" cy="4351338"/>
          </a:xfrm>
        </p:spPr>
        <p:txBody>
          <a:bodyPr/>
          <a:lstStyle/>
          <a:p>
            <a:pPr marL="0" indent="0">
              <a:buNone/>
            </a:pPr>
            <a:r>
              <a:rPr lang="en-US" dirty="0"/>
              <a:t>1. What is universal screening (US)?</a:t>
            </a:r>
          </a:p>
          <a:p>
            <a:pPr marL="0" indent="0">
              <a:buNone/>
            </a:pPr>
            <a:r>
              <a:rPr lang="en-US" dirty="0"/>
              <a:t>2. Why is it encouraged in schools?</a:t>
            </a:r>
          </a:p>
          <a:p>
            <a:pPr marL="0" indent="0">
              <a:buNone/>
            </a:pPr>
            <a:r>
              <a:rPr lang="en-US" dirty="0"/>
              <a:t>3. What is involved?</a:t>
            </a:r>
          </a:p>
          <a:p>
            <a:pPr marL="0" indent="0">
              <a:buNone/>
            </a:pPr>
            <a:r>
              <a:rPr lang="en-US" dirty="0"/>
              <a:t>4. What would a US pilot look like</a:t>
            </a:r>
            <a:r>
              <a:rPr lang="en-US" dirty="0" smtClean="0"/>
              <a:t>?</a:t>
            </a:r>
          </a:p>
          <a:p>
            <a:pPr marL="0" indent="0">
              <a:buNone/>
            </a:pPr>
            <a:r>
              <a:rPr lang="en-US" dirty="0" smtClean="0"/>
              <a:t>5. How does a team select an instrument?</a:t>
            </a:r>
            <a:endParaRPr lang="en-US" dirty="0"/>
          </a:p>
          <a:p>
            <a:pPr marL="0" indent="0">
              <a:buNone/>
            </a:pPr>
            <a:r>
              <a:rPr lang="en-US" dirty="0"/>
              <a:t>6</a:t>
            </a:r>
            <a:r>
              <a:rPr lang="en-US" dirty="0" smtClean="0"/>
              <a:t>. </a:t>
            </a:r>
            <a:r>
              <a:rPr lang="en-US" dirty="0"/>
              <a:t>What does the data tell us?</a:t>
            </a:r>
          </a:p>
          <a:p>
            <a:pPr marL="0" indent="0">
              <a:buNone/>
            </a:pPr>
            <a:r>
              <a:rPr lang="en-US" dirty="0"/>
              <a:t>7</a:t>
            </a:r>
            <a:r>
              <a:rPr lang="en-US" dirty="0" smtClean="0"/>
              <a:t>. </a:t>
            </a:r>
            <a:r>
              <a:rPr lang="en-US" dirty="0"/>
              <a:t>How do districts use the data over time?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216" y="0"/>
            <a:ext cx="5532783" cy="6858000"/>
          </a:xfrm>
          <a:prstGeom prst="rect">
            <a:avLst/>
          </a:prstGeom>
        </p:spPr>
      </p:pic>
      <p:cxnSp>
        <p:nvCxnSpPr>
          <p:cNvPr id="5" name="Straight Connector 4"/>
          <p:cNvCxnSpPr/>
          <p:nvPr/>
        </p:nvCxnSpPr>
        <p:spPr>
          <a:xfrm flipV="1">
            <a:off x="95535" y="0"/>
            <a:ext cx="40943" cy="66464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14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Informing Parents</a:t>
            </a:r>
            <a:endParaRPr lang="en-US" dirty="0"/>
          </a:p>
        </p:txBody>
      </p:sp>
      <p:sp>
        <p:nvSpPr>
          <p:cNvPr id="3" name="Content Placeholder 2"/>
          <p:cNvSpPr>
            <a:spLocks noGrp="1"/>
          </p:cNvSpPr>
          <p:nvPr>
            <p:ph idx="1"/>
          </p:nvPr>
        </p:nvSpPr>
        <p:spPr>
          <a:xfrm>
            <a:off x="592541" y="1480794"/>
            <a:ext cx="10515600" cy="4351338"/>
          </a:xfrm>
        </p:spPr>
        <p:txBody>
          <a:bodyPr/>
          <a:lstStyle/>
          <a:p>
            <a:r>
              <a:rPr lang="en-US" dirty="0" smtClean="0"/>
              <a:t>Called home</a:t>
            </a:r>
          </a:p>
          <a:p>
            <a:r>
              <a:rPr lang="en-US" dirty="0" smtClean="0"/>
              <a:t>Sent letters</a:t>
            </a:r>
          </a:p>
          <a:p>
            <a:r>
              <a:rPr lang="en-US" dirty="0" smtClean="0"/>
              <a:t>Only informed teachers with parent permission</a:t>
            </a:r>
          </a:p>
          <a:p>
            <a:r>
              <a:rPr lang="en-US" dirty="0" smtClean="0"/>
              <a:t>Gave school based mental </a:t>
            </a:r>
          </a:p>
          <a:p>
            <a:pPr marL="0" indent="0">
              <a:buNone/>
            </a:pPr>
            <a:r>
              <a:rPr lang="en-US" dirty="0" smtClean="0"/>
              <a:t>health team an opportunity </a:t>
            </a:r>
          </a:p>
          <a:p>
            <a:pPr marL="0" indent="0">
              <a:buNone/>
            </a:pPr>
            <a:r>
              <a:rPr lang="en-US" dirty="0" smtClean="0"/>
              <a:t>to partner with parents</a:t>
            </a:r>
            <a:endParaRPr lang="en-US" dirty="0"/>
          </a:p>
        </p:txBody>
      </p:sp>
      <p:cxnSp>
        <p:nvCxnSpPr>
          <p:cNvPr id="5" name="Straight Connector 4"/>
          <p:cNvCxnSpPr/>
          <p:nvPr/>
        </p:nvCxnSpPr>
        <p:spPr>
          <a:xfrm flipV="1">
            <a:off x="275230" y="3025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594" y="3244114"/>
            <a:ext cx="5112793" cy="3466794"/>
          </a:xfrm>
          <a:prstGeom prst="rect">
            <a:avLst/>
          </a:prstGeom>
        </p:spPr>
      </p:pic>
    </p:spTree>
    <p:extLst>
      <p:ext uri="{BB962C8B-B14F-4D97-AF65-F5344CB8AC3E}">
        <p14:creationId xmlns:p14="http://schemas.microsoft.com/office/powerpoint/2010/main" val="451238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672" y="365126"/>
            <a:ext cx="11807211" cy="6313970"/>
          </a:xfrm>
        </p:spPr>
      </p:pic>
      <p:cxnSp>
        <p:nvCxnSpPr>
          <p:cNvPr id="7" name="Straight Connector 6"/>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715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2209800" y="152400"/>
            <a:ext cx="7772400" cy="1143000"/>
          </a:xfrm>
        </p:spPr>
        <p:txBody>
          <a:bodyPr>
            <a:normAutofit/>
          </a:bodyPr>
          <a:lstStyle/>
          <a:p>
            <a:endParaRPr lang="en-US" dirty="0">
              <a:solidFill>
                <a:srgbClr val="002ADA"/>
              </a:solidFill>
            </a:endParaRPr>
          </a:p>
        </p:txBody>
      </p:sp>
      <p:sp>
        <p:nvSpPr>
          <p:cNvPr id="46083" name="Rectangle 3"/>
          <p:cNvSpPr>
            <a:spLocks noGrp="1" noChangeArrowheads="1"/>
          </p:cNvSpPr>
          <p:nvPr>
            <p:ph type="body" idx="4294967295"/>
          </p:nvPr>
        </p:nvSpPr>
        <p:spPr>
          <a:xfrm>
            <a:off x="914400" y="599090"/>
            <a:ext cx="9144000" cy="6411310"/>
          </a:xfrm>
        </p:spPr>
        <p:txBody>
          <a:bodyPr/>
          <a:lstStyle/>
          <a:p>
            <a:r>
              <a:rPr lang="en-US" b="1" dirty="0">
                <a:solidFill>
                  <a:srgbClr val="C00000"/>
                </a:solidFill>
              </a:rPr>
              <a:t>Behavioral and Emotional Screening System (BESS)</a:t>
            </a:r>
            <a:r>
              <a:rPr lang="en-US" dirty="0"/>
              <a:t> (</a:t>
            </a:r>
            <a:r>
              <a:rPr lang="en-US" dirty="0" err="1"/>
              <a:t>Kamphaus</a:t>
            </a:r>
            <a:r>
              <a:rPr lang="en-US" dirty="0"/>
              <a:t> &amp; Reynolds, 2007) </a:t>
            </a:r>
          </a:p>
          <a:p>
            <a:pPr lvl="1"/>
            <a:r>
              <a:rPr lang="en-US" dirty="0"/>
              <a:t>Developed as a school-wide (Universal) screening tool for children in grades Pre-K to 12</a:t>
            </a:r>
          </a:p>
          <a:p>
            <a:pPr lvl="2"/>
            <a:r>
              <a:rPr lang="en-US" dirty="0" smtClean="0"/>
              <a:t>Similar to annual vision/hearing screenings</a:t>
            </a:r>
          </a:p>
          <a:p>
            <a:pPr lvl="1"/>
            <a:r>
              <a:rPr lang="en-US" dirty="0"/>
              <a:t>Identifies</a:t>
            </a:r>
            <a:r>
              <a:rPr lang="en-US" dirty="0" smtClean="0"/>
              <a:t> </a:t>
            </a:r>
            <a:r>
              <a:rPr lang="en-US" dirty="0"/>
              <a:t>behavioral and emotional strengths and weaknesses</a:t>
            </a:r>
          </a:p>
          <a:p>
            <a:pPr lvl="2"/>
            <a:r>
              <a:rPr lang="en-US" dirty="0" smtClean="0"/>
              <a:t>Externalizing behaviors (e.g., acting out)</a:t>
            </a:r>
          </a:p>
          <a:p>
            <a:pPr lvl="2"/>
            <a:r>
              <a:rPr lang="en-US" dirty="0" smtClean="0"/>
              <a:t>Internalizing behaviors (e.g., withdrawn)</a:t>
            </a:r>
          </a:p>
          <a:p>
            <a:pPr lvl="2"/>
            <a:r>
              <a:rPr lang="en-US" dirty="0" smtClean="0"/>
              <a:t>Adaptive skills (e.g., social and self-care skills)</a:t>
            </a:r>
          </a:p>
          <a:p>
            <a:pPr lvl="1">
              <a:buFontTx/>
              <a:buNone/>
            </a:pPr>
            <a:r>
              <a:rPr lang="en-US" dirty="0"/>
              <a:t> </a:t>
            </a:r>
          </a:p>
        </p:txBody>
      </p:sp>
      <p:pic>
        <p:nvPicPr>
          <p:cNvPr id="4" name="Picture 5" descr="MP90044222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166" y="3242299"/>
            <a:ext cx="3596310" cy="2811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P90044448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277" y="4104289"/>
            <a:ext cx="2886075" cy="22098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304800"/>
            <a:ext cx="8153400" cy="914400"/>
          </a:xfrm>
        </p:spPr>
        <p:txBody>
          <a:bodyPr>
            <a:normAutofit/>
          </a:bodyPr>
          <a:lstStyle/>
          <a:p>
            <a:r>
              <a:rPr lang="en-US" b="1" u="sng" dirty="0" smtClean="0">
                <a:solidFill>
                  <a:schemeClr val="accent2"/>
                </a:solidFill>
              </a:rPr>
              <a:t>Parent Form</a:t>
            </a:r>
          </a:p>
        </p:txBody>
      </p:sp>
      <p:pic>
        <p:nvPicPr>
          <p:cNvPr id="48131" name="Picture 3" descr="BASC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987676" y="1676400"/>
            <a:ext cx="6384925" cy="3810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Straight Connector 4"/>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488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needed to administer the screeners</a:t>
            </a:r>
          </a:p>
        </p:txBody>
      </p:sp>
      <p:sp>
        <p:nvSpPr>
          <p:cNvPr id="3" name="Content Placeholder 2"/>
          <p:cNvSpPr>
            <a:spLocks noGrp="1"/>
          </p:cNvSpPr>
          <p:nvPr>
            <p:ph idx="1"/>
          </p:nvPr>
        </p:nvSpPr>
        <p:spPr>
          <a:xfrm>
            <a:off x="838200" y="1520825"/>
            <a:ext cx="6264732" cy="4351338"/>
          </a:xfrm>
        </p:spPr>
        <p:txBody>
          <a:bodyPr vert="horz" lIns="91440" tIns="45720" rIns="91440" bIns="45720" rtlCol="0" anchor="t">
            <a:normAutofit/>
          </a:bodyPr>
          <a:lstStyle/>
          <a:p>
            <a:r>
              <a:rPr lang="en-US" dirty="0"/>
              <a:t>Individual requirements</a:t>
            </a:r>
          </a:p>
          <a:p>
            <a:pPr lvl="1"/>
            <a:r>
              <a:rPr lang="en-US" dirty="0"/>
              <a:t>I.e.: BASC2: must have a masters degree and appropriate training in fields of either counseling, school psychology, marriage and family therapy or social work.</a:t>
            </a:r>
          </a:p>
          <a:p>
            <a:endParaRPr lang="en-US" dirty="0" smtClean="0"/>
          </a:p>
          <a:p>
            <a:r>
              <a:rPr lang="en-US" dirty="0" smtClean="0"/>
              <a:t>Importance </a:t>
            </a:r>
            <a:r>
              <a:rPr lang="en-US" dirty="0"/>
              <a:t>of </a:t>
            </a:r>
            <a:r>
              <a:rPr lang="en-US" dirty="0" smtClean="0"/>
              <a:t>collaboration to administer and score protocols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540" y="1520825"/>
            <a:ext cx="4114800" cy="3949700"/>
          </a:xfrm>
          <a:prstGeom prst="rect">
            <a:avLst/>
          </a:prstGeom>
        </p:spPr>
      </p:pic>
      <p:cxnSp>
        <p:nvCxnSpPr>
          <p:cNvPr id="6" name="Straight Connector 5"/>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626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based decision making – changing instruments</a:t>
            </a:r>
            <a:endParaRPr lang="en-US" dirty="0"/>
          </a:p>
        </p:txBody>
      </p:sp>
      <p:sp>
        <p:nvSpPr>
          <p:cNvPr id="3" name="Content Placeholder 2"/>
          <p:cNvSpPr>
            <a:spLocks noGrp="1"/>
          </p:cNvSpPr>
          <p:nvPr>
            <p:ph idx="1"/>
          </p:nvPr>
        </p:nvSpPr>
        <p:spPr/>
        <p:txBody>
          <a:bodyPr/>
          <a:lstStyle/>
          <a:p>
            <a:r>
              <a:rPr lang="en-US" dirty="0" smtClean="0"/>
              <a:t>BASC 2 – original instrument</a:t>
            </a:r>
          </a:p>
          <a:p>
            <a:r>
              <a:rPr lang="en-US" dirty="0" smtClean="0"/>
              <a:t>Needed a clearer picture of who was struggling with anxiety</a:t>
            </a:r>
          </a:p>
          <a:p>
            <a:r>
              <a:rPr lang="en-US" dirty="0" smtClean="0"/>
              <a:t>Beck Inventory was better</a:t>
            </a:r>
          </a:p>
          <a:p>
            <a:r>
              <a:rPr lang="en-US" dirty="0" smtClean="0"/>
              <a:t>Are we missing kids who have depression?</a:t>
            </a:r>
          </a:p>
          <a:p>
            <a:r>
              <a:rPr lang="en-US" dirty="0" smtClean="0"/>
              <a:t>No screener is perfect</a:t>
            </a:r>
            <a:endParaRPr lang="en-US" dirty="0"/>
          </a:p>
        </p:txBody>
      </p:sp>
      <p:cxnSp>
        <p:nvCxnSpPr>
          <p:cNvPr id="5" name="Straight Connector 4"/>
          <p:cNvCxnSpPr/>
          <p:nvPr/>
        </p:nvCxnSpPr>
        <p:spPr>
          <a:xfrm flipV="1">
            <a:off x="275230" y="3025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251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from new instruments</a:t>
            </a:r>
            <a:endParaRPr lang="en-US" dirty="0"/>
          </a:p>
        </p:txBody>
      </p:sp>
      <p:sp>
        <p:nvSpPr>
          <p:cNvPr id="3" name="Content Placeholder 2"/>
          <p:cNvSpPr>
            <a:spLocks noGrp="1"/>
          </p:cNvSpPr>
          <p:nvPr>
            <p:ph idx="1"/>
          </p:nvPr>
        </p:nvSpPr>
        <p:spPr/>
        <p:txBody>
          <a:bodyPr/>
          <a:lstStyle/>
          <a:p>
            <a:r>
              <a:rPr lang="en-US" dirty="0" smtClean="0"/>
              <a:t>Moved to Beck Inventory</a:t>
            </a:r>
          </a:p>
          <a:p>
            <a:r>
              <a:rPr lang="en-US" dirty="0" smtClean="0"/>
              <a:t>Scored by hand</a:t>
            </a:r>
          </a:p>
          <a:p>
            <a:r>
              <a:rPr lang="en-US" dirty="0" smtClean="0"/>
              <a:t>Benefits</a:t>
            </a:r>
          </a:p>
          <a:p>
            <a:r>
              <a:rPr lang="en-US" dirty="0" smtClean="0"/>
              <a:t>Drawbacks</a:t>
            </a:r>
          </a:p>
          <a:p>
            <a:r>
              <a:rPr lang="en-US" dirty="0" smtClean="0"/>
              <a:t>What did the data tell us?</a:t>
            </a:r>
            <a:endParaRPr lang="en-US" dirty="0"/>
          </a:p>
        </p:txBody>
      </p:sp>
      <p:cxnSp>
        <p:nvCxnSpPr>
          <p:cNvPr id="5" name="Straight Connector 4"/>
          <p:cNvCxnSpPr/>
          <p:nvPr/>
        </p:nvCxnSpPr>
        <p:spPr>
          <a:xfrm flipV="1">
            <a:off x="275230" y="3025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456" y="2984111"/>
            <a:ext cx="7177544" cy="2734302"/>
          </a:xfrm>
          <a:prstGeom prst="rect">
            <a:avLst/>
          </a:prstGeom>
        </p:spPr>
      </p:pic>
    </p:spTree>
    <p:extLst>
      <p:ext uri="{BB962C8B-B14F-4D97-AF65-F5344CB8AC3E}">
        <p14:creationId xmlns:p14="http://schemas.microsoft.com/office/powerpoint/2010/main" val="1146358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way to look at the data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675" y="1447410"/>
            <a:ext cx="7829550" cy="5396639"/>
          </a:xfrm>
        </p:spPr>
      </p:pic>
      <p:sp>
        <p:nvSpPr>
          <p:cNvPr id="5" name="TextBox 4"/>
          <p:cNvSpPr txBox="1"/>
          <p:nvPr/>
        </p:nvSpPr>
        <p:spPr>
          <a:xfrm>
            <a:off x="9686925" y="6515100"/>
            <a:ext cx="1350050" cy="369332"/>
          </a:xfrm>
          <a:prstGeom prst="rect">
            <a:avLst/>
          </a:prstGeom>
          <a:noFill/>
        </p:spPr>
        <p:txBody>
          <a:bodyPr wrap="none" rtlCol="0">
            <a:spAutoFit/>
          </a:bodyPr>
          <a:lstStyle/>
          <a:p>
            <a:r>
              <a:rPr lang="en-US" dirty="0" smtClean="0"/>
              <a:t>(Lane, 2016)</a:t>
            </a:r>
            <a:endParaRPr lang="en-US" dirty="0"/>
          </a:p>
        </p:txBody>
      </p:sp>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Looking at the data</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0943957"/>
              </p:ext>
            </p:extLst>
          </p:nvPr>
        </p:nvGraphicFramePr>
        <p:xfrm>
          <a:off x="838200" y="1825625"/>
          <a:ext cx="10515600" cy="4766244"/>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510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Allocating Resources – One Size Fits All?</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21700014"/>
              </p:ext>
            </p:extLst>
          </p:nvPr>
        </p:nvGraphicFramePr>
        <p:xfrm>
          <a:off x="838200" y="1877854"/>
          <a:ext cx="10407557" cy="2123440"/>
        </p:xfrm>
        <a:graphic>
          <a:graphicData uri="http://schemas.openxmlformats.org/drawingml/2006/table">
            <a:tbl>
              <a:tblPr firstRow="1" bandRow="1">
                <a:tableStyleId>{5940675A-B579-460E-94D1-54222C63F5DA}</a:tableStyleId>
              </a:tblPr>
              <a:tblGrid>
                <a:gridCol w="1734593"/>
                <a:gridCol w="1734593"/>
                <a:gridCol w="1734593"/>
                <a:gridCol w="1866465"/>
                <a:gridCol w="1602720"/>
                <a:gridCol w="1734593"/>
              </a:tblGrid>
              <a:tr h="370840">
                <a:tc>
                  <a:txBody>
                    <a:bodyPr/>
                    <a:lstStyle/>
                    <a:p>
                      <a:pPr algn="ctr"/>
                      <a:r>
                        <a:rPr lang="en-US" dirty="0" smtClean="0"/>
                        <a:t>School</a:t>
                      </a:r>
                      <a:endParaRPr lang="en-US" dirty="0"/>
                    </a:p>
                  </a:txBody>
                  <a:tcPr>
                    <a:solidFill>
                      <a:schemeClr val="accent4">
                        <a:lumMod val="20000"/>
                        <a:lumOff val="80000"/>
                      </a:schemeClr>
                    </a:solidFill>
                  </a:tcPr>
                </a:tc>
                <a:tc>
                  <a:txBody>
                    <a:bodyPr/>
                    <a:lstStyle/>
                    <a:p>
                      <a:pPr algn="ctr"/>
                      <a:r>
                        <a:rPr lang="en-US" dirty="0" smtClean="0"/>
                        <a:t>Population</a:t>
                      </a:r>
                      <a:endParaRPr lang="en-US" dirty="0"/>
                    </a:p>
                  </a:txBody>
                  <a:tcPr>
                    <a:solidFill>
                      <a:schemeClr val="accent4">
                        <a:lumMod val="20000"/>
                        <a:lumOff val="80000"/>
                      </a:schemeClr>
                    </a:solidFill>
                  </a:tcPr>
                </a:tc>
                <a:tc>
                  <a:txBody>
                    <a:bodyPr/>
                    <a:lstStyle/>
                    <a:p>
                      <a:pPr algn="ctr"/>
                      <a:r>
                        <a:rPr lang="en-US" dirty="0" smtClean="0"/>
                        <a:t>% Elevated</a:t>
                      </a:r>
                      <a:endParaRPr lang="en-US" dirty="0"/>
                    </a:p>
                  </a:txBody>
                  <a:tcPr>
                    <a:solidFill>
                      <a:schemeClr val="accent4">
                        <a:lumMod val="20000"/>
                        <a:lumOff val="80000"/>
                      </a:schemeClr>
                    </a:solidFill>
                  </a:tcPr>
                </a:tc>
                <a:tc>
                  <a:txBody>
                    <a:bodyPr/>
                    <a:lstStyle/>
                    <a:p>
                      <a:pPr algn="ctr"/>
                      <a:r>
                        <a:rPr lang="en-US" dirty="0" smtClean="0"/>
                        <a:t># School Psychologists</a:t>
                      </a:r>
                      <a:endParaRPr lang="en-US" dirty="0"/>
                    </a:p>
                  </a:txBody>
                  <a:tcPr>
                    <a:solidFill>
                      <a:schemeClr val="accent4">
                        <a:lumMod val="20000"/>
                        <a:lumOff val="80000"/>
                      </a:schemeClr>
                    </a:solidFill>
                  </a:tcPr>
                </a:tc>
                <a:tc>
                  <a:txBody>
                    <a:bodyPr/>
                    <a:lstStyle/>
                    <a:p>
                      <a:pPr algn="ctr"/>
                      <a:r>
                        <a:rPr lang="en-US" dirty="0" smtClean="0"/>
                        <a:t># School Counselors</a:t>
                      </a:r>
                      <a:endParaRPr lang="en-US" dirty="0"/>
                    </a:p>
                  </a:txBody>
                  <a:tcPr>
                    <a:solidFill>
                      <a:schemeClr val="accent4">
                        <a:lumMod val="20000"/>
                        <a:lumOff val="80000"/>
                      </a:schemeClr>
                    </a:solidFill>
                  </a:tcPr>
                </a:tc>
                <a:tc>
                  <a:txBody>
                    <a:bodyPr/>
                    <a:lstStyle/>
                    <a:p>
                      <a:pPr algn="ctr"/>
                      <a:r>
                        <a:rPr lang="en-US" dirty="0" smtClean="0"/>
                        <a:t># Behavior Therapists</a:t>
                      </a:r>
                      <a:endParaRPr lang="en-US" dirty="0"/>
                    </a:p>
                  </a:txBody>
                  <a:tcPr>
                    <a:solidFill>
                      <a:schemeClr val="accent4">
                        <a:lumMod val="20000"/>
                        <a:lumOff val="80000"/>
                      </a:schemeClr>
                    </a:solidFill>
                  </a:tcPr>
                </a:tc>
              </a:tr>
              <a:tr h="370840">
                <a:tc>
                  <a:txBody>
                    <a:bodyPr/>
                    <a:lstStyle/>
                    <a:p>
                      <a:pPr algn="ctr"/>
                      <a:r>
                        <a:rPr lang="en-US" dirty="0" smtClean="0"/>
                        <a:t>A</a:t>
                      </a:r>
                      <a:endParaRPr lang="en-US" dirty="0"/>
                    </a:p>
                  </a:txBody>
                  <a:tcPr>
                    <a:solidFill>
                      <a:schemeClr val="accent4">
                        <a:lumMod val="20000"/>
                        <a:lumOff val="80000"/>
                      </a:schemeClr>
                    </a:solidFill>
                  </a:tcPr>
                </a:tc>
                <a:tc>
                  <a:txBody>
                    <a:bodyPr/>
                    <a:lstStyle/>
                    <a:p>
                      <a:pPr algn="ctr"/>
                      <a:r>
                        <a:rPr lang="en-US" dirty="0" smtClean="0"/>
                        <a:t>500</a:t>
                      </a:r>
                      <a:endParaRPr lang="en-US" dirty="0"/>
                    </a:p>
                  </a:txBody>
                  <a:tcPr>
                    <a:solidFill>
                      <a:schemeClr val="accent4">
                        <a:lumMod val="20000"/>
                        <a:lumOff val="80000"/>
                      </a:schemeClr>
                    </a:solidFill>
                  </a:tcPr>
                </a:tc>
                <a:tc>
                  <a:txBody>
                    <a:bodyPr/>
                    <a:lstStyle/>
                    <a:p>
                      <a:pPr algn="ctr" fontAlgn="b"/>
                      <a:r>
                        <a:rPr lang="en-US" sz="1800" b="0" i="0" u="none" strike="noStrike" dirty="0">
                          <a:solidFill>
                            <a:srgbClr val="000000"/>
                          </a:solidFill>
                          <a:effectLst/>
                          <a:latin typeface="Calibri" charset="0"/>
                        </a:rPr>
                        <a:t>54</a:t>
                      </a:r>
                    </a:p>
                  </a:txBody>
                  <a:tcPr marL="6350" marR="6350" marT="6350" marB="0" anchor="b">
                    <a:solidFill>
                      <a:schemeClr val="accent4">
                        <a:lumMod val="20000"/>
                        <a:lumOff val="80000"/>
                      </a:schemeClr>
                    </a:solidFill>
                  </a:tcPr>
                </a:tc>
                <a:tc>
                  <a:txBody>
                    <a:bodyPr/>
                    <a:lstStyle/>
                    <a:p>
                      <a:pPr algn="ctr"/>
                      <a:r>
                        <a:rPr lang="en-US" dirty="0" smtClean="0"/>
                        <a:t>1.5</a:t>
                      </a:r>
                      <a:endParaRPr lang="en-US" dirty="0"/>
                    </a:p>
                  </a:txBody>
                  <a:tcPr>
                    <a:solidFill>
                      <a:schemeClr val="accent4">
                        <a:lumMod val="20000"/>
                        <a:lumOff val="80000"/>
                      </a:schemeClr>
                    </a:solidFill>
                  </a:tcPr>
                </a:tc>
                <a:tc>
                  <a:txBody>
                    <a:bodyPr/>
                    <a:lstStyle/>
                    <a:p>
                      <a:pPr algn="ctr"/>
                      <a:r>
                        <a:rPr lang="en-US" dirty="0" smtClean="0"/>
                        <a:t>2</a:t>
                      </a:r>
                      <a:endParaRPr lang="en-US" dirty="0"/>
                    </a:p>
                  </a:txBody>
                  <a:tcPr>
                    <a:solidFill>
                      <a:schemeClr val="accent4">
                        <a:lumMod val="20000"/>
                        <a:lumOff val="80000"/>
                      </a:schemeClr>
                    </a:solidFill>
                  </a:tcPr>
                </a:tc>
                <a:tc>
                  <a:txBody>
                    <a:bodyPr/>
                    <a:lstStyle/>
                    <a:p>
                      <a:pPr algn="ctr"/>
                      <a:r>
                        <a:rPr lang="en-US" dirty="0" smtClean="0"/>
                        <a:t>.5</a:t>
                      </a:r>
                      <a:endParaRPr lang="en-US" dirty="0"/>
                    </a:p>
                  </a:txBody>
                  <a:tcPr>
                    <a:solidFill>
                      <a:schemeClr val="accent4">
                        <a:lumMod val="20000"/>
                        <a:lumOff val="80000"/>
                      </a:schemeClr>
                    </a:solidFill>
                  </a:tcPr>
                </a:tc>
              </a:tr>
              <a:tr h="370840">
                <a:tc>
                  <a:txBody>
                    <a:bodyPr/>
                    <a:lstStyle/>
                    <a:p>
                      <a:pPr algn="ctr"/>
                      <a:r>
                        <a:rPr lang="en-US" dirty="0" smtClean="0"/>
                        <a:t>B</a:t>
                      </a:r>
                      <a:endParaRPr lang="en-US" dirty="0"/>
                    </a:p>
                  </a:txBody>
                  <a:tcPr>
                    <a:solidFill>
                      <a:schemeClr val="accent4">
                        <a:lumMod val="20000"/>
                        <a:lumOff val="80000"/>
                      </a:schemeClr>
                    </a:solidFill>
                  </a:tcPr>
                </a:tc>
                <a:tc>
                  <a:txBody>
                    <a:bodyPr/>
                    <a:lstStyle/>
                    <a:p>
                      <a:pPr algn="ctr"/>
                      <a:r>
                        <a:rPr lang="en-US" dirty="0" smtClean="0"/>
                        <a:t>500</a:t>
                      </a:r>
                      <a:endParaRPr lang="en-US" dirty="0"/>
                    </a:p>
                  </a:txBody>
                  <a:tcPr>
                    <a:solidFill>
                      <a:schemeClr val="accent4">
                        <a:lumMod val="20000"/>
                        <a:lumOff val="80000"/>
                      </a:schemeClr>
                    </a:solidFill>
                  </a:tcPr>
                </a:tc>
                <a:tc>
                  <a:txBody>
                    <a:bodyPr/>
                    <a:lstStyle/>
                    <a:p>
                      <a:pPr algn="ctr" fontAlgn="b"/>
                      <a:r>
                        <a:rPr lang="en-US" sz="1800" b="0" i="0" u="none" strike="noStrike" dirty="0">
                          <a:solidFill>
                            <a:srgbClr val="000000"/>
                          </a:solidFill>
                          <a:effectLst/>
                          <a:latin typeface="Calibri" charset="0"/>
                        </a:rPr>
                        <a:t>25</a:t>
                      </a:r>
                    </a:p>
                  </a:txBody>
                  <a:tcPr marL="6350" marR="6350" marT="6350" marB="0" anchor="b">
                    <a:solidFill>
                      <a:schemeClr val="accent4">
                        <a:lumMod val="20000"/>
                        <a:lumOff val="80000"/>
                      </a:schemeClr>
                    </a:solidFill>
                  </a:tcPr>
                </a:tc>
                <a:tc>
                  <a:txBody>
                    <a:bodyPr/>
                    <a:lstStyle/>
                    <a:p>
                      <a:pPr algn="ctr"/>
                      <a:r>
                        <a:rPr lang="en-US" dirty="0" smtClean="0"/>
                        <a:t>1.5</a:t>
                      </a:r>
                      <a:endParaRPr lang="en-US" dirty="0"/>
                    </a:p>
                  </a:txBody>
                  <a:tcPr>
                    <a:solidFill>
                      <a:schemeClr val="accent4">
                        <a:lumMod val="20000"/>
                        <a:lumOff val="80000"/>
                      </a:schemeClr>
                    </a:solidFill>
                  </a:tcPr>
                </a:tc>
                <a:tc>
                  <a:txBody>
                    <a:bodyPr/>
                    <a:lstStyle/>
                    <a:p>
                      <a:pPr algn="ctr"/>
                      <a:r>
                        <a:rPr lang="en-US" dirty="0" smtClean="0"/>
                        <a:t>2</a:t>
                      </a:r>
                      <a:endParaRPr lang="en-US" dirty="0"/>
                    </a:p>
                  </a:txBody>
                  <a:tcPr>
                    <a:solidFill>
                      <a:schemeClr val="accent4">
                        <a:lumMod val="20000"/>
                        <a:lumOff val="80000"/>
                      </a:schemeClr>
                    </a:solidFill>
                  </a:tcPr>
                </a:tc>
                <a:tc>
                  <a:txBody>
                    <a:bodyPr/>
                    <a:lstStyle/>
                    <a:p>
                      <a:pPr algn="ctr"/>
                      <a:r>
                        <a:rPr lang="en-US" dirty="0" smtClean="0"/>
                        <a:t>.5</a:t>
                      </a:r>
                      <a:endParaRPr lang="en-US" dirty="0"/>
                    </a:p>
                  </a:txBody>
                  <a:tcPr>
                    <a:solidFill>
                      <a:schemeClr val="accent4">
                        <a:lumMod val="20000"/>
                        <a:lumOff val="80000"/>
                      </a:schemeClr>
                    </a:solidFill>
                  </a:tcPr>
                </a:tc>
              </a:tr>
              <a:tr h="370840">
                <a:tc>
                  <a:txBody>
                    <a:bodyPr/>
                    <a:lstStyle/>
                    <a:p>
                      <a:pPr algn="ctr"/>
                      <a:r>
                        <a:rPr lang="en-US" dirty="0" smtClean="0"/>
                        <a:t>C</a:t>
                      </a:r>
                      <a:endParaRPr lang="en-US" dirty="0"/>
                    </a:p>
                  </a:txBody>
                  <a:tcPr>
                    <a:solidFill>
                      <a:schemeClr val="accent4">
                        <a:lumMod val="20000"/>
                        <a:lumOff val="80000"/>
                      </a:schemeClr>
                    </a:solidFill>
                  </a:tcPr>
                </a:tc>
                <a:tc>
                  <a:txBody>
                    <a:bodyPr/>
                    <a:lstStyle/>
                    <a:p>
                      <a:pPr algn="ctr"/>
                      <a:r>
                        <a:rPr lang="en-US" dirty="0" smtClean="0"/>
                        <a:t>500</a:t>
                      </a:r>
                      <a:endParaRPr lang="en-US" dirty="0"/>
                    </a:p>
                  </a:txBody>
                  <a:tcPr>
                    <a:solidFill>
                      <a:schemeClr val="accent4">
                        <a:lumMod val="20000"/>
                        <a:lumOff val="80000"/>
                      </a:schemeClr>
                    </a:solidFill>
                  </a:tcPr>
                </a:tc>
                <a:tc>
                  <a:txBody>
                    <a:bodyPr/>
                    <a:lstStyle/>
                    <a:p>
                      <a:pPr algn="ctr" fontAlgn="b"/>
                      <a:r>
                        <a:rPr lang="en-US" sz="1800" b="0" i="0" u="none" strike="noStrike" dirty="0">
                          <a:solidFill>
                            <a:srgbClr val="000000"/>
                          </a:solidFill>
                          <a:effectLst/>
                          <a:latin typeface="Calibri" charset="0"/>
                        </a:rPr>
                        <a:t>36</a:t>
                      </a:r>
                    </a:p>
                  </a:txBody>
                  <a:tcPr marL="6350" marR="6350" marT="6350" marB="0" anchor="b">
                    <a:solidFill>
                      <a:schemeClr val="accent4">
                        <a:lumMod val="20000"/>
                        <a:lumOff val="80000"/>
                      </a:schemeClr>
                    </a:solidFill>
                  </a:tcPr>
                </a:tc>
                <a:tc>
                  <a:txBody>
                    <a:bodyPr/>
                    <a:lstStyle/>
                    <a:p>
                      <a:pPr algn="ctr"/>
                      <a:r>
                        <a:rPr lang="en-US" dirty="0" smtClean="0"/>
                        <a:t>1.5</a:t>
                      </a:r>
                      <a:endParaRPr lang="en-US" dirty="0"/>
                    </a:p>
                  </a:txBody>
                  <a:tcPr>
                    <a:solidFill>
                      <a:schemeClr val="accent4">
                        <a:lumMod val="20000"/>
                        <a:lumOff val="80000"/>
                      </a:schemeClr>
                    </a:solidFill>
                  </a:tcPr>
                </a:tc>
                <a:tc>
                  <a:txBody>
                    <a:bodyPr/>
                    <a:lstStyle/>
                    <a:p>
                      <a:pPr algn="ctr"/>
                      <a:r>
                        <a:rPr lang="en-US" dirty="0" smtClean="0"/>
                        <a:t>2</a:t>
                      </a:r>
                      <a:endParaRPr lang="en-US" dirty="0"/>
                    </a:p>
                  </a:txBody>
                  <a:tcPr>
                    <a:solidFill>
                      <a:schemeClr val="accent4">
                        <a:lumMod val="20000"/>
                        <a:lumOff val="80000"/>
                      </a:schemeClr>
                    </a:solidFill>
                  </a:tcPr>
                </a:tc>
                <a:tc>
                  <a:txBody>
                    <a:bodyPr/>
                    <a:lstStyle/>
                    <a:p>
                      <a:pPr algn="ctr"/>
                      <a:r>
                        <a:rPr lang="en-US" dirty="0" smtClean="0"/>
                        <a:t>.5</a:t>
                      </a:r>
                      <a:endParaRPr lang="en-US" dirty="0"/>
                    </a:p>
                  </a:txBody>
                  <a:tcPr>
                    <a:solidFill>
                      <a:schemeClr val="accent4">
                        <a:lumMod val="20000"/>
                        <a:lumOff val="80000"/>
                      </a:schemeClr>
                    </a:solidFill>
                  </a:tcPr>
                </a:tc>
              </a:tr>
              <a:tr h="370840">
                <a:tc>
                  <a:txBody>
                    <a:bodyPr/>
                    <a:lstStyle/>
                    <a:p>
                      <a:pPr algn="ctr"/>
                      <a:r>
                        <a:rPr lang="en-US" dirty="0" smtClean="0"/>
                        <a:t>D</a:t>
                      </a:r>
                      <a:endParaRPr lang="en-US" dirty="0"/>
                    </a:p>
                  </a:txBody>
                  <a:tcPr>
                    <a:solidFill>
                      <a:schemeClr val="accent4">
                        <a:lumMod val="20000"/>
                        <a:lumOff val="80000"/>
                      </a:schemeClr>
                    </a:solidFill>
                  </a:tcPr>
                </a:tc>
                <a:tc>
                  <a:txBody>
                    <a:bodyPr/>
                    <a:lstStyle/>
                    <a:p>
                      <a:pPr algn="ctr"/>
                      <a:r>
                        <a:rPr lang="en-US" dirty="0" smtClean="0"/>
                        <a:t>500</a:t>
                      </a:r>
                      <a:endParaRPr lang="en-US" dirty="0"/>
                    </a:p>
                  </a:txBody>
                  <a:tcPr>
                    <a:solidFill>
                      <a:schemeClr val="accent4">
                        <a:lumMod val="20000"/>
                        <a:lumOff val="80000"/>
                      </a:schemeClr>
                    </a:solidFill>
                  </a:tcPr>
                </a:tc>
                <a:tc>
                  <a:txBody>
                    <a:bodyPr/>
                    <a:lstStyle/>
                    <a:p>
                      <a:pPr algn="ctr" fontAlgn="b"/>
                      <a:r>
                        <a:rPr lang="en-US" sz="1800" b="0" i="0" u="none" strike="noStrike" dirty="0">
                          <a:solidFill>
                            <a:srgbClr val="000000"/>
                          </a:solidFill>
                          <a:effectLst/>
                          <a:latin typeface="Calibri" charset="0"/>
                        </a:rPr>
                        <a:t>20</a:t>
                      </a:r>
                    </a:p>
                  </a:txBody>
                  <a:tcPr marL="6350" marR="6350" marT="6350" marB="0" anchor="b">
                    <a:solidFill>
                      <a:schemeClr val="accent4">
                        <a:lumMod val="20000"/>
                        <a:lumOff val="80000"/>
                      </a:schemeClr>
                    </a:solidFill>
                  </a:tcPr>
                </a:tc>
                <a:tc>
                  <a:txBody>
                    <a:bodyPr/>
                    <a:lstStyle/>
                    <a:p>
                      <a:pPr algn="ctr"/>
                      <a:r>
                        <a:rPr lang="en-US" dirty="0" smtClean="0"/>
                        <a:t>1.5</a:t>
                      </a:r>
                      <a:endParaRPr lang="en-US" dirty="0"/>
                    </a:p>
                  </a:txBody>
                  <a:tcPr>
                    <a:solidFill>
                      <a:schemeClr val="accent4">
                        <a:lumMod val="20000"/>
                        <a:lumOff val="80000"/>
                      </a:schemeClr>
                    </a:solidFill>
                  </a:tcPr>
                </a:tc>
                <a:tc>
                  <a:txBody>
                    <a:bodyPr/>
                    <a:lstStyle/>
                    <a:p>
                      <a:pPr algn="ctr"/>
                      <a:r>
                        <a:rPr lang="en-US" dirty="0" smtClean="0"/>
                        <a:t>2</a:t>
                      </a:r>
                      <a:endParaRPr lang="en-US" dirty="0"/>
                    </a:p>
                  </a:txBody>
                  <a:tcPr>
                    <a:solidFill>
                      <a:schemeClr val="accent4">
                        <a:lumMod val="20000"/>
                        <a:lumOff val="80000"/>
                      </a:schemeClr>
                    </a:solidFill>
                  </a:tcPr>
                </a:tc>
                <a:tc>
                  <a:txBody>
                    <a:bodyPr/>
                    <a:lstStyle/>
                    <a:p>
                      <a:pPr algn="ctr"/>
                      <a:r>
                        <a:rPr lang="en-US" dirty="0" smtClean="0"/>
                        <a:t>.5</a:t>
                      </a:r>
                      <a:endParaRPr lang="en-US" dirty="0"/>
                    </a:p>
                  </a:txBody>
                  <a:tcPr>
                    <a:solidFill>
                      <a:schemeClr val="accent4">
                        <a:lumMod val="20000"/>
                        <a:lumOff val="80000"/>
                      </a:schemeClr>
                    </a:solidFill>
                  </a:tcPr>
                </a:tc>
              </a:tr>
            </a:tbl>
          </a:graphicData>
        </a:graphic>
      </p:graphicFrame>
      <p:graphicFrame>
        <p:nvGraphicFramePr>
          <p:cNvPr id="7" name="Content Placeholder 6"/>
          <p:cNvGraphicFramePr>
            <a:graphicFrameLocks noGrp="1"/>
          </p:cNvGraphicFramePr>
          <p:nvPr>
            <p:ph idx="1"/>
            <p:extLst>
              <p:ext uri="{D42A27DB-BD31-4B8C-83A1-F6EECF244321}">
                <p14:modId xmlns:p14="http://schemas.microsoft.com/office/powerpoint/2010/main" val="848482364"/>
              </p:ext>
            </p:extLst>
          </p:nvPr>
        </p:nvGraphicFramePr>
        <p:xfrm>
          <a:off x="838199" y="4647625"/>
          <a:ext cx="10407557" cy="2123440"/>
        </p:xfrm>
        <a:graphic>
          <a:graphicData uri="http://schemas.openxmlformats.org/drawingml/2006/table">
            <a:tbl>
              <a:tblPr firstRow="1" bandRow="1">
                <a:tableStyleId>{5940675A-B579-460E-94D1-54222C63F5DA}</a:tableStyleId>
              </a:tblPr>
              <a:tblGrid>
                <a:gridCol w="1734593"/>
                <a:gridCol w="1734593"/>
                <a:gridCol w="1734593"/>
                <a:gridCol w="1866465"/>
                <a:gridCol w="1602720"/>
                <a:gridCol w="1734593"/>
              </a:tblGrid>
              <a:tr h="370840">
                <a:tc>
                  <a:txBody>
                    <a:bodyPr/>
                    <a:lstStyle/>
                    <a:p>
                      <a:pPr algn="ctr"/>
                      <a:r>
                        <a:rPr lang="en-US" dirty="0" smtClean="0"/>
                        <a:t>School</a:t>
                      </a:r>
                      <a:endParaRPr lang="en-US" dirty="0"/>
                    </a:p>
                  </a:txBody>
                  <a:tcPr>
                    <a:solidFill>
                      <a:schemeClr val="accent6">
                        <a:lumMod val="20000"/>
                        <a:lumOff val="80000"/>
                      </a:schemeClr>
                    </a:solidFill>
                  </a:tcPr>
                </a:tc>
                <a:tc>
                  <a:txBody>
                    <a:bodyPr/>
                    <a:lstStyle/>
                    <a:p>
                      <a:pPr algn="ctr"/>
                      <a:r>
                        <a:rPr lang="en-US" dirty="0" smtClean="0"/>
                        <a:t>Population</a:t>
                      </a:r>
                      <a:endParaRPr lang="en-US" dirty="0"/>
                    </a:p>
                  </a:txBody>
                  <a:tcPr>
                    <a:solidFill>
                      <a:schemeClr val="accent6">
                        <a:lumMod val="20000"/>
                        <a:lumOff val="80000"/>
                      </a:schemeClr>
                    </a:solidFill>
                  </a:tcPr>
                </a:tc>
                <a:tc>
                  <a:txBody>
                    <a:bodyPr/>
                    <a:lstStyle/>
                    <a:p>
                      <a:pPr algn="ctr"/>
                      <a:r>
                        <a:rPr lang="en-US" dirty="0" smtClean="0"/>
                        <a:t>% Elevated</a:t>
                      </a:r>
                      <a:endParaRPr lang="en-US" dirty="0"/>
                    </a:p>
                  </a:txBody>
                  <a:tcPr>
                    <a:solidFill>
                      <a:schemeClr val="accent6">
                        <a:lumMod val="20000"/>
                        <a:lumOff val="80000"/>
                      </a:schemeClr>
                    </a:solidFill>
                  </a:tcPr>
                </a:tc>
                <a:tc>
                  <a:txBody>
                    <a:bodyPr/>
                    <a:lstStyle/>
                    <a:p>
                      <a:pPr algn="ctr"/>
                      <a:r>
                        <a:rPr lang="en-US" dirty="0" smtClean="0"/>
                        <a:t># School Psychologists</a:t>
                      </a:r>
                      <a:endParaRPr lang="en-US" dirty="0"/>
                    </a:p>
                  </a:txBody>
                  <a:tcPr>
                    <a:solidFill>
                      <a:schemeClr val="accent6">
                        <a:lumMod val="20000"/>
                        <a:lumOff val="80000"/>
                      </a:schemeClr>
                    </a:solidFill>
                  </a:tcPr>
                </a:tc>
                <a:tc>
                  <a:txBody>
                    <a:bodyPr/>
                    <a:lstStyle/>
                    <a:p>
                      <a:pPr algn="ctr"/>
                      <a:r>
                        <a:rPr lang="en-US" dirty="0" smtClean="0"/>
                        <a:t># School Counselors</a:t>
                      </a:r>
                      <a:endParaRPr lang="en-US" dirty="0"/>
                    </a:p>
                  </a:txBody>
                  <a:tcPr>
                    <a:solidFill>
                      <a:schemeClr val="accent6">
                        <a:lumMod val="20000"/>
                        <a:lumOff val="80000"/>
                      </a:schemeClr>
                    </a:solidFill>
                  </a:tcPr>
                </a:tc>
                <a:tc>
                  <a:txBody>
                    <a:bodyPr/>
                    <a:lstStyle/>
                    <a:p>
                      <a:pPr algn="ctr"/>
                      <a:r>
                        <a:rPr lang="en-US" dirty="0" smtClean="0"/>
                        <a:t># Behavior Therapists</a:t>
                      </a:r>
                      <a:endParaRPr lang="en-US" dirty="0"/>
                    </a:p>
                  </a:txBody>
                  <a:tcPr>
                    <a:solidFill>
                      <a:schemeClr val="accent6">
                        <a:lumMod val="20000"/>
                        <a:lumOff val="80000"/>
                      </a:schemeClr>
                    </a:solidFill>
                  </a:tcPr>
                </a:tc>
              </a:tr>
              <a:tr h="370840">
                <a:tc>
                  <a:txBody>
                    <a:bodyPr/>
                    <a:lstStyle/>
                    <a:p>
                      <a:pPr algn="ctr"/>
                      <a:r>
                        <a:rPr lang="en-US" dirty="0" smtClean="0"/>
                        <a:t>A</a:t>
                      </a:r>
                      <a:endParaRPr lang="en-US" dirty="0"/>
                    </a:p>
                  </a:txBody>
                  <a:tcPr>
                    <a:solidFill>
                      <a:schemeClr val="accent6">
                        <a:lumMod val="20000"/>
                        <a:lumOff val="80000"/>
                      </a:schemeClr>
                    </a:solidFill>
                  </a:tcPr>
                </a:tc>
                <a:tc>
                  <a:txBody>
                    <a:bodyPr/>
                    <a:lstStyle/>
                    <a:p>
                      <a:pPr algn="ctr"/>
                      <a:r>
                        <a:rPr lang="en-US" dirty="0" smtClean="0"/>
                        <a:t>500</a:t>
                      </a:r>
                      <a:endParaRPr lang="en-US" dirty="0"/>
                    </a:p>
                  </a:txBody>
                  <a:tcPr>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charset="0"/>
                        </a:rPr>
                        <a:t>54</a:t>
                      </a:r>
                    </a:p>
                  </a:txBody>
                  <a:tcPr marL="6350" marR="6350" marT="6350" marB="0" anchor="b">
                    <a:solidFill>
                      <a:schemeClr val="accent6">
                        <a:lumMod val="20000"/>
                        <a:lumOff val="80000"/>
                      </a:schemeClr>
                    </a:solidFill>
                  </a:tcPr>
                </a:tc>
                <a:tc>
                  <a:txBody>
                    <a:bodyPr/>
                    <a:lstStyle/>
                    <a:p>
                      <a:pPr algn="ctr"/>
                      <a:r>
                        <a:rPr lang="en-US" dirty="0" smtClean="0"/>
                        <a:t>2</a:t>
                      </a:r>
                      <a:endParaRPr lang="en-US" dirty="0"/>
                    </a:p>
                  </a:txBody>
                  <a:tcPr>
                    <a:solidFill>
                      <a:schemeClr val="accent6">
                        <a:lumMod val="20000"/>
                        <a:lumOff val="80000"/>
                      </a:schemeClr>
                    </a:solidFill>
                  </a:tcPr>
                </a:tc>
                <a:tc>
                  <a:txBody>
                    <a:bodyPr/>
                    <a:lstStyle/>
                    <a:p>
                      <a:pPr algn="ctr"/>
                      <a:r>
                        <a:rPr lang="en-US" dirty="0" smtClean="0"/>
                        <a:t>3</a:t>
                      </a:r>
                      <a:endParaRPr lang="en-US" dirty="0"/>
                    </a:p>
                  </a:txBody>
                  <a:tcPr>
                    <a:solidFill>
                      <a:schemeClr val="accent6">
                        <a:lumMod val="20000"/>
                        <a:lumOff val="80000"/>
                      </a:schemeClr>
                    </a:solidFill>
                  </a:tcPr>
                </a:tc>
                <a:tc>
                  <a:txBody>
                    <a:bodyPr/>
                    <a:lstStyle/>
                    <a:p>
                      <a:pPr algn="ctr"/>
                      <a:r>
                        <a:rPr lang="en-US" dirty="0" smtClean="0"/>
                        <a:t>2</a:t>
                      </a:r>
                      <a:endParaRPr lang="en-US" dirty="0"/>
                    </a:p>
                  </a:txBody>
                  <a:tcPr>
                    <a:solidFill>
                      <a:schemeClr val="accent6">
                        <a:lumMod val="20000"/>
                        <a:lumOff val="80000"/>
                      </a:schemeClr>
                    </a:solidFill>
                  </a:tcPr>
                </a:tc>
              </a:tr>
              <a:tr h="370840">
                <a:tc>
                  <a:txBody>
                    <a:bodyPr/>
                    <a:lstStyle/>
                    <a:p>
                      <a:pPr algn="ctr"/>
                      <a:r>
                        <a:rPr lang="en-US" dirty="0" smtClean="0"/>
                        <a:t>B</a:t>
                      </a:r>
                      <a:endParaRPr lang="en-US" dirty="0"/>
                    </a:p>
                  </a:txBody>
                  <a:tcPr>
                    <a:solidFill>
                      <a:schemeClr val="accent6">
                        <a:lumMod val="20000"/>
                        <a:lumOff val="80000"/>
                      </a:schemeClr>
                    </a:solidFill>
                  </a:tcPr>
                </a:tc>
                <a:tc>
                  <a:txBody>
                    <a:bodyPr/>
                    <a:lstStyle/>
                    <a:p>
                      <a:pPr algn="ctr"/>
                      <a:r>
                        <a:rPr lang="en-US" dirty="0" smtClean="0"/>
                        <a:t>500</a:t>
                      </a:r>
                      <a:endParaRPr lang="en-US" dirty="0"/>
                    </a:p>
                  </a:txBody>
                  <a:tcPr>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charset="0"/>
                        </a:rPr>
                        <a:t>25</a:t>
                      </a:r>
                    </a:p>
                  </a:txBody>
                  <a:tcPr marL="6350" marR="6350" marT="6350" marB="0" anchor="b">
                    <a:solidFill>
                      <a:schemeClr val="accent6">
                        <a:lumMod val="20000"/>
                        <a:lumOff val="80000"/>
                      </a:schemeClr>
                    </a:solidFill>
                  </a:tcPr>
                </a:tc>
                <a:tc>
                  <a:txBody>
                    <a:bodyPr/>
                    <a:lstStyle/>
                    <a:p>
                      <a:pPr algn="ctr"/>
                      <a:r>
                        <a:rPr lang="en-US" dirty="0" smtClean="0"/>
                        <a:t>1.5</a:t>
                      </a:r>
                      <a:endParaRPr lang="en-US" dirty="0"/>
                    </a:p>
                  </a:txBody>
                  <a:tcPr>
                    <a:solidFill>
                      <a:schemeClr val="accent6">
                        <a:lumMod val="20000"/>
                        <a:lumOff val="80000"/>
                      </a:schemeClr>
                    </a:solidFill>
                  </a:tcPr>
                </a:tc>
                <a:tc>
                  <a:txBody>
                    <a:bodyPr/>
                    <a:lstStyle/>
                    <a:p>
                      <a:pPr algn="ctr"/>
                      <a:r>
                        <a:rPr lang="en-US" dirty="0" smtClean="0"/>
                        <a:t>2</a:t>
                      </a:r>
                      <a:endParaRPr lang="en-US" dirty="0"/>
                    </a:p>
                  </a:txBody>
                  <a:tcPr>
                    <a:solidFill>
                      <a:schemeClr val="accent6">
                        <a:lumMod val="20000"/>
                        <a:lumOff val="80000"/>
                      </a:schemeClr>
                    </a:solidFill>
                  </a:tcPr>
                </a:tc>
                <a:tc>
                  <a:txBody>
                    <a:bodyPr/>
                    <a:lstStyle/>
                    <a:p>
                      <a:pPr algn="ctr"/>
                      <a:r>
                        <a:rPr lang="en-US" dirty="0" smtClean="0"/>
                        <a:t>.5</a:t>
                      </a:r>
                      <a:endParaRPr lang="en-US" dirty="0"/>
                    </a:p>
                  </a:txBody>
                  <a:tcPr>
                    <a:solidFill>
                      <a:schemeClr val="accent6">
                        <a:lumMod val="20000"/>
                        <a:lumOff val="80000"/>
                      </a:schemeClr>
                    </a:solidFill>
                  </a:tcPr>
                </a:tc>
              </a:tr>
              <a:tr h="370840">
                <a:tc>
                  <a:txBody>
                    <a:bodyPr/>
                    <a:lstStyle/>
                    <a:p>
                      <a:pPr algn="ctr"/>
                      <a:r>
                        <a:rPr lang="en-US" dirty="0" smtClean="0"/>
                        <a:t>C</a:t>
                      </a:r>
                      <a:endParaRPr lang="en-US" dirty="0"/>
                    </a:p>
                  </a:txBody>
                  <a:tcPr>
                    <a:solidFill>
                      <a:schemeClr val="accent6">
                        <a:lumMod val="20000"/>
                        <a:lumOff val="80000"/>
                      </a:schemeClr>
                    </a:solidFill>
                  </a:tcPr>
                </a:tc>
                <a:tc>
                  <a:txBody>
                    <a:bodyPr/>
                    <a:lstStyle/>
                    <a:p>
                      <a:pPr algn="ctr"/>
                      <a:r>
                        <a:rPr lang="en-US" dirty="0" smtClean="0"/>
                        <a:t>500</a:t>
                      </a:r>
                      <a:endParaRPr lang="en-US" dirty="0"/>
                    </a:p>
                  </a:txBody>
                  <a:tcPr>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charset="0"/>
                        </a:rPr>
                        <a:t>36</a:t>
                      </a:r>
                    </a:p>
                  </a:txBody>
                  <a:tcPr marL="6350" marR="6350" marT="6350" marB="0" anchor="b">
                    <a:solidFill>
                      <a:schemeClr val="accent6">
                        <a:lumMod val="20000"/>
                        <a:lumOff val="80000"/>
                      </a:schemeClr>
                    </a:solidFill>
                  </a:tcPr>
                </a:tc>
                <a:tc>
                  <a:txBody>
                    <a:bodyPr/>
                    <a:lstStyle/>
                    <a:p>
                      <a:pPr algn="ctr"/>
                      <a:r>
                        <a:rPr lang="en-US" dirty="0" smtClean="0"/>
                        <a:t>2</a:t>
                      </a:r>
                      <a:endParaRPr lang="en-US" dirty="0"/>
                    </a:p>
                  </a:txBody>
                  <a:tcPr>
                    <a:solidFill>
                      <a:schemeClr val="accent6">
                        <a:lumMod val="20000"/>
                        <a:lumOff val="80000"/>
                      </a:schemeClr>
                    </a:solidFill>
                  </a:tcPr>
                </a:tc>
                <a:tc>
                  <a:txBody>
                    <a:bodyPr/>
                    <a:lstStyle/>
                    <a:p>
                      <a:pPr algn="ctr"/>
                      <a:r>
                        <a:rPr lang="en-US" dirty="0" smtClean="0"/>
                        <a:t>3</a:t>
                      </a:r>
                      <a:endParaRPr lang="en-US" dirty="0"/>
                    </a:p>
                  </a:txBody>
                  <a:tcPr>
                    <a:solidFill>
                      <a:schemeClr val="accent6">
                        <a:lumMod val="20000"/>
                        <a:lumOff val="80000"/>
                      </a:schemeClr>
                    </a:solidFill>
                  </a:tcPr>
                </a:tc>
                <a:tc>
                  <a:txBody>
                    <a:bodyPr/>
                    <a:lstStyle/>
                    <a:p>
                      <a:pPr algn="ctr"/>
                      <a:r>
                        <a:rPr lang="en-US" dirty="0" smtClean="0"/>
                        <a:t>2</a:t>
                      </a:r>
                      <a:endParaRPr lang="en-US" dirty="0"/>
                    </a:p>
                  </a:txBody>
                  <a:tcPr>
                    <a:solidFill>
                      <a:schemeClr val="accent6">
                        <a:lumMod val="20000"/>
                        <a:lumOff val="80000"/>
                      </a:schemeClr>
                    </a:solidFill>
                  </a:tcPr>
                </a:tc>
              </a:tr>
              <a:tr h="370840">
                <a:tc>
                  <a:txBody>
                    <a:bodyPr/>
                    <a:lstStyle/>
                    <a:p>
                      <a:pPr algn="ctr"/>
                      <a:r>
                        <a:rPr lang="en-US" dirty="0" smtClean="0"/>
                        <a:t>D</a:t>
                      </a:r>
                      <a:endParaRPr lang="en-US" dirty="0"/>
                    </a:p>
                  </a:txBody>
                  <a:tcPr>
                    <a:solidFill>
                      <a:schemeClr val="accent6">
                        <a:lumMod val="20000"/>
                        <a:lumOff val="80000"/>
                      </a:schemeClr>
                    </a:solidFill>
                  </a:tcPr>
                </a:tc>
                <a:tc>
                  <a:txBody>
                    <a:bodyPr/>
                    <a:lstStyle/>
                    <a:p>
                      <a:pPr algn="ctr"/>
                      <a:r>
                        <a:rPr lang="en-US" dirty="0" smtClean="0"/>
                        <a:t>500</a:t>
                      </a:r>
                      <a:endParaRPr lang="en-US" dirty="0"/>
                    </a:p>
                  </a:txBody>
                  <a:tcPr>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charset="0"/>
                        </a:rPr>
                        <a:t>20</a:t>
                      </a:r>
                    </a:p>
                  </a:txBody>
                  <a:tcPr marL="6350" marR="6350" marT="6350" marB="0" anchor="b">
                    <a:solidFill>
                      <a:schemeClr val="accent6">
                        <a:lumMod val="20000"/>
                        <a:lumOff val="80000"/>
                      </a:schemeClr>
                    </a:solidFill>
                  </a:tcPr>
                </a:tc>
                <a:tc>
                  <a:txBody>
                    <a:bodyPr/>
                    <a:lstStyle/>
                    <a:p>
                      <a:pPr algn="ctr"/>
                      <a:r>
                        <a:rPr lang="en-US" dirty="0" smtClean="0"/>
                        <a:t>1.5</a:t>
                      </a:r>
                      <a:endParaRPr lang="en-US" dirty="0"/>
                    </a:p>
                  </a:txBody>
                  <a:tcPr>
                    <a:solidFill>
                      <a:schemeClr val="accent6">
                        <a:lumMod val="20000"/>
                        <a:lumOff val="80000"/>
                      </a:schemeClr>
                    </a:solidFill>
                  </a:tcPr>
                </a:tc>
                <a:tc>
                  <a:txBody>
                    <a:bodyPr/>
                    <a:lstStyle/>
                    <a:p>
                      <a:pPr algn="ctr"/>
                      <a:r>
                        <a:rPr lang="en-US" dirty="0" smtClean="0"/>
                        <a:t>2</a:t>
                      </a:r>
                      <a:endParaRPr lang="en-US" dirty="0"/>
                    </a:p>
                  </a:txBody>
                  <a:tcPr>
                    <a:solidFill>
                      <a:schemeClr val="accent6">
                        <a:lumMod val="20000"/>
                        <a:lumOff val="80000"/>
                      </a:schemeClr>
                    </a:solidFill>
                  </a:tcPr>
                </a:tc>
                <a:tc>
                  <a:txBody>
                    <a:bodyPr/>
                    <a:lstStyle/>
                    <a:p>
                      <a:pPr algn="ctr"/>
                      <a:r>
                        <a:rPr lang="en-US" dirty="0" smtClean="0"/>
                        <a:t>.5</a:t>
                      </a:r>
                      <a:endParaRPr lang="en-US" dirty="0"/>
                    </a:p>
                  </a:txBody>
                  <a:tcPr>
                    <a:solidFill>
                      <a:schemeClr val="accent6">
                        <a:lumMod val="20000"/>
                        <a:lumOff val="80000"/>
                      </a:schemeClr>
                    </a:solidFill>
                  </a:tcPr>
                </a:tc>
              </a:tr>
            </a:tbl>
          </a:graphicData>
        </a:graphic>
      </p:graphicFrame>
      <p:sp>
        <p:nvSpPr>
          <p:cNvPr id="8" name="TextBox 7"/>
          <p:cNvSpPr txBox="1"/>
          <p:nvPr/>
        </p:nvSpPr>
        <p:spPr>
          <a:xfrm>
            <a:off x="1037229" y="4188460"/>
            <a:ext cx="8393373" cy="677108"/>
          </a:xfrm>
          <a:prstGeom prst="rect">
            <a:avLst/>
          </a:prstGeom>
          <a:noFill/>
        </p:spPr>
        <p:txBody>
          <a:bodyPr wrap="square" rtlCol="0">
            <a:spAutoFit/>
          </a:bodyPr>
          <a:lstStyle/>
          <a:p>
            <a:r>
              <a:rPr lang="en-US" sz="2000" b="1" dirty="0" smtClean="0"/>
              <a:t>Data-based decision making to allocate or add resources</a:t>
            </a:r>
          </a:p>
          <a:p>
            <a:endParaRPr lang="en-US" dirty="0"/>
          </a:p>
        </p:txBody>
      </p:sp>
      <p:sp>
        <p:nvSpPr>
          <p:cNvPr id="9" name="TextBox 8"/>
          <p:cNvSpPr txBox="1"/>
          <p:nvPr/>
        </p:nvSpPr>
        <p:spPr>
          <a:xfrm>
            <a:off x="150125" y="2060812"/>
            <a:ext cx="340158" cy="1569660"/>
          </a:xfrm>
          <a:prstGeom prst="rect">
            <a:avLst/>
          </a:prstGeom>
          <a:noFill/>
        </p:spPr>
        <p:txBody>
          <a:bodyPr wrap="none" rtlCol="0">
            <a:spAutoFit/>
          </a:bodyPr>
          <a:lstStyle/>
          <a:p>
            <a:r>
              <a:rPr lang="en-US" sz="2400" b="1" dirty="0" smtClean="0"/>
              <a:t>2</a:t>
            </a:r>
          </a:p>
          <a:p>
            <a:r>
              <a:rPr lang="en-US" sz="2400" b="1" dirty="0" smtClean="0"/>
              <a:t>0</a:t>
            </a:r>
            <a:br>
              <a:rPr lang="en-US" sz="2400" b="1" dirty="0" smtClean="0"/>
            </a:br>
            <a:r>
              <a:rPr lang="en-US" sz="2400" b="1" dirty="0" smtClean="0"/>
              <a:t>1</a:t>
            </a:r>
          </a:p>
          <a:p>
            <a:r>
              <a:rPr lang="en-US" sz="2400" b="1" dirty="0"/>
              <a:t>6</a:t>
            </a:r>
          </a:p>
        </p:txBody>
      </p:sp>
      <p:sp>
        <p:nvSpPr>
          <p:cNvPr id="10" name="TextBox 9"/>
          <p:cNvSpPr txBox="1"/>
          <p:nvPr/>
        </p:nvSpPr>
        <p:spPr>
          <a:xfrm>
            <a:off x="180161" y="4865568"/>
            <a:ext cx="340158" cy="1569660"/>
          </a:xfrm>
          <a:prstGeom prst="rect">
            <a:avLst/>
          </a:prstGeom>
          <a:noFill/>
        </p:spPr>
        <p:txBody>
          <a:bodyPr wrap="none" rtlCol="0">
            <a:spAutoFit/>
          </a:bodyPr>
          <a:lstStyle/>
          <a:p>
            <a:r>
              <a:rPr lang="en-US" sz="2400" b="1" dirty="0"/>
              <a:t>2</a:t>
            </a:r>
          </a:p>
          <a:p>
            <a:r>
              <a:rPr lang="en-US" sz="2400" b="1" dirty="0"/>
              <a:t>0</a:t>
            </a:r>
            <a:br>
              <a:rPr lang="en-US" sz="2400" b="1" dirty="0"/>
            </a:br>
            <a:r>
              <a:rPr lang="en-US" sz="2400" b="1" dirty="0"/>
              <a:t>1</a:t>
            </a:r>
          </a:p>
          <a:p>
            <a:r>
              <a:rPr lang="en-US" sz="2400" b="1" dirty="0"/>
              <a:t>7</a:t>
            </a:r>
          </a:p>
        </p:txBody>
      </p:sp>
      <p:cxnSp>
        <p:nvCxnSpPr>
          <p:cNvPr id="12" name="Straight Connector 11"/>
          <p:cNvCxnSpPr/>
          <p:nvPr/>
        </p:nvCxnSpPr>
        <p:spPr>
          <a:xfrm flipV="1">
            <a:off x="60175"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9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01" y="365125"/>
            <a:ext cx="10998557" cy="1325563"/>
          </a:xfrm>
        </p:spPr>
        <p:txBody>
          <a:bodyPr>
            <a:normAutofit/>
          </a:bodyPr>
          <a:lstStyle/>
          <a:p>
            <a:pPr algn="ctr"/>
            <a:r>
              <a:rPr lang="en-US" dirty="0" smtClean="0"/>
              <a:t>What do we currently do, </a:t>
            </a:r>
            <a:br>
              <a:rPr lang="en-US" dirty="0" smtClean="0"/>
            </a:br>
            <a:r>
              <a:rPr lang="en-US" dirty="0" smtClean="0"/>
              <a:t>to screen all students?</a:t>
            </a:r>
            <a:endParaRPr lang="en-US" dirty="0"/>
          </a:p>
        </p:txBody>
      </p:sp>
      <p:pic>
        <p:nvPicPr>
          <p:cNvPr id="4" name="Content Placeholder 3" descr="Vision screening.jpg"/>
          <p:cNvPicPr>
            <a:picLocks noGrp="1" noChangeAspect="1"/>
          </p:cNvPicPr>
          <p:nvPr>
            <p:ph idx="1"/>
          </p:nvPr>
        </p:nvPicPr>
        <p:blipFill>
          <a:blip r:embed="rId3"/>
          <a:stretch>
            <a:fillRect/>
          </a:stretch>
        </p:blipFill>
        <p:spPr>
          <a:xfrm>
            <a:off x="2631265" y="2416352"/>
            <a:ext cx="6332431" cy="4229450"/>
          </a:xfrm>
        </p:spPr>
      </p:pic>
      <p:cxnSp>
        <p:nvCxnSpPr>
          <p:cNvPr id="5" name="Straight Connector 4"/>
          <p:cNvCxnSpPr/>
          <p:nvPr/>
        </p:nvCxnSpPr>
        <p:spPr>
          <a:xfrm flipV="1">
            <a:off x="122830" y="1501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0846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 screener with other data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929" y="1514475"/>
            <a:ext cx="11557834" cy="4972049"/>
          </a:xfrm>
        </p:spPr>
      </p:pic>
      <p:sp>
        <p:nvSpPr>
          <p:cNvPr id="5" name="TextBox 4"/>
          <p:cNvSpPr txBox="1"/>
          <p:nvPr/>
        </p:nvSpPr>
        <p:spPr>
          <a:xfrm>
            <a:off x="10526713" y="6486524"/>
            <a:ext cx="1350050" cy="646331"/>
          </a:xfrm>
          <a:prstGeom prst="rect">
            <a:avLst/>
          </a:prstGeom>
          <a:noFill/>
        </p:spPr>
        <p:txBody>
          <a:bodyPr wrap="none" rtlCol="0">
            <a:spAutoFit/>
          </a:bodyPr>
          <a:lstStyle/>
          <a:p>
            <a:r>
              <a:rPr lang="en-US"/>
              <a:t>(Lane, 2016)</a:t>
            </a:r>
          </a:p>
          <a:p>
            <a:endParaRPr lang="en-US" dirty="0"/>
          </a:p>
        </p:txBody>
      </p:sp>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benefit analysis of universal screening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2938" y="2390893"/>
            <a:ext cx="10102566" cy="3354814"/>
          </a:xfrm>
        </p:spPr>
      </p:pic>
      <p:cxnSp>
        <p:nvCxnSpPr>
          <p:cNvPr id="6" name="Straight Connector 5"/>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996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were we able to accomplish?</a:t>
            </a:r>
            <a:endParaRPr lang="en-US" b="1" dirty="0"/>
          </a:p>
        </p:txBody>
      </p:sp>
      <p:sp>
        <p:nvSpPr>
          <p:cNvPr id="3" name="Content Placeholder 2"/>
          <p:cNvSpPr>
            <a:spLocks noGrp="1"/>
          </p:cNvSpPr>
          <p:nvPr>
            <p:ph idx="1"/>
          </p:nvPr>
        </p:nvSpPr>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“There were three important outcomes of introducing universal screening in our district:</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3200" b="1" u="sng" dirty="0" smtClean="0"/>
              <a:t>We identified kids </a:t>
            </a:r>
            <a:r>
              <a:rPr lang="en-US" sz="3200" dirty="0" smtClean="0"/>
              <a:t>we didn’t know needed help.</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3200" b="1" u="sng" dirty="0" smtClean="0"/>
              <a:t>We introduced mental health into the general educators’ conversation</a:t>
            </a:r>
            <a:r>
              <a:rPr lang="en-US" sz="3200" dirty="0" smtClean="0"/>
              <a:t> in a concrete and understandable way.</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3200" dirty="0" smtClean="0"/>
              <a:t>We encouraged our school based mental health teams to </a:t>
            </a:r>
            <a:r>
              <a:rPr lang="en-US" sz="3200" b="1" u="sng" dirty="0" smtClean="0"/>
              <a:t>work even more collaboratively </a:t>
            </a:r>
            <a:r>
              <a:rPr lang="en-US" sz="3200" dirty="0" smtClean="0"/>
              <a:t>to identify and meet the needs of students.</a:t>
            </a:r>
          </a:p>
          <a:p>
            <a:pPr marL="0" marR="0" lvl="0" indent="0" defTabSz="914400" eaLnBrk="1" fontAlgn="auto" latinLnBrk="0" hangingPunct="1">
              <a:lnSpc>
                <a:spcPct val="100000"/>
              </a:lnSpc>
              <a:spcBef>
                <a:spcPts val="0"/>
              </a:spcBef>
              <a:spcAft>
                <a:spcPts val="0"/>
              </a:spcAft>
              <a:buClrTx/>
              <a:buSzTx/>
              <a:buNone/>
              <a:tabLst/>
              <a:defRPr/>
            </a:pPr>
            <a:r>
              <a:rPr lang="en-US" sz="3200" dirty="0" smtClean="0"/>
              <a:t>These are things we have been trying to do, with limited success, for years!”</a:t>
            </a:r>
            <a:endParaRPr lang="en-US" sz="3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26" t="22290" r="12288" b="12225"/>
          <a:stretch/>
        </p:blipFill>
        <p:spPr>
          <a:xfrm>
            <a:off x="8939238" y="200026"/>
            <a:ext cx="3151162" cy="1625599"/>
          </a:xfrm>
          <a:prstGeom prst="rect">
            <a:avLst/>
          </a:prstGeom>
        </p:spPr>
      </p:pic>
      <p:cxnSp>
        <p:nvCxnSpPr>
          <p:cNvPr id="6" name="Straight Connector 5"/>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317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711337" y="2233751"/>
            <a:ext cx="2926080" cy="2664821"/>
          </a:xfrm>
          <a:prstGeom prst="ellipse">
            <a:avLst/>
          </a:prstGeom>
          <a:solidFill>
            <a:schemeClr val="accent5">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218072" y="728481"/>
            <a:ext cx="3161212" cy="316121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109063" y="3174274"/>
            <a:ext cx="3161211" cy="3187338"/>
          </a:xfrm>
          <a:prstGeom prst="ellipse">
            <a:avLst/>
          </a:prstGeom>
          <a:noFill/>
          <a:ln w="285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405051" y="796834"/>
            <a:ext cx="3252652" cy="316121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05051" y="3174274"/>
            <a:ext cx="3252652" cy="318733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149634" y="1476104"/>
            <a:ext cx="1728358" cy="830997"/>
          </a:xfrm>
          <a:prstGeom prst="rect">
            <a:avLst/>
          </a:prstGeom>
          <a:noFill/>
        </p:spPr>
        <p:txBody>
          <a:bodyPr wrap="none" rtlCol="0" anchor="t">
            <a:spAutoFit/>
          </a:bodyPr>
          <a:lstStyle/>
          <a:p>
            <a:r>
              <a:rPr lang="en-US" sz="2400" dirty="0">
                <a:latin typeface="Arial" panose="020B0604020202020204" pitchFamily="34" charset="0"/>
                <a:cs typeface="Arial" panose="020B0604020202020204" pitchFamily="34" charset="0"/>
              </a:rPr>
              <a:t>School</a:t>
            </a:r>
          </a:p>
          <a:p>
            <a:r>
              <a:rPr lang="en-US" sz="2400" dirty="0">
                <a:latin typeface="Arial" panose="020B0604020202020204" pitchFamily="34" charset="0"/>
                <a:cs typeface="Arial" panose="020B0604020202020204" pitchFamily="34" charset="0"/>
              </a:rPr>
              <a:t>Counseling</a:t>
            </a:r>
          </a:p>
        </p:txBody>
      </p:sp>
      <p:sp>
        <p:nvSpPr>
          <p:cNvPr id="11" name="TextBox 10"/>
          <p:cNvSpPr txBox="1"/>
          <p:nvPr/>
        </p:nvSpPr>
        <p:spPr>
          <a:xfrm>
            <a:off x="6581852" y="1553922"/>
            <a:ext cx="3165171" cy="461963"/>
          </a:xfrm>
          <a:prstGeom prst="rect">
            <a:avLst/>
          </a:prstGeom>
          <a:noFill/>
        </p:spPr>
        <p:txBody>
          <a:bodyPr wrap="square" rtlCol="0" anchor="t">
            <a:spAutoFit/>
          </a:bodyPr>
          <a:lstStyle/>
          <a:p>
            <a:r>
              <a:rPr lang="en-US" sz="2400" dirty="0">
                <a:latin typeface="Arial" panose="020B0604020202020204" pitchFamily="34" charset="0"/>
                <a:cs typeface="Arial" panose="020B0604020202020204" pitchFamily="34" charset="0"/>
              </a:rPr>
              <a:t>School Based MFT</a:t>
            </a:r>
          </a:p>
        </p:txBody>
      </p:sp>
      <p:sp>
        <p:nvSpPr>
          <p:cNvPr id="12" name="TextBox 11"/>
          <p:cNvSpPr txBox="1"/>
          <p:nvPr/>
        </p:nvSpPr>
        <p:spPr>
          <a:xfrm>
            <a:off x="4045132" y="4563966"/>
            <a:ext cx="2452477"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School Psychology</a:t>
            </a:r>
          </a:p>
        </p:txBody>
      </p:sp>
      <p:sp>
        <p:nvSpPr>
          <p:cNvPr id="13" name="TextBox 12"/>
          <p:cNvSpPr txBox="1"/>
          <p:nvPr/>
        </p:nvSpPr>
        <p:spPr>
          <a:xfrm>
            <a:off x="6836298" y="4685102"/>
            <a:ext cx="255154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School </a:t>
            </a:r>
            <a:r>
              <a:rPr lang="en-US" sz="2400" dirty="0" smtClean="0">
                <a:latin typeface="Arial" panose="020B0604020202020204" pitchFamily="34" charset="0"/>
                <a:cs typeface="Arial" panose="020B0604020202020204" pitchFamily="34" charset="0"/>
              </a:rPr>
              <a:t>Social </a:t>
            </a:r>
            <a:r>
              <a:rPr lang="en-US" sz="2400" dirty="0">
                <a:latin typeface="Arial" panose="020B0604020202020204" pitchFamily="34" charset="0"/>
                <a:cs typeface="Arial" panose="020B0604020202020204" pitchFamily="34" charset="0"/>
              </a:rPr>
              <a:t>Work</a:t>
            </a:r>
          </a:p>
        </p:txBody>
      </p:sp>
      <p:sp>
        <p:nvSpPr>
          <p:cNvPr id="14" name="TextBox 13"/>
          <p:cNvSpPr txBox="1"/>
          <p:nvPr/>
        </p:nvSpPr>
        <p:spPr>
          <a:xfrm>
            <a:off x="5285085" y="3174276"/>
            <a:ext cx="2287018"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Necessary Redundancies</a:t>
            </a:r>
          </a:p>
        </p:txBody>
      </p:sp>
      <p:sp>
        <p:nvSpPr>
          <p:cNvPr id="16" name="Title 15"/>
          <p:cNvSpPr>
            <a:spLocks noGrp="1"/>
          </p:cNvSpPr>
          <p:nvPr>
            <p:ph type="title"/>
          </p:nvPr>
        </p:nvSpPr>
        <p:spPr>
          <a:xfrm>
            <a:off x="338308" y="1137669"/>
            <a:ext cx="2949178" cy="1600200"/>
          </a:xfrm>
        </p:spPr>
        <p:txBody>
          <a:bodyPr>
            <a:normAutofit fontScale="90000"/>
          </a:bodyPr>
          <a:lstStyle/>
          <a:p>
            <a:r>
              <a:rPr lang="en-US" b="1" dirty="0">
                <a:latin typeface="Arial" panose="020B0604020202020204" pitchFamily="34" charset="0"/>
                <a:cs typeface="Arial" panose="020B0604020202020204" pitchFamily="34" charset="0"/>
              </a:rPr>
              <a:t>School-Based Mental Health Staff:</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Unique and Overlapping Skill Sets</a:t>
            </a:r>
          </a:p>
        </p:txBody>
      </p:sp>
      <p:sp>
        <p:nvSpPr>
          <p:cNvPr id="2" name="TextBox 1"/>
          <p:cNvSpPr txBox="1"/>
          <p:nvPr/>
        </p:nvSpPr>
        <p:spPr>
          <a:xfrm rot="20777480">
            <a:off x="8744169" y="2451804"/>
            <a:ext cx="3412537" cy="1477328"/>
          </a:xfrm>
          <a:prstGeom prst="rect">
            <a:avLst/>
          </a:prstGeom>
          <a:solidFill>
            <a:schemeClr val="accent1">
              <a:lumMod val="40000"/>
              <a:lumOff val="60000"/>
            </a:schemeClr>
          </a:solidFill>
          <a:ln w="19050">
            <a:solidFill>
              <a:schemeClr val="accent6"/>
            </a:solidFill>
          </a:ln>
        </p:spPr>
        <p:txBody>
          <a:bodyPr wrap="none" rtlCol="0">
            <a:spAutoFit/>
          </a:bodyPr>
          <a:lstStyle/>
          <a:p>
            <a:r>
              <a:rPr lang="en-US" b="1" dirty="0" smtClean="0"/>
              <a:t>Best Practice: All of these </a:t>
            </a:r>
          </a:p>
          <a:p>
            <a:r>
              <a:rPr lang="en-US" b="1" dirty="0" smtClean="0"/>
              <a:t>specialists would collaborate with</a:t>
            </a:r>
          </a:p>
          <a:p>
            <a:r>
              <a:rPr lang="en-US" b="1" dirty="0" smtClean="0"/>
              <a:t> teachers and administrators to </a:t>
            </a:r>
          </a:p>
          <a:p>
            <a:r>
              <a:rPr lang="en-US" b="1" dirty="0" smtClean="0"/>
              <a:t>initiate universal screening </a:t>
            </a:r>
          </a:p>
          <a:p>
            <a:r>
              <a:rPr lang="en-US" b="1" dirty="0" smtClean="0"/>
              <a:t>in your district</a:t>
            </a:r>
            <a:endParaRPr lang="en-US" b="1" dirty="0"/>
          </a:p>
        </p:txBody>
      </p:sp>
      <p:cxnSp>
        <p:nvCxnSpPr>
          <p:cNvPr id="17" name="Straight Connector 16"/>
          <p:cNvCxnSpPr/>
          <p:nvPr/>
        </p:nvCxnSpPr>
        <p:spPr>
          <a:xfrm flipV="1">
            <a:off x="0" y="0"/>
            <a:ext cx="95534" cy="685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4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Turn and talk</a:t>
            </a:r>
            <a:endParaRPr lang="en-US" dirty="0"/>
          </a:p>
        </p:txBody>
      </p:sp>
      <p:sp>
        <p:nvSpPr>
          <p:cNvPr id="6" name="Content Placeholder 5"/>
          <p:cNvSpPr>
            <a:spLocks noGrp="1"/>
          </p:cNvSpPr>
          <p:nvPr>
            <p:ph idx="1"/>
          </p:nvPr>
        </p:nvSpPr>
        <p:spPr/>
        <p:txBody>
          <a:bodyPr/>
          <a:lstStyle/>
          <a:p>
            <a:r>
              <a:rPr lang="en-US" dirty="0" smtClean="0"/>
              <a:t>Who do you have on your team?</a:t>
            </a:r>
          </a:p>
          <a:p>
            <a:r>
              <a:rPr lang="en-US" dirty="0" smtClean="0"/>
              <a:t>Who can you call on in a time of crisis?</a:t>
            </a:r>
          </a:p>
          <a:p>
            <a:r>
              <a:rPr lang="en-US" dirty="0" smtClean="0"/>
              <a:t>Who would you like to add to your team?</a:t>
            </a:r>
            <a:endParaRPr lang="en-US" dirty="0"/>
          </a:p>
        </p:txBody>
      </p:sp>
      <p:cxnSp>
        <p:nvCxnSpPr>
          <p:cNvPr id="7" name="Straight Connector 6"/>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326" y="3473506"/>
            <a:ext cx="4562902" cy="3117983"/>
          </a:xfrm>
          <a:prstGeom prst="rect">
            <a:avLst/>
          </a:prstGeom>
        </p:spPr>
      </p:pic>
    </p:spTree>
    <p:extLst>
      <p:ext uri="{BB962C8B-B14F-4D97-AF65-F5344CB8AC3E}">
        <p14:creationId xmlns:p14="http://schemas.microsoft.com/office/powerpoint/2010/main" val="1506851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70" y="226228"/>
            <a:ext cx="10515600" cy="1325563"/>
          </a:xfrm>
        </p:spPr>
        <p:txBody>
          <a:bodyPr/>
          <a:lstStyle/>
          <a:p>
            <a:r>
              <a:rPr lang="en-US" b="1" dirty="0"/>
              <a:t>Meeting identified </a:t>
            </a:r>
            <a:r>
              <a:rPr lang="en-US" b="1" dirty="0" smtClean="0"/>
              <a:t/>
            </a:r>
            <a:br>
              <a:rPr lang="en-US" b="1" dirty="0" smtClean="0"/>
            </a:br>
            <a:r>
              <a:rPr lang="en-US" b="1" dirty="0" smtClean="0"/>
              <a:t>students</a:t>
            </a:r>
            <a:r>
              <a:rPr lang="en-US" b="1" dirty="0"/>
              <a:t>’ needs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160" y="1944545"/>
            <a:ext cx="4797809" cy="320622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2028" y="3263757"/>
            <a:ext cx="2605723" cy="33511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547" y="3259581"/>
            <a:ext cx="2569580" cy="332847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7306" y="55698"/>
            <a:ext cx="2311560" cy="299218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5848" y="226228"/>
            <a:ext cx="1910579" cy="2957332"/>
          </a:xfrm>
          <a:prstGeom prst="rect">
            <a:avLst/>
          </a:prstGeom>
        </p:spPr>
      </p:pic>
      <p:sp>
        <p:nvSpPr>
          <p:cNvPr id="10" name="TextBox 9"/>
          <p:cNvSpPr txBox="1"/>
          <p:nvPr/>
        </p:nvSpPr>
        <p:spPr>
          <a:xfrm rot="19766034">
            <a:off x="1963018" y="4469814"/>
            <a:ext cx="4055645" cy="1569660"/>
          </a:xfrm>
          <a:prstGeom prst="rect">
            <a:avLst/>
          </a:prstGeom>
          <a:solidFill>
            <a:schemeClr val="accent4">
              <a:lumMod val="40000"/>
              <a:lumOff val="60000"/>
            </a:schemeClr>
          </a:solidFill>
          <a:ln>
            <a:solidFill>
              <a:schemeClr val="accent6"/>
            </a:solidFill>
          </a:ln>
        </p:spPr>
        <p:txBody>
          <a:bodyPr wrap="square" rtlCol="0">
            <a:spAutoFit/>
          </a:bodyPr>
          <a:lstStyle/>
          <a:p>
            <a:r>
              <a:rPr lang="en-US" sz="3200" b="1" dirty="0" smtClean="0">
                <a:solidFill>
                  <a:srgbClr val="FF0000"/>
                </a:solidFill>
              </a:rPr>
              <a:t>Create Tier 2 groups</a:t>
            </a:r>
          </a:p>
          <a:p>
            <a:r>
              <a:rPr lang="en-US" sz="3200" b="1" dirty="0">
                <a:solidFill>
                  <a:srgbClr val="FF0000"/>
                </a:solidFill>
              </a:rPr>
              <a:t>u</a:t>
            </a:r>
            <a:r>
              <a:rPr lang="en-US" sz="3200" b="1" dirty="0" smtClean="0">
                <a:solidFill>
                  <a:srgbClr val="FF0000"/>
                </a:solidFill>
              </a:rPr>
              <a:t>sing evidence based</a:t>
            </a:r>
          </a:p>
          <a:p>
            <a:r>
              <a:rPr lang="en-US" sz="3200" b="1" dirty="0" smtClean="0">
                <a:solidFill>
                  <a:srgbClr val="FF0000"/>
                </a:solidFill>
              </a:rPr>
              <a:t>interventions</a:t>
            </a:r>
            <a:endParaRPr lang="en-US" sz="3200" b="1" dirty="0">
              <a:solidFill>
                <a:srgbClr val="FF0000"/>
              </a:solidFill>
            </a:endParaRPr>
          </a:p>
        </p:txBody>
      </p:sp>
      <p:cxnSp>
        <p:nvCxnSpPr>
          <p:cNvPr id="12" name="Straight Connector 11"/>
          <p:cNvCxnSpPr/>
          <p:nvPr/>
        </p:nvCxnSpPr>
        <p:spPr>
          <a:xfrm flipV="1">
            <a:off x="122830" y="150126"/>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7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Tier 2 </a:t>
            </a:r>
            <a:r>
              <a:rPr lang="mr-IN" dirty="0" smtClean="0"/>
              <a:t>–</a:t>
            </a:r>
            <a:r>
              <a:rPr lang="en-US" dirty="0" smtClean="0"/>
              <a:t> Utilizing Evidence-Based Interventions</a:t>
            </a:r>
            <a:r>
              <a:rPr lang="en-US" dirty="0"/>
              <a:t/>
            </a:r>
            <a:br>
              <a:rPr lang="en-US" dirty="0"/>
            </a:br>
            <a:r>
              <a:rPr lang="en-US" sz="2000" i="1" dirty="0"/>
              <a:t>75% of all mental health services received by children and youth occur in schools. (Shinn &amp; Walker, 2010)</a:t>
            </a:r>
            <a:br>
              <a:rPr lang="en-US" sz="2000" i="1" dirty="0"/>
            </a:br>
            <a:endParaRPr lang="en-US" sz="2000" i="1" dirty="0"/>
          </a:p>
        </p:txBody>
      </p:sp>
      <p:sp>
        <p:nvSpPr>
          <p:cNvPr id="3" name="Content Placeholder 2"/>
          <p:cNvSpPr>
            <a:spLocks noGrp="1"/>
          </p:cNvSpPr>
          <p:nvPr>
            <p:ph idx="1"/>
          </p:nvPr>
        </p:nvSpPr>
        <p:spPr>
          <a:xfrm>
            <a:off x="838200" y="1690688"/>
            <a:ext cx="10515600" cy="4486275"/>
          </a:xfrm>
        </p:spPr>
        <p:txBody>
          <a:bodyPr>
            <a:normAutofit/>
          </a:bodyPr>
          <a:lstStyle/>
          <a:p>
            <a:r>
              <a:rPr lang="en-US" dirty="0" smtClean="0"/>
              <a:t>Anxiety</a:t>
            </a:r>
          </a:p>
          <a:p>
            <a:pPr lvl="1"/>
            <a:r>
              <a:rPr lang="en-US" dirty="0" smtClean="0"/>
              <a:t>Coping Cat by Philip Kendall, PhD (2006)</a:t>
            </a:r>
          </a:p>
          <a:p>
            <a:pPr lvl="2"/>
            <a:r>
              <a:rPr lang="en-US" dirty="0" smtClean="0"/>
              <a:t>Ages 7-13 Years; or C.A.T. Project for 14-17 Years</a:t>
            </a:r>
          </a:p>
          <a:p>
            <a:pPr lvl="2"/>
            <a:r>
              <a:rPr lang="en-US" dirty="0" smtClean="0"/>
              <a:t>Group or individual</a:t>
            </a:r>
          </a:p>
          <a:p>
            <a:pPr lvl="2"/>
            <a:r>
              <a:rPr lang="en-US" dirty="0" smtClean="0"/>
              <a:t>$47 Manual &amp; Workbook</a:t>
            </a:r>
          </a:p>
          <a:p>
            <a:pPr marL="457200" lvl="1" indent="0">
              <a:buNone/>
            </a:pPr>
            <a:r>
              <a:rPr lang="en-US" sz="1800" i="1" dirty="0" smtClean="0"/>
              <a:t>Psychoeducational and skill building program</a:t>
            </a:r>
          </a:p>
          <a:p>
            <a:pPr lvl="1"/>
            <a:r>
              <a:rPr lang="en-US" sz="1800" i="1" dirty="0"/>
              <a:t>	</a:t>
            </a:r>
            <a:r>
              <a:rPr lang="en-US" sz="1800" i="1" dirty="0" smtClean="0"/>
              <a:t>Recognizing and understanding emotional and physical reactions</a:t>
            </a:r>
          </a:p>
          <a:p>
            <a:pPr lvl="1"/>
            <a:r>
              <a:rPr lang="en-US" sz="1800" i="1" dirty="0"/>
              <a:t>	</a:t>
            </a:r>
            <a:r>
              <a:rPr lang="en-US" sz="1800" i="1" dirty="0" smtClean="0"/>
              <a:t>Clarifying thoughts and feelings and anxious situations</a:t>
            </a:r>
          </a:p>
          <a:p>
            <a:pPr lvl="1"/>
            <a:r>
              <a:rPr lang="en-US" sz="1800" i="1" dirty="0"/>
              <a:t>	</a:t>
            </a:r>
            <a:r>
              <a:rPr lang="en-US" sz="1800" i="1" dirty="0" smtClean="0"/>
              <a:t>Developing plans for effective coping</a:t>
            </a:r>
          </a:p>
          <a:p>
            <a:pPr lvl="1"/>
            <a:r>
              <a:rPr lang="en-US" sz="1800" i="1" dirty="0"/>
              <a:t>	</a:t>
            </a:r>
            <a:r>
              <a:rPr lang="en-US" sz="1800" i="1" dirty="0" smtClean="0"/>
              <a:t>Evaluating performance and giving self-reinforcement</a:t>
            </a:r>
          </a:p>
          <a:p>
            <a:pPr marL="457200" lvl="1" indent="0">
              <a:buNone/>
            </a:pPr>
            <a:endParaRPr lang="en-US" sz="1800" i="1" dirty="0"/>
          </a:p>
        </p:txBody>
      </p:sp>
      <p:cxnSp>
        <p:nvCxnSpPr>
          <p:cNvPr id="6" name="Straight Connector 5"/>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38200" y="1460310"/>
            <a:ext cx="10515600" cy="4094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617" y="1982195"/>
            <a:ext cx="2962183" cy="1804774"/>
          </a:xfrm>
          <a:prstGeom prst="rect">
            <a:avLst/>
          </a:prstGeom>
        </p:spPr>
      </p:pic>
      <p:sp>
        <p:nvSpPr>
          <p:cNvPr id="10" name="TextBox 9"/>
          <p:cNvSpPr txBox="1"/>
          <p:nvPr/>
        </p:nvSpPr>
        <p:spPr>
          <a:xfrm>
            <a:off x="6810233" y="4385837"/>
            <a:ext cx="5217994" cy="1754326"/>
          </a:xfrm>
          <a:prstGeom prst="rect">
            <a:avLst/>
          </a:prstGeom>
          <a:noFill/>
          <a:ln w="12700">
            <a:noFill/>
          </a:ln>
        </p:spPr>
        <p:txBody>
          <a:bodyPr wrap="square" rtlCol="0">
            <a:spAutoFit/>
          </a:bodyPr>
          <a:lstStyle/>
          <a:p>
            <a:pPr lvl="1"/>
            <a:r>
              <a:rPr lang="en-US" dirty="0">
                <a:latin typeface="Segoe Print" charset="0"/>
                <a:ea typeface="Segoe Print" charset="0"/>
                <a:cs typeface="Segoe Print" charset="0"/>
              </a:rPr>
              <a:t>FEAR Plan</a:t>
            </a:r>
          </a:p>
          <a:p>
            <a:pPr lvl="1"/>
            <a:endParaRPr lang="en-US" dirty="0" smtClean="0">
              <a:latin typeface="Segoe Print" charset="0"/>
              <a:ea typeface="Segoe Print" charset="0"/>
              <a:cs typeface="Segoe Print" charset="0"/>
            </a:endParaRPr>
          </a:p>
          <a:p>
            <a:pPr lvl="1"/>
            <a:r>
              <a:rPr lang="en-US" dirty="0" smtClean="0">
                <a:latin typeface="Segoe Print" charset="0"/>
                <a:ea typeface="Segoe Print" charset="0"/>
                <a:cs typeface="Segoe Print" charset="0"/>
              </a:rPr>
              <a:t>F </a:t>
            </a:r>
            <a:r>
              <a:rPr lang="en-US" dirty="0">
                <a:latin typeface="Segoe Print" charset="0"/>
                <a:ea typeface="Segoe Print" charset="0"/>
                <a:cs typeface="Segoe Print" charset="0"/>
              </a:rPr>
              <a:t>- Feeling Frightened?</a:t>
            </a:r>
          </a:p>
          <a:p>
            <a:pPr lvl="1"/>
            <a:r>
              <a:rPr lang="en-US" dirty="0">
                <a:latin typeface="Segoe Print" charset="0"/>
                <a:ea typeface="Segoe Print" charset="0"/>
                <a:cs typeface="Segoe Print" charset="0"/>
              </a:rPr>
              <a:t>E - Expecting Bad Things to Happen?</a:t>
            </a:r>
          </a:p>
          <a:p>
            <a:pPr lvl="1"/>
            <a:r>
              <a:rPr lang="en-US" dirty="0">
                <a:latin typeface="Segoe Print" charset="0"/>
                <a:ea typeface="Segoe Print" charset="0"/>
                <a:cs typeface="Segoe Print" charset="0"/>
              </a:rPr>
              <a:t>A - Actions &amp; Attitudes That Can Help</a:t>
            </a:r>
          </a:p>
          <a:p>
            <a:pPr lvl="1"/>
            <a:r>
              <a:rPr lang="en-US" dirty="0">
                <a:latin typeface="Segoe Print" charset="0"/>
                <a:ea typeface="Segoe Print" charset="0"/>
                <a:cs typeface="Segoe Print" charset="0"/>
              </a:rPr>
              <a:t>R - Results and Rewards</a:t>
            </a:r>
          </a:p>
        </p:txBody>
      </p:sp>
      <p:cxnSp>
        <p:nvCxnSpPr>
          <p:cNvPr id="12" name="Straight Connector 11"/>
          <p:cNvCxnSpPr/>
          <p:nvPr/>
        </p:nvCxnSpPr>
        <p:spPr>
          <a:xfrm flipV="1">
            <a:off x="7308375" y="4722125"/>
            <a:ext cx="4401404"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059304" y="4188476"/>
            <a:ext cx="4968923" cy="22879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9568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Tier 2 </a:t>
            </a:r>
            <a:r>
              <a:rPr lang="mr-IN" sz="4000" dirty="0"/>
              <a:t>–</a:t>
            </a:r>
            <a:r>
              <a:rPr lang="en-US" sz="4000" dirty="0"/>
              <a:t> Utilizing Evidence-Based Interventions</a:t>
            </a:r>
          </a:p>
        </p:txBody>
      </p:sp>
      <p:sp>
        <p:nvSpPr>
          <p:cNvPr id="3" name="Content Placeholder 2"/>
          <p:cNvSpPr>
            <a:spLocks noGrp="1"/>
          </p:cNvSpPr>
          <p:nvPr>
            <p:ph idx="1"/>
          </p:nvPr>
        </p:nvSpPr>
        <p:spPr/>
        <p:txBody>
          <a:bodyPr>
            <a:normAutofit fontScale="92500" lnSpcReduction="10000"/>
          </a:bodyPr>
          <a:lstStyle/>
          <a:p>
            <a:r>
              <a:rPr lang="en-US" dirty="0" smtClean="0"/>
              <a:t>Depressive Symptoms</a:t>
            </a:r>
          </a:p>
          <a:p>
            <a:pPr lvl="1"/>
            <a:r>
              <a:rPr lang="en-US" sz="2000" u="sng" dirty="0" smtClean="0"/>
              <a:t>Taking ACTION </a:t>
            </a:r>
            <a:r>
              <a:rPr lang="en-US" sz="2000" dirty="0" smtClean="0"/>
              <a:t>by Kevin Stark, PhD &amp; Philip Kendall, PhD (1996)</a:t>
            </a:r>
          </a:p>
          <a:p>
            <a:pPr marL="457200" lvl="1" indent="0">
              <a:buNone/>
            </a:pPr>
            <a:r>
              <a:rPr lang="en-US" sz="1800" i="1" dirty="0" smtClean="0"/>
              <a:t>Cognitive-behavioral </a:t>
            </a:r>
            <a:r>
              <a:rPr lang="en-US" sz="1800" i="1" dirty="0"/>
              <a:t>approach focusing on changing student’s affect, thoughts, and behaviors; psychoeducational component and teaches coping skills, problem-solving, interpersonal skills and positivity</a:t>
            </a:r>
            <a:r>
              <a:rPr lang="en-US" sz="1800" i="1" dirty="0" smtClean="0"/>
              <a:t>.</a:t>
            </a:r>
            <a:endParaRPr lang="en-US" dirty="0" smtClean="0"/>
          </a:p>
          <a:p>
            <a:pPr lvl="2"/>
            <a:r>
              <a:rPr lang="en-US" dirty="0" smtClean="0"/>
              <a:t>9-18 years old</a:t>
            </a:r>
          </a:p>
          <a:p>
            <a:pPr lvl="2"/>
            <a:r>
              <a:rPr lang="en-US" dirty="0" smtClean="0"/>
              <a:t>Gender specific group sessions or individual</a:t>
            </a:r>
          </a:p>
          <a:p>
            <a:pPr lvl="2"/>
            <a:r>
              <a:rPr lang="en-US" dirty="0" smtClean="0"/>
              <a:t>$46 Manual &amp; Workbook</a:t>
            </a:r>
          </a:p>
          <a:p>
            <a:pPr lvl="2"/>
            <a:endParaRPr lang="en-US" dirty="0"/>
          </a:p>
          <a:p>
            <a:pPr lvl="1"/>
            <a:r>
              <a:rPr lang="en-US" sz="2000" u="sng" dirty="0" smtClean="0"/>
              <a:t>“Helping </a:t>
            </a:r>
            <a:r>
              <a:rPr lang="en-US" sz="2000" u="sng" dirty="0"/>
              <a:t>Students Overcome Depression and Anxiety”</a:t>
            </a:r>
            <a:r>
              <a:rPr lang="en-US" sz="2000" dirty="0"/>
              <a:t> by </a:t>
            </a:r>
            <a:r>
              <a:rPr lang="en-US" sz="2000" dirty="0" smtClean="0"/>
              <a:t>Kenneth W. </a:t>
            </a:r>
            <a:r>
              <a:rPr lang="en-US" sz="2000" dirty="0"/>
              <a:t>Merrell, </a:t>
            </a:r>
            <a:r>
              <a:rPr lang="en-US" sz="2000" dirty="0" smtClean="0"/>
              <a:t>PhD (2008)</a:t>
            </a:r>
          </a:p>
          <a:p>
            <a:pPr marL="457200" lvl="1" indent="0">
              <a:buNone/>
            </a:pPr>
            <a:r>
              <a:rPr lang="en-US" sz="1800" i="1" dirty="0"/>
              <a:t>Focus on education of depression/symptoms/emotions, cognitive restructuring, problem-solving, pleasant activity scheduling, relaxation training, and social skills training</a:t>
            </a:r>
            <a:r>
              <a:rPr lang="en-US" sz="1800" i="1" dirty="0" smtClean="0"/>
              <a:t>. Based on Cognitive therapeutic approach by Aaron Beck.</a:t>
            </a:r>
            <a:endParaRPr lang="en-US" sz="1800" i="1" dirty="0"/>
          </a:p>
          <a:p>
            <a:pPr lvl="2"/>
            <a:r>
              <a:rPr lang="en-US" dirty="0" smtClean="0"/>
              <a:t>Adolescents </a:t>
            </a:r>
          </a:p>
          <a:p>
            <a:pPr lvl="2"/>
            <a:r>
              <a:rPr lang="en-US" dirty="0" smtClean="0"/>
              <a:t>Group or Individual</a:t>
            </a:r>
          </a:p>
          <a:p>
            <a:pPr lvl="2"/>
            <a:r>
              <a:rPr lang="en-US" dirty="0" smtClean="0"/>
              <a:t>$37 Manual</a:t>
            </a:r>
            <a:endParaRPr lang="en-US" dirty="0"/>
          </a:p>
          <a:p>
            <a:pPr lvl="2"/>
            <a:endParaRPr lang="en-US" dirty="0" smtClean="0"/>
          </a:p>
        </p:txBody>
      </p:sp>
      <p:cxnSp>
        <p:nvCxnSpPr>
          <p:cNvPr id="5" name="Straight Connector 4"/>
          <p:cNvCxnSpPr/>
          <p:nvPr/>
        </p:nvCxnSpPr>
        <p:spPr>
          <a:xfrm flipV="1">
            <a:off x="122830" y="150126"/>
            <a:ext cx="40943" cy="6707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0447921" y="944437"/>
            <a:ext cx="1333275" cy="1762375"/>
          </a:xfrm>
          <a:prstGeom prst="rect">
            <a:avLst/>
          </a:prstGeom>
        </p:spPr>
      </p:pic>
      <p:pic>
        <p:nvPicPr>
          <p:cNvPr id="7" name="Picture 6"/>
          <p:cNvPicPr>
            <a:picLocks noChangeAspect="1"/>
          </p:cNvPicPr>
          <p:nvPr/>
        </p:nvPicPr>
        <p:blipFill>
          <a:blip r:embed="rId4"/>
          <a:stretch>
            <a:fillRect/>
          </a:stretch>
        </p:blipFill>
        <p:spPr>
          <a:xfrm>
            <a:off x="5510306" y="5080265"/>
            <a:ext cx="1171387" cy="1518239"/>
          </a:xfrm>
          <a:prstGeom prst="rect">
            <a:avLst/>
          </a:prstGeom>
        </p:spPr>
      </p:pic>
      <p:cxnSp>
        <p:nvCxnSpPr>
          <p:cNvPr id="8" name="Straight Connector 7"/>
          <p:cNvCxnSpPr/>
          <p:nvPr/>
        </p:nvCxnSpPr>
        <p:spPr>
          <a:xfrm>
            <a:off x="838200" y="1473958"/>
            <a:ext cx="9479507" cy="136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56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44811" y="365124"/>
            <a:ext cx="4490976" cy="634675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01" y="109500"/>
            <a:ext cx="5294475" cy="6858000"/>
          </a:xfrm>
          <a:prstGeom prst="rect">
            <a:avLst/>
          </a:prstGeom>
        </p:spPr>
      </p:pic>
      <p:sp>
        <p:nvSpPr>
          <p:cNvPr id="7" name="TextBox 6"/>
          <p:cNvSpPr txBox="1"/>
          <p:nvPr/>
        </p:nvSpPr>
        <p:spPr>
          <a:xfrm rot="20319349">
            <a:off x="680857" y="3344239"/>
            <a:ext cx="10928297" cy="1077218"/>
          </a:xfrm>
          <a:prstGeom prst="rect">
            <a:avLst/>
          </a:prstGeom>
          <a:solidFill>
            <a:schemeClr val="accent4"/>
          </a:solidFill>
        </p:spPr>
        <p:txBody>
          <a:bodyPr wrap="square" rtlCol="0">
            <a:spAutoFit/>
          </a:bodyPr>
          <a:lstStyle/>
          <a:p>
            <a:r>
              <a:rPr lang="en-US" sz="3200" b="1" dirty="0" smtClean="0">
                <a:solidFill>
                  <a:srgbClr val="FF0000"/>
                </a:solidFill>
              </a:rPr>
              <a:t>Whatever interventions you choose - make sure to implement with fidelity!</a:t>
            </a:r>
            <a:endParaRPr lang="en-US" sz="3200" b="1" dirty="0">
              <a:solidFill>
                <a:srgbClr val="FF0000"/>
              </a:solidFill>
            </a:endParaRPr>
          </a:p>
        </p:txBody>
      </p:sp>
      <p:cxnSp>
        <p:nvCxnSpPr>
          <p:cNvPr id="6" name="Straight Connector 5"/>
          <p:cNvCxnSpPr/>
          <p:nvPr/>
        </p:nvCxnSpPr>
        <p:spPr>
          <a:xfrm flipV="1">
            <a:off x="122830" y="150126"/>
            <a:ext cx="40943" cy="670787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7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24140"/>
            <a:ext cx="10515600" cy="1325563"/>
          </a:xfrm>
        </p:spPr>
        <p:txBody>
          <a:bodyPr/>
          <a:lstStyle/>
          <a:p>
            <a:r>
              <a:rPr lang="en-US" b="1" dirty="0" smtClean="0">
                <a:solidFill>
                  <a:schemeClr val="accent6"/>
                </a:solidFill>
              </a:rPr>
              <a:t>Create Tier 2 Intervention Kits</a:t>
            </a:r>
            <a:endParaRPr lang="en-US" b="1" dirty="0">
              <a:solidFill>
                <a:schemeClr val="accent6"/>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Includes: </a:t>
            </a:r>
          </a:p>
          <a:p>
            <a:pPr marL="514350" indent="-514350">
              <a:buFont typeface="+mj-lt"/>
              <a:buAutoNum type="arabicPeriod"/>
            </a:pPr>
            <a:r>
              <a:rPr lang="en-US" dirty="0" smtClean="0"/>
              <a:t>Information about the area of concern</a:t>
            </a:r>
          </a:p>
          <a:p>
            <a:pPr marL="514350" indent="-514350">
              <a:buFont typeface="+mj-lt"/>
              <a:buAutoNum type="arabicPeriod"/>
            </a:pPr>
            <a:r>
              <a:rPr lang="en-US" dirty="0" smtClean="0"/>
              <a:t>Pre-post assessments</a:t>
            </a:r>
          </a:p>
          <a:p>
            <a:pPr marL="514350" indent="-514350">
              <a:buFont typeface="+mj-lt"/>
              <a:buAutoNum type="arabicPeriod"/>
            </a:pPr>
            <a:r>
              <a:rPr lang="en-US" dirty="0" smtClean="0"/>
              <a:t>Progress monitoring sheets</a:t>
            </a:r>
          </a:p>
          <a:p>
            <a:pPr marL="514350" indent="-514350">
              <a:buFont typeface="+mj-lt"/>
              <a:buAutoNum type="arabicPeriod"/>
            </a:pPr>
            <a:r>
              <a:rPr lang="en-US" dirty="0" smtClean="0"/>
              <a:t>6-10 lessons to teach specific skills</a:t>
            </a:r>
          </a:p>
          <a:p>
            <a:pPr marL="514350" indent="-514350">
              <a:buFont typeface="+mj-lt"/>
              <a:buAutoNum type="arabicPeriod"/>
            </a:pPr>
            <a:r>
              <a:rPr lang="en-US" dirty="0" smtClean="0"/>
              <a:t>Student worksheets</a:t>
            </a:r>
          </a:p>
          <a:p>
            <a:endParaRPr lang="en-US" dirty="0"/>
          </a:p>
          <a:p>
            <a:pPr marL="0" indent="0">
              <a:buNone/>
            </a:pPr>
            <a:r>
              <a:rPr lang="en-US" dirty="0" smtClean="0"/>
              <a:t>Data can be shared with site consult team</a:t>
            </a:r>
            <a:r>
              <a:rPr lang="en-US" dirty="0"/>
              <a:t> </a:t>
            </a:r>
            <a:endParaRPr lang="en-US" dirty="0" smtClean="0"/>
          </a:p>
          <a:p>
            <a:pPr marL="0" indent="0">
              <a:buNone/>
            </a:pPr>
            <a:r>
              <a:rPr lang="en-US" dirty="0" smtClean="0"/>
              <a:t>to decide if intervention is working</a:t>
            </a:r>
          </a:p>
          <a:p>
            <a:pPr marL="0" indent="0">
              <a:buNone/>
            </a:pPr>
            <a:endParaRPr lang="en-US" dirty="0"/>
          </a:p>
          <a:p>
            <a:pPr marL="0" indent="0">
              <a:buNone/>
            </a:pPr>
            <a:r>
              <a:rPr lang="en-US" b="1" dirty="0" smtClean="0">
                <a:solidFill>
                  <a:srgbClr val="0070C0"/>
                </a:solidFill>
              </a:rPr>
              <a:t>INTERNS CAN HELP WITH THIS!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743" y="625032"/>
            <a:ext cx="4370890" cy="5827853"/>
          </a:xfrm>
          <a:prstGeom prst="rect">
            <a:avLst/>
          </a:prstGeom>
        </p:spPr>
      </p:pic>
      <p:cxnSp>
        <p:nvCxnSpPr>
          <p:cNvPr id="6" name="Straight Connector 5"/>
          <p:cNvCxnSpPr/>
          <p:nvPr/>
        </p:nvCxnSpPr>
        <p:spPr>
          <a:xfrm flipV="1">
            <a:off x="122830" y="150126"/>
            <a:ext cx="40943" cy="670787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61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3862383" y="1690688"/>
            <a:ext cx="3990979" cy="4261371"/>
          </a:xfrm>
          <a:prstGeom prst="rect">
            <a:avLst/>
          </a:prstGeom>
        </p:spPr>
      </p:pic>
      <p:cxnSp>
        <p:nvCxnSpPr>
          <p:cNvPr id="8" name="Straight Connector 7"/>
          <p:cNvCxnSpPr/>
          <p:nvPr/>
        </p:nvCxnSpPr>
        <p:spPr>
          <a:xfrm flipV="1">
            <a:off x="193343" y="365125"/>
            <a:ext cx="40943" cy="670787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55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Seminar on Anxiety</a:t>
            </a:r>
            <a:endParaRPr lang="en-US" dirty="0"/>
          </a:p>
        </p:txBody>
      </p:sp>
      <p:sp>
        <p:nvSpPr>
          <p:cNvPr id="3" name="Content Placeholder 2"/>
          <p:cNvSpPr>
            <a:spLocks noGrp="1"/>
          </p:cNvSpPr>
          <p:nvPr>
            <p:ph idx="1"/>
          </p:nvPr>
        </p:nvSpPr>
        <p:spPr/>
        <p:txBody>
          <a:bodyPr/>
          <a:lstStyle/>
          <a:p>
            <a:r>
              <a:rPr lang="en-US" dirty="0" smtClean="0"/>
              <a:t>Held Parent Night entitled “Anxiety in Kids and Teens: An Informational Overview and Recommendations for Parents and Guardians”</a:t>
            </a:r>
          </a:p>
          <a:p>
            <a:r>
              <a:rPr lang="en-US" dirty="0" smtClean="0"/>
              <a:t>Forum to share information and resources</a:t>
            </a:r>
          </a:p>
          <a:p>
            <a:r>
              <a:rPr lang="en-US" dirty="0" smtClean="0"/>
              <a:t>Followed with an article in </a:t>
            </a:r>
            <a:r>
              <a:rPr lang="en-US" dirty="0" err="1" smtClean="0"/>
              <a:t>Saybrook</a:t>
            </a:r>
            <a:r>
              <a:rPr lang="en-US" dirty="0" smtClean="0"/>
              <a:t> Events</a:t>
            </a:r>
          </a:p>
          <a:p>
            <a:r>
              <a:rPr lang="en-US" dirty="0" smtClean="0"/>
              <a:t>Outcome-Increased communication between school and home</a:t>
            </a:r>
          </a:p>
          <a:p>
            <a:r>
              <a:rPr lang="en-US" smtClean="0"/>
              <a:t>Next Steps</a:t>
            </a:r>
            <a:endParaRPr lang="en-US" dirty="0"/>
          </a:p>
        </p:txBody>
      </p:sp>
      <p:cxnSp>
        <p:nvCxnSpPr>
          <p:cNvPr id="5" name="Straight Connector 4"/>
          <p:cNvCxnSpPr/>
          <p:nvPr/>
        </p:nvCxnSpPr>
        <p:spPr>
          <a:xfrm flipV="1">
            <a:off x="275230" y="150126"/>
            <a:ext cx="25021" cy="68602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225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Brainstorm with a partner</a:t>
            </a:r>
            <a:endParaRPr lang="en-US" dirty="0"/>
          </a:p>
        </p:txBody>
      </p:sp>
      <p:sp>
        <p:nvSpPr>
          <p:cNvPr id="3" name="Content Placeholder 2"/>
          <p:cNvSpPr>
            <a:spLocks noGrp="1"/>
          </p:cNvSpPr>
          <p:nvPr>
            <p:ph idx="1"/>
          </p:nvPr>
        </p:nvSpPr>
        <p:spPr/>
        <p:txBody>
          <a:bodyPr/>
          <a:lstStyle/>
          <a:p>
            <a:r>
              <a:rPr lang="en-US" dirty="0" smtClean="0"/>
              <a:t>What would be the benefits of initiating universal screening in your district?</a:t>
            </a:r>
          </a:p>
          <a:p>
            <a:endParaRPr lang="en-US" dirty="0"/>
          </a:p>
          <a:p>
            <a:endParaRPr lang="en-US" dirty="0" smtClean="0"/>
          </a:p>
          <a:p>
            <a:r>
              <a:rPr lang="en-US" dirty="0" smtClean="0"/>
              <a:t>What are the constraints or barriers you think you might encounter?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36" y="4432300"/>
            <a:ext cx="3810000" cy="24257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136" y="4432300"/>
            <a:ext cx="3810000" cy="2425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136" y="4432300"/>
            <a:ext cx="3810000" cy="2425700"/>
          </a:xfrm>
          <a:prstGeom prst="rect">
            <a:avLst/>
          </a:prstGeom>
        </p:spPr>
      </p:pic>
      <p:cxnSp>
        <p:nvCxnSpPr>
          <p:cNvPr id="8" name="Straight Connector 7"/>
          <p:cNvCxnSpPr/>
          <p:nvPr/>
        </p:nvCxnSpPr>
        <p:spPr>
          <a:xfrm flipV="1">
            <a:off x="122830" y="150126"/>
            <a:ext cx="40943" cy="670787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5513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Benefits of Universal Screening</a:t>
            </a:r>
          </a:p>
        </p:txBody>
      </p:sp>
      <p:sp>
        <p:nvSpPr>
          <p:cNvPr id="3" name="Content Placeholder 2"/>
          <p:cNvSpPr>
            <a:spLocks noGrp="1"/>
          </p:cNvSpPr>
          <p:nvPr>
            <p:ph idx="1"/>
          </p:nvPr>
        </p:nvSpPr>
        <p:spPr/>
        <p:txBody>
          <a:bodyPr>
            <a:normAutofit/>
          </a:bodyPr>
          <a:lstStyle/>
          <a:p>
            <a:pPr marL="0" indent="0">
              <a:buNone/>
            </a:pPr>
            <a:r>
              <a:rPr lang="en-US" b="1" dirty="0"/>
              <a:t>1. </a:t>
            </a:r>
            <a:r>
              <a:rPr lang="en-US" b="1" dirty="0" smtClean="0"/>
              <a:t>Prevention: early identification, earlier intervention, better outcomes</a:t>
            </a:r>
            <a:endParaRPr lang="en-US" b="1" dirty="0"/>
          </a:p>
          <a:p>
            <a:pPr marL="0" indent="0">
              <a:buNone/>
            </a:pPr>
            <a:r>
              <a:rPr lang="en-US" b="1" dirty="0"/>
              <a:t>2. </a:t>
            </a:r>
            <a:r>
              <a:rPr lang="en-US" b="1" dirty="0" smtClean="0"/>
              <a:t>Data-driven</a:t>
            </a:r>
            <a:endParaRPr lang="en-US" b="1" dirty="0"/>
          </a:p>
          <a:p>
            <a:pPr marL="0" indent="0">
              <a:buNone/>
            </a:pPr>
            <a:r>
              <a:rPr lang="en-US" b="1" dirty="0"/>
              <a:t>3. No one falls through the cracks</a:t>
            </a:r>
          </a:p>
          <a:p>
            <a:pPr marL="0" indent="0">
              <a:buNone/>
            </a:pPr>
            <a:r>
              <a:rPr lang="en-US" b="1" dirty="0" smtClean="0"/>
              <a:t>4. Promotes collaboration: team coordinates and supports students </a:t>
            </a:r>
            <a:endParaRPr lang="en-US" b="1" dirty="0"/>
          </a:p>
          <a:p>
            <a:pPr marL="0" indent="0">
              <a:buNone/>
            </a:pPr>
            <a:r>
              <a:rPr lang="en-US" b="1" dirty="0" smtClean="0"/>
              <a:t>5</a:t>
            </a:r>
            <a:r>
              <a:rPr lang="en-US" b="1" dirty="0"/>
              <a:t>. </a:t>
            </a:r>
            <a:r>
              <a:rPr lang="en-US" b="1" dirty="0" smtClean="0"/>
              <a:t>Increases </a:t>
            </a:r>
            <a:r>
              <a:rPr lang="en-US" b="1" dirty="0"/>
              <a:t>sensitivity of educational </a:t>
            </a:r>
            <a:r>
              <a:rPr lang="en-US" b="1" dirty="0" smtClean="0"/>
              <a:t>staff</a:t>
            </a:r>
            <a:endParaRPr lang="en-US" b="1" dirty="0"/>
          </a:p>
          <a:p>
            <a:pPr marL="0" indent="0">
              <a:buNone/>
            </a:pPr>
            <a:r>
              <a:rPr lang="en-US" b="1" dirty="0" smtClean="0"/>
              <a:t>6. Changes culture: normalizes mental health; if </a:t>
            </a:r>
            <a:r>
              <a:rPr lang="en-US" b="1" dirty="0"/>
              <a:t>you measure it – it matters</a:t>
            </a:r>
          </a:p>
          <a:p>
            <a:pPr marL="0" indent="0">
              <a:buNone/>
            </a:pPr>
            <a:r>
              <a:rPr lang="en-US" b="1" dirty="0" smtClean="0"/>
              <a:t>7. Can be implemented within PBIS/MTSS</a:t>
            </a:r>
            <a:endParaRPr lang="en-US" b="1" dirty="0"/>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
            <a:ext cx="12761844" cy="6857999"/>
          </a:xfrm>
          <a:prstGeom prst="rect">
            <a:avLst/>
          </a:prstGeom>
        </p:spPr>
      </p:pic>
      <p:cxnSp>
        <p:nvCxnSpPr>
          <p:cNvPr id="6" name="Straight Connector 5"/>
          <p:cNvCxnSpPr/>
          <p:nvPr/>
        </p:nvCxnSpPr>
        <p:spPr>
          <a:xfrm flipV="1">
            <a:off x="0" y="1"/>
            <a:ext cx="0" cy="685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167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Constraints</a:t>
            </a:r>
          </a:p>
        </p:txBody>
      </p:sp>
      <p:sp>
        <p:nvSpPr>
          <p:cNvPr id="3" name="Content Placeholder 2"/>
          <p:cNvSpPr>
            <a:spLocks noGrp="1"/>
          </p:cNvSpPr>
          <p:nvPr>
            <p:ph idx="1"/>
          </p:nvPr>
        </p:nvSpPr>
        <p:spPr>
          <a:xfrm>
            <a:off x="218364" y="1690688"/>
            <a:ext cx="10558966" cy="5167312"/>
          </a:xfrm>
        </p:spPr>
        <p:txBody>
          <a:bodyPr>
            <a:normAutofit/>
          </a:bodyPr>
          <a:lstStyle/>
          <a:p>
            <a:pPr marL="0" indent="0">
              <a:buNone/>
            </a:pPr>
            <a:r>
              <a:rPr lang="en-US" dirty="0"/>
              <a:t>1. </a:t>
            </a:r>
            <a:r>
              <a:rPr lang="en-US" dirty="0" smtClean="0"/>
              <a:t>Cost (time and money)</a:t>
            </a:r>
            <a:endParaRPr lang="en-US" dirty="0"/>
          </a:p>
          <a:p>
            <a:pPr marL="0" indent="0">
              <a:buNone/>
            </a:pPr>
            <a:r>
              <a:rPr lang="en-US" dirty="0"/>
              <a:t>2. Make sure leadership understands benefits of US</a:t>
            </a:r>
          </a:p>
          <a:p>
            <a:pPr marL="0" indent="0">
              <a:buNone/>
            </a:pPr>
            <a:r>
              <a:rPr lang="en-US" dirty="0"/>
              <a:t>3. How do we meet identified </a:t>
            </a:r>
            <a:r>
              <a:rPr lang="en-US" dirty="0" smtClean="0"/>
              <a:t>students needs</a:t>
            </a:r>
            <a:r>
              <a:rPr lang="en-US" dirty="0"/>
              <a:t>?</a:t>
            </a:r>
          </a:p>
          <a:p>
            <a:pPr marL="0" indent="0">
              <a:buNone/>
            </a:pPr>
            <a:r>
              <a:rPr lang="en-US" dirty="0"/>
              <a:t>4. Linear thinking – </a:t>
            </a:r>
            <a:r>
              <a:rPr lang="en-US" dirty="0" err="1"/>
              <a:t>siloed</a:t>
            </a:r>
            <a:r>
              <a:rPr lang="en-US" dirty="0"/>
              <a:t> thinking – need systems thinker</a:t>
            </a:r>
          </a:p>
          <a:p>
            <a:pPr marL="0" indent="0">
              <a:buNone/>
            </a:pPr>
            <a:r>
              <a:rPr lang="en-US" dirty="0"/>
              <a:t>5. Both wealth and poverty insulate children from mental health services</a:t>
            </a:r>
          </a:p>
          <a:p>
            <a:pPr marL="0" indent="0">
              <a:buNone/>
            </a:pPr>
            <a:r>
              <a:rPr lang="en-US" dirty="0"/>
              <a:t>6. Stigma connected to mental </a:t>
            </a:r>
            <a:r>
              <a:rPr lang="en-US" dirty="0" smtClean="0"/>
              <a:t>health</a:t>
            </a:r>
          </a:p>
          <a:p>
            <a:pPr marL="0" indent="0">
              <a:buNone/>
            </a:pPr>
            <a:r>
              <a:rPr lang="en-US" dirty="0" smtClean="0"/>
              <a:t>7. Ensure students aren’t profiled; is assessment demographically appropriate?</a:t>
            </a:r>
          </a:p>
          <a:p>
            <a:pPr marL="0" indent="0">
              <a:buNone/>
            </a:pPr>
            <a:r>
              <a:rPr lang="en-US" dirty="0" smtClean="0"/>
              <a:t>8. Survey fatigue</a:t>
            </a:r>
            <a:endParaRPr lang="en-US" dirty="0"/>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851902" y="-259308"/>
            <a:ext cx="8535567" cy="3899991"/>
          </a:xfrm>
          <a:prstGeom prst="rect">
            <a:avLst/>
          </a:prstGeom>
        </p:spPr>
      </p:pic>
      <p:cxnSp>
        <p:nvCxnSpPr>
          <p:cNvPr id="7" name="Straight Connector 6"/>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70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Mental Health = Health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7113" y="1690688"/>
            <a:ext cx="3937000" cy="4587606"/>
          </a:xfrm>
        </p:spPr>
      </p:pic>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22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5"/>
                </a:solidFill>
              </a:rPr>
              <a:t>Central Connecticut State University </a:t>
            </a:r>
            <a:br>
              <a:rPr lang="en-US" b="1" dirty="0" smtClean="0">
                <a:solidFill>
                  <a:schemeClr val="accent5"/>
                </a:solidFill>
              </a:rPr>
            </a:br>
            <a:r>
              <a:rPr lang="en-US" b="1" dirty="0" smtClean="0">
                <a:solidFill>
                  <a:schemeClr val="accent5"/>
                </a:solidFill>
              </a:rPr>
              <a:t>Center for Social and Emotional Learning</a:t>
            </a:r>
            <a:endParaRPr lang="en-US" b="1" dirty="0">
              <a:solidFill>
                <a:schemeClr val="accent5"/>
              </a:solidFill>
            </a:endParaRPr>
          </a:p>
        </p:txBody>
      </p:sp>
      <p:sp>
        <p:nvSpPr>
          <p:cNvPr id="3" name="Content Placeholder 2"/>
          <p:cNvSpPr>
            <a:spLocks noGrp="1"/>
          </p:cNvSpPr>
          <p:nvPr>
            <p:ph idx="1"/>
          </p:nvPr>
        </p:nvSpPr>
        <p:spPr/>
        <p:txBody>
          <a:bodyPr/>
          <a:lstStyle/>
          <a:p>
            <a:pPr marL="0" indent="0" algn="ctr">
              <a:buNone/>
            </a:pPr>
            <a:r>
              <a:rPr lang="en-US" b="1" dirty="0" smtClean="0"/>
              <a:t>Training – Research – Best Practices </a:t>
            </a:r>
          </a:p>
          <a:p>
            <a:pPr marL="0" indent="0" algn="ctr">
              <a:buNone/>
            </a:pPr>
            <a:r>
              <a:rPr lang="en-US" b="1" dirty="0" smtClean="0"/>
              <a:t>in Fostering SEL Across the Lifespan</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622" y="3211847"/>
            <a:ext cx="4636963" cy="3388196"/>
          </a:xfrm>
          <a:prstGeom prst="rect">
            <a:avLst/>
          </a:prstGeom>
        </p:spPr>
      </p:pic>
      <p:cxnSp>
        <p:nvCxnSpPr>
          <p:cNvPr id="5" name="Straight Connector 4"/>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889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Resource	</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a:hlinkClick r:id="rId3"/>
              </a:rPr>
              <a:t>https://</a:t>
            </a:r>
            <a:r>
              <a:rPr lang="en-US" sz="4400" dirty="0" smtClean="0">
                <a:hlinkClick r:id="rId3"/>
              </a:rPr>
              <a:t>www.pbis.org/media/videos</a:t>
            </a:r>
            <a:r>
              <a:rPr lang="en-US" sz="4400" dirty="0" smtClean="0"/>
              <a:t> </a:t>
            </a:r>
          </a:p>
          <a:p>
            <a:pPr marL="0" indent="0">
              <a:buNone/>
            </a:pPr>
            <a:endParaRPr lang="en-US" sz="4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429" y="2626333"/>
            <a:ext cx="6214801" cy="4231667"/>
          </a:xfrm>
          <a:prstGeom prst="rect">
            <a:avLst/>
          </a:prstGeom>
        </p:spPr>
      </p:pic>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0070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3062"/>
          <a:stretch/>
        </p:blipFill>
        <p:spPr>
          <a:xfrm>
            <a:off x="1234312" y="0"/>
            <a:ext cx="8769074" cy="5723742"/>
          </a:xfrm>
          <a:prstGeom prst="rect">
            <a:avLst/>
          </a:prstGeom>
        </p:spPr>
      </p:pic>
      <p:sp>
        <p:nvSpPr>
          <p:cNvPr id="2" name="TextBox 1"/>
          <p:cNvSpPr txBox="1"/>
          <p:nvPr/>
        </p:nvSpPr>
        <p:spPr>
          <a:xfrm>
            <a:off x="5158855" y="4999038"/>
            <a:ext cx="7274256" cy="2769989"/>
          </a:xfrm>
          <a:prstGeom prst="rect">
            <a:avLst/>
          </a:prstGeom>
        </p:spPr>
        <p:txBody>
          <a:bodyPr wrap="square" rtlCol="0">
            <a:spAutoFit/>
          </a:bodyPr>
          <a:lstStyle/>
          <a:p>
            <a:r>
              <a:rPr lang="en-US" sz="2400" dirty="0" smtClean="0"/>
              <a:t>Peg </a:t>
            </a:r>
            <a:r>
              <a:rPr lang="en-US" sz="2400" dirty="0"/>
              <a:t>Donohue </a:t>
            </a:r>
            <a:r>
              <a:rPr lang="en-US" sz="2400" dirty="0" smtClean="0">
                <a:hlinkClick r:id="rId3"/>
              </a:rPr>
              <a:t>peg.donohue@ccsu.edu</a:t>
            </a:r>
            <a:endParaRPr lang="en-US" sz="2400" dirty="0" smtClean="0"/>
          </a:p>
          <a:p>
            <a:r>
              <a:rPr lang="en-US" sz="2400" dirty="0" smtClean="0"/>
              <a:t>Kathy Bai </a:t>
            </a:r>
            <a:r>
              <a:rPr lang="en-US" sz="2400" dirty="0" smtClean="0">
                <a:hlinkClick r:id="rId4"/>
              </a:rPr>
              <a:t>kbai@oldsaybrookschools.org</a:t>
            </a:r>
            <a:endParaRPr lang="en-US" sz="2400" dirty="0" smtClean="0"/>
          </a:p>
          <a:p>
            <a:r>
              <a:rPr lang="en-US" sz="2400" dirty="0" smtClean="0"/>
              <a:t>Linda </a:t>
            </a:r>
            <a:r>
              <a:rPr lang="en-US" sz="2400" dirty="0" err="1" smtClean="0"/>
              <a:t>Romanchok</a:t>
            </a:r>
            <a:r>
              <a:rPr lang="en-US" sz="2400" dirty="0" smtClean="0"/>
              <a:t> </a:t>
            </a:r>
            <a:r>
              <a:rPr lang="en-US" sz="2400" dirty="0" smtClean="0">
                <a:hlinkClick r:id="rId5"/>
              </a:rPr>
              <a:t>lromanchok@oldsaybrookschools.org</a:t>
            </a:r>
            <a:endParaRPr lang="en-US" sz="2400" dirty="0" smtClean="0"/>
          </a:p>
          <a:p>
            <a:r>
              <a:rPr lang="en-US" sz="2400" dirty="0" smtClean="0"/>
              <a:t>Erica </a:t>
            </a:r>
            <a:r>
              <a:rPr lang="en-US" sz="2400" dirty="0" err="1" smtClean="0"/>
              <a:t>Mastronardi</a:t>
            </a:r>
            <a:r>
              <a:rPr lang="en-US" sz="2400" dirty="0" smtClean="0"/>
              <a:t> </a:t>
            </a:r>
            <a:r>
              <a:rPr lang="en-US" sz="2400" dirty="0" smtClean="0">
                <a:hlinkClick r:id="rId6"/>
              </a:rPr>
              <a:t>erica.mastronardi@my.ccsu.edu</a:t>
            </a:r>
            <a:endParaRPr lang="en-US" sz="2400" dirty="0" smtClean="0"/>
          </a:p>
          <a:p>
            <a:r>
              <a:rPr lang="en-US" sz="2400" dirty="0" err="1" smtClean="0"/>
              <a:t>Karyn</a:t>
            </a:r>
            <a:r>
              <a:rPr lang="en-US" sz="2400" dirty="0" smtClean="0"/>
              <a:t> </a:t>
            </a:r>
            <a:r>
              <a:rPr lang="en-US" sz="2400" smtClean="0"/>
              <a:t>Hester </a:t>
            </a:r>
            <a:r>
              <a:rPr lang="en-US" sz="2400" smtClean="0">
                <a:hlinkClick r:id="rId7"/>
              </a:rPr>
              <a:t>hesterk1@southerct.edu</a:t>
            </a:r>
            <a:endParaRPr lang="en-US" sz="2400" dirty="0" smtClean="0"/>
          </a:p>
          <a:p>
            <a:endParaRPr lang="en-US" dirty="0" smtClean="0"/>
          </a:p>
          <a:p>
            <a:endParaRPr lang="en-US" dirty="0" smtClean="0"/>
          </a:p>
          <a:p>
            <a:endParaRPr lang="en-US" dirty="0"/>
          </a:p>
        </p:txBody>
      </p:sp>
      <p:cxnSp>
        <p:nvCxnSpPr>
          <p:cNvPr id="5" name="Straight Connector 4"/>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899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&amp; Treatment</a:t>
            </a:r>
            <a:endParaRPr lang="en-US" dirty="0"/>
          </a:p>
        </p:txBody>
      </p:sp>
      <p:sp>
        <p:nvSpPr>
          <p:cNvPr id="3" name="Content Placeholder 2"/>
          <p:cNvSpPr>
            <a:spLocks noGrp="1"/>
          </p:cNvSpPr>
          <p:nvPr>
            <p:ph idx="1"/>
          </p:nvPr>
        </p:nvSpPr>
        <p:spPr/>
        <p:txBody>
          <a:bodyPr>
            <a:normAutofit/>
          </a:bodyPr>
          <a:lstStyle/>
          <a:p>
            <a:r>
              <a:rPr lang="en-US" dirty="0"/>
              <a:t>Each year, 14-20% of youth are diagnosed with mental, emotional, or behavioral mental health disorders (National Academy of Science, 2009</a:t>
            </a:r>
            <a:r>
              <a:rPr lang="en-US" dirty="0" smtClean="0"/>
              <a:t>)</a:t>
            </a:r>
          </a:p>
          <a:p>
            <a:r>
              <a:rPr lang="en-US" dirty="0" smtClean="0"/>
              <a:t>Only 45</a:t>
            </a:r>
            <a:r>
              <a:rPr lang="en-US" dirty="0"/>
              <a:t>% of youth with a mental health diagnosis receive treatment, and only 24% of those individuals receive care in the school system (Costello, He, Sampson, Kessler, &amp; </a:t>
            </a:r>
            <a:r>
              <a:rPr lang="en-US" dirty="0" err="1"/>
              <a:t>Merikangas</a:t>
            </a:r>
            <a:r>
              <a:rPr lang="en-US" dirty="0"/>
              <a:t>, 2014). </a:t>
            </a:r>
          </a:p>
        </p:txBody>
      </p:sp>
      <p:pic>
        <p:nvPicPr>
          <p:cNvPr id="4" name="Picture 3"/>
          <p:cNvPicPr>
            <a:picLocks noChangeAspect="1"/>
          </p:cNvPicPr>
          <p:nvPr/>
        </p:nvPicPr>
        <p:blipFill>
          <a:blip r:embed="rId3"/>
          <a:stretch>
            <a:fillRect/>
          </a:stretch>
        </p:blipFill>
        <p:spPr>
          <a:xfrm>
            <a:off x="4270896" y="4675069"/>
            <a:ext cx="2476500" cy="1847850"/>
          </a:xfrm>
          <a:prstGeom prst="rect">
            <a:avLst/>
          </a:prstGeom>
        </p:spPr>
      </p:pic>
      <p:cxnSp>
        <p:nvCxnSpPr>
          <p:cNvPr id="6" name="Straight Connector 5"/>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283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Health Status of Children in 2016</a:t>
            </a:r>
            <a:endParaRPr lang="en-US" dirty="0"/>
          </a:p>
        </p:txBody>
      </p:sp>
      <p:sp>
        <p:nvSpPr>
          <p:cNvPr id="3" name="Content Placeholder 2"/>
          <p:cNvSpPr>
            <a:spLocks noGrp="1"/>
          </p:cNvSpPr>
          <p:nvPr>
            <p:ph idx="1"/>
          </p:nvPr>
        </p:nvSpPr>
        <p:spPr/>
        <p:txBody>
          <a:bodyPr/>
          <a:lstStyle/>
          <a:p>
            <a:r>
              <a:rPr lang="en-US" dirty="0" smtClean="0"/>
              <a:t>1 </a:t>
            </a:r>
            <a:r>
              <a:rPr lang="en-US" dirty="0"/>
              <a:t>in </a:t>
            </a:r>
            <a:r>
              <a:rPr lang="en-US" dirty="0" smtClean="0"/>
              <a:t>5 </a:t>
            </a:r>
            <a:r>
              <a:rPr lang="en-US" dirty="0"/>
              <a:t>children suffers from a mental health or learning disorder, and 80% of chronic mental disorders begin in childhood. There is an urgent need to identify the signs of these conditions early in life if children are to get the care and support they need to thrive</a:t>
            </a:r>
            <a:r>
              <a:rPr lang="en-US" dirty="0" smtClean="0"/>
              <a:t>. (Merikangas, et al., 2010) </a:t>
            </a:r>
            <a:endParaRPr lang="en-US" dirty="0"/>
          </a:p>
          <a:p>
            <a:pPr marL="0" indent="0">
              <a:buNone/>
            </a:pP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28" y="4398963"/>
            <a:ext cx="9791700" cy="1778000"/>
          </a:xfrm>
          <a:prstGeom prst="rect">
            <a:avLst/>
          </a:prstGeom>
        </p:spPr>
      </p:pic>
      <p:sp>
        <p:nvSpPr>
          <p:cNvPr id="5" name="TextBox 4"/>
          <p:cNvSpPr txBox="1"/>
          <p:nvPr/>
        </p:nvSpPr>
        <p:spPr>
          <a:xfrm>
            <a:off x="237506" y="6356350"/>
            <a:ext cx="11391708" cy="646331"/>
          </a:xfrm>
          <a:prstGeom prst="rect">
            <a:avLst/>
          </a:prstGeom>
          <a:noFill/>
        </p:spPr>
        <p:txBody>
          <a:bodyPr wrap="none" rtlCol="0">
            <a:spAutoFit/>
          </a:bodyPr>
          <a:lstStyle/>
          <a:p>
            <a:r>
              <a:rPr lang="en-US" dirty="0"/>
              <a:t>Child Mind Institute. 2015 Children’s Mental Health Report. Retrieved from </a:t>
            </a:r>
            <a:r>
              <a:rPr lang="en-US" dirty="0">
                <a:hlinkClick r:id="rId4"/>
              </a:rPr>
              <a:t>http://</a:t>
            </a:r>
            <a:r>
              <a:rPr lang="en-US" dirty="0" smtClean="0">
                <a:hlinkClick r:id="rId4"/>
              </a:rPr>
              <a:t>www.speakupforkids.org/report.html</a:t>
            </a:r>
            <a:endParaRPr lang="en-US" dirty="0" smtClean="0"/>
          </a:p>
          <a:p>
            <a:endParaRPr lang="en-US" dirty="0"/>
          </a:p>
        </p:txBody>
      </p:sp>
      <p:sp>
        <p:nvSpPr>
          <p:cNvPr id="6" name="Slide Number Placeholder 5"/>
          <p:cNvSpPr>
            <a:spLocks noGrp="1"/>
          </p:cNvSpPr>
          <p:nvPr>
            <p:ph type="sldNum" sz="quarter" idx="12"/>
          </p:nvPr>
        </p:nvSpPr>
        <p:spPr/>
        <p:txBody>
          <a:bodyPr/>
          <a:lstStyle/>
          <a:p>
            <a:fld id="{BE19EB93-1DDE-D841-8825-D8360FE0221A}" type="slidenum">
              <a:rPr lang="en-US" smtClean="0"/>
              <a:t>7</a:t>
            </a:fld>
            <a:endParaRPr lang="en-US" dirty="0"/>
          </a:p>
        </p:txBody>
      </p:sp>
      <p:cxnSp>
        <p:nvCxnSpPr>
          <p:cNvPr id="8" name="Straight Connector 7"/>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841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 y="365125"/>
            <a:ext cx="10919460" cy="1325563"/>
          </a:xfrm>
        </p:spPr>
        <p:txBody>
          <a:bodyPr/>
          <a:lstStyle/>
          <a:p>
            <a:r>
              <a:rPr lang="en-US" dirty="0" smtClean="0"/>
              <a:t>Stress in Childhood</a:t>
            </a:r>
            <a:endParaRPr lang="en-US" dirty="0"/>
          </a:p>
        </p:txBody>
      </p:sp>
      <p:sp>
        <p:nvSpPr>
          <p:cNvPr id="3" name="Content Placeholder 2"/>
          <p:cNvSpPr>
            <a:spLocks noGrp="1"/>
          </p:cNvSpPr>
          <p:nvPr>
            <p:ph sz="half" idx="1"/>
          </p:nvPr>
        </p:nvSpPr>
        <p:spPr>
          <a:xfrm>
            <a:off x="308610" y="1600200"/>
            <a:ext cx="5711190" cy="5257800"/>
          </a:xfrm>
        </p:spPr>
        <p:txBody>
          <a:bodyPr>
            <a:normAutofit lnSpcReduction="10000"/>
          </a:bodyPr>
          <a:lstStyle/>
          <a:p>
            <a:r>
              <a:rPr lang="en-US" dirty="0" smtClean="0"/>
              <a:t>Approximately 1/3 of children display symptoms of stress</a:t>
            </a:r>
          </a:p>
          <a:p>
            <a:pPr marL="0" indent="0">
              <a:buNone/>
            </a:pPr>
            <a:endParaRPr lang="en-US" dirty="0" smtClean="0"/>
          </a:p>
          <a:p>
            <a:r>
              <a:rPr lang="en-US" dirty="0" smtClean="0"/>
              <a:t>More than half of all college students report “overwhelming anxiety”</a:t>
            </a:r>
          </a:p>
          <a:p>
            <a:pPr marL="0" indent="0">
              <a:buNone/>
            </a:pPr>
            <a:endParaRPr lang="en-US" dirty="0" smtClean="0"/>
          </a:p>
          <a:p>
            <a:r>
              <a:rPr lang="en-US" dirty="0" smtClean="0"/>
              <a:t>“Stress is the top health problem facing kids today.”</a:t>
            </a:r>
          </a:p>
          <a:p>
            <a:endParaRPr lang="en-US" i="1" dirty="0"/>
          </a:p>
          <a:p>
            <a:pPr marL="0" indent="0">
              <a:buNone/>
            </a:pPr>
            <a:r>
              <a:rPr lang="en-US" i="1" dirty="0" smtClean="0"/>
              <a:t>Sandra Hassink, Former President American Pediatrics Association</a:t>
            </a:r>
            <a:endParaRPr lang="en-US" i="1" dirty="0"/>
          </a:p>
        </p:txBody>
      </p:sp>
      <p:pic>
        <p:nvPicPr>
          <p:cNvPr id="5122" name="Picture 2" descr="C:\Users\Office Depot\Desktop\Neuroscience and emotion regulation\Childhood-stress-2.jpg"/>
          <p:cNvPicPr>
            <a:picLocks noGrp="1" noChangeAspect="1" noChangeArrowheads="1"/>
          </p:cNvPicPr>
          <p:nvPr>
            <p:ph sz="half" idx="2"/>
          </p:nvPr>
        </p:nvPicPr>
        <p:blipFill>
          <a:blip r:embed="rId3"/>
          <a:srcRect/>
          <a:stretch>
            <a:fillRect/>
          </a:stretch>
        </p:blipFill>
        <p:spPr bwMode="auto">
          <a:xfrm>
            <a:off x="9148802" y="203233"/>
            <a:ext cx="2578578" cy="2418778"/>
          </a:xfrm>
          <a:prstGeom prst="rect">
            <a:avLst/>
          </a:prstGeom>
          <a:noFill/>
        </p:spPr>
      </p:pic>
      <p:pic>
        <p:nvPicPr>
          <p:cNvPr id="5124" name="Picture 4" descr="C:\Users\Office Depot\Desktop\Neuroscience and emotion regulation\couple-fighting-front-child.jpg"/>
          <p:cNvPicPr>
            <a:picLocks noChangeAspect="1" noChangeArrowheads="1"/>
          </p:cNvPicPr>
          <p:nvPr/>
        </p:nvPicPr>
        <p:blipFill>
          <a:blip r:embed="rId4"/>
          <a:srcRect/>
          <a:stretch>
            <a:fillRect/>
          </a:stretch>
        </p:blipFill>
        <p:spPr bwMode="auto">
          <a:xfrm>
            <a:off x="8877093" y="4818316"/>
            <a:ext cx="2850287" cy="1903159"/>
          </a:xfrm>
          <a:prstGeom prst="rect">
            <a:avLst/>
          </a:prstGeom>
          <a:noFill/>
        </p:spPr>
      </p:pic>
      <p:sp>
        <p:nvSpPr>
          <p:cNvPr id="4" name="Slide Number Placeholder 3"/>
          <p:cNvSpPr>
            <a:spLocks noGrp="1"/>
          </p:cNvSpPr>
          <p:nvPr>
            <p:ph type="sldNum" sz="quarter" idx="12"/>
          </p:nvPr>
        </p:nvSpPr>
        <p:spPr/>
        <p:txBody>
          <a:bodyPr/>
          <a:lstStyle/>
          <a:p>
            <a:fld id="{BE19EB93-1DDE-D841-8825-D8360FE0221A}" type="slidenum">
              <a:rPr lang="en-US" smtClean="0"/>
              <a:t>8</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7380"/>
          <a:stretch/>
        </p:blipFill>
        <p:spPr>
          <a:xfrm>
            <a:off x="5691348" y="2681776"/>
            <a:ext cx="3457454" cy="2136540"/>
          </a:xfrm>
          <a:prstGeom prst="rect">
            <a:avLst/>
          </a:prstGeom>
        </p:spPr>
      </p:pic>
      <p:cxnSp>
        <p:nvCxnSpPr>
          <p:cNvPr id="9" name="Straight Connector 8"/>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81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44828" cy="1325563"/>
          </a:xfrm>
        </p:spPr>
        <p:txBody>
          <a:bodyPr/>
          <a:lstStyle/>
          <a:p>
            <a:r>
              <a:rPr lang="en-US" dirty="0" smtClean="0"/>
              <a:t>Childhood and Adolescence is the time to intervene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428" y="2060294"/>
            <a:ext cx="10910122" cy="3528500"/>
          </a:xfrm>
        </p:spPr>
      </p:pic>
      <p:sp>
        <p:nvSpPr>
          <p:cNvPr id="3" name="Slide Number Placeholder 2"/>
          <p:cNvSpPr>
            <a:spLocks noGrp="1"/>
          </p:cNvSpPr>
          <p:nvPr>
            <p:ph type="sldNum" sz="quarter" idx="12"/>
          </p:nvPr>
        </p:nvSpPr>
        <p:spPr/>
        <p:txBody>
          <a:bodyPr/>
          <a:lstStyle/>
          <a:p>
            <a:fld id="{BE19EB93-1DDE-D841-8825-D8360FE0221A}" type="slidenum">
              <a:rPr lang="en-US" smtClean="0"/>
              <a:t>9</a:t>
            </a:fld>
            <a:endParaRPr lang="en-US" dirty="0"/>
          </a:p>
        </p:txBody>
      </p:sp>
      <p:sp>
        <p:nvSpPr>
          <p:cNvPr id="5" name="TextBox 4"/>
          <p:cNvSpPr txBox="1"/>
          <p:nvPr/>
        </p:nvSpPr>
        <p:spPr>
          <a:xfrm>
            <a:off x="433612" y="6075144"/>
            <a:ext cx="7084312" cy="646331"/>
          </a:xfrm>
          <a:prstGeom prst="rect">
            <a:avLst/>
          </a:prstGeom>
          <a:noFill/>
        </p:spPr>
        <p:txBody>
          <a:bodyPr wrap="none" rtlCol="0">
            <a:spAutoFit/>
          </a:bodyPr>
          <a:lstStyle/>
          <a:p>
            <a:r>
              <a:rPr lang="en-US" sz="1200" dirty="0"/>
              <a:t>Kessler R.C., Berglund P., </a:t>
            </a:r>
            <a:r>
              <a:rPr lang="en-US" sz="1200" dirty="0" err="1"/>
              <a:t>Demler</a:t>
            </a:r>
            <a:r>
              <a:rPr lang="en-US" sz="1200" dirty="0"/>
              <a:t> O., </a:t>
            </a:r>
            <a:r>
              <a:rPr lang="en-US" sz="1200" dirty="0" err="1"/>
              <a:t>Jin</a:t>
            </a:r>
            <a:r>
              <a:rPr lang="en-US" sz="1200" dirty="0"/>
              <a:t> R., </a:t>
            </a:r>
            <a:r>
              <a:rPr lang="en-US" sz="1200" dirty="0" err="1"/>
              <a:t>Merikangas</a:t>
            </a:r>
            <a:r>
              <a:rPr lang="en-US" sz="1200" dirty="0"/>
              <a:t> K.R., Walters E.E. Lifetime Prevalence and Age-of-Onset </a:t>
            </a:r>
            <a:endParaRPr lang="en-US" sz="1200" dirty="0" smtClean="0"/>
          </a:p>
          <a:p>
            <a:r>
              <a:rPr lang="en-US" sz="1200" dirty="0" smtClean="0"/>
              <a:t>Distributions </a:t>
            </a:r>
            <a:r>
              <a:rPr lang="en-US" sz="1200" dirty="0"/>
              <a:t>of DSMIV Disorders in the National Comorbidity Survey Replication. Arch Gen Psychiatry. </a:t>
            </a:r>
            <a:endParaRPr lang="en-US" sz="1200" dirty="0" smtClean="0"/>
          </a:p>
          <a:p>
            <a:r>
              <a:rPr lang="en-US" sz="1200" dirty="0" smtClean="0"/>
              <a:t>2005;62(6</a:t>
            </a:r>
            <a:r>
              <a:rPr lang="en-US" sz="1200" dirty="0"/>
              <a:t>):593-602. doi:10.1001/archpsyc.62.6.593</a:t>
            </a:r>
          </a:p>
        </p:txBody>
      </p:sp>
      <p:cxnSp>
        <p:nvCxnSpPr>
          <p:cNvPr id="7" name="Straight Connector 6"/>
          <p:cNvCxnSpPr/>
          <p:nvPr/>
        </p:nvCxnSpPr>
        <p:spPr>
          <a:xfrm flipV="1">
            <a:off x="122830" y="150126"/>
            <a:ext cx="40943" cy="670787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055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14423</TotalTime>
  <Words>2331</Words>
  <Application>Microsoft Macintosh PowerPoint</Application>
  <PresentationFormat>Widescreen</PresentationFormat>
  <Paragraphs>457</Paragraphs>
  <Slides>57</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Calibri</vt:lpstr>
      <vt:lpstr>Calibri Light</vt:lpstr>
      <vt:lpstr>Mangal</vt:lpstr>
      <vt:lpstr>MS PGothic</vt:lpstr>
      <vt:lpstr>Segoe Print</vt:lpstr>
      <vt:lpstr>Arial</vt:lpstr>
      <vt:lpstr>Office Theme</vt:lpstr>
      <vt:lpstr>Using Universal Screening to Identify Students in Need of Tier 2 and Tier 3 Mental Health Interventions   </vt:lpstr>
      <vt:lpstr>PowerPoint Presentation</vt:lpstr>
      <vt:lpstr>PowerPoint Presentation</vt:lpstr>
      <vt:lpstr>What do we currently do,  to screen all students?</vt:lpstr>
      <vt:lpstr>What about…</vt:lpstr>
      <vt:lpstr>Identification &amp; Treatment</vt:lpstr>
      <vt:lpstr>Mental Health Status of Children in 2016</vt:lpstr>
      <vt:lpstr>Stress in Childhood</vt:lpstr>
      <vt:lpstr>Childhood and Adolescence is the time to intervene</vt:lpstr>
      <vt:lpstr>Mental health and school age children</vt:lpstr>
      <vt:lpstr>PowerPoint Presentation</vt:lpstr>
      <vt:lpstr>Turn and talk</vt:lpstr>
      <vt:lpstr>PowerPoint Presentation</vt:lpstr>
      <vt:lpstr>Universal Screening Defined</vt:lpstr>
      <vt:lpstr>Child-Find</vt:lpstr>
      <vt:lpstr>Two sides of the triangle</vt:lpstr>
      <vt:lpstr>Best Practice: Create Three Tiers of Support for Academics and Behavior</vt:lpstr>
      <vt:lpstr>US Fits with  District Goals</vt:lpstr>
      <vt:lpstr>Benefits of early intervention</vt:lpstr>
      <vt:lpstr>How do we serve all the kids we identify?</vt:lpstr>
      <vt:lpstr>Piloting Universal Screening</vt:lpstr>
      <vt:lpstr>Universal Screening Process</vt:lpstr>
      <vt:lpstr>PowerPoint Presentation</vt:lpstr>
      <vt:lpstr>Universal Screening recommended by:</vt:lpstr>
      <vt:lpstr>Why add universal screening to our practices?</vt:lpstr>
      <vt:lpstr>What are common screeners used in schools?</vt:lpstr>
      <vt:lpstr>Sample questions from the BAI</vt:lpstr>
      <vt:lpstr>PowerPoint Presentation</vt:lpstr>
      <vt:lpstr>Standardization of administration</vt:lpstr>
      <vt:lpstr>Informing Parents</vt:lpstr>
      <vt:lpstr>PowerPoint Presentation</vt:lpstr>
      <vt:lpstr>PowerPoint Presentation</vt:lpstr>
      <vt:lpstr>Parent Form</vt:lpstr>
      <vt:lpstr>Training needed to administer the screeners</vt:lpstr>
      <vt:lpstr>Data based decision making – changing instruments</vt:lpstr>
      <vt:lpstr>Findings from new instruments</vt:lpstr>
      <vt:lpstr>Another way to look at the data</vt:lpstr>
      <vt:lpstr>Looking at the data</vt:lpstr>
      <vt:lpstr>Allocating Resources – One Size Fits All?</vt:lpstr>
      <vt:lpstr>Combine screener with other data</vt:lpstr>
      <vt:lpstr>Cost benefit analysis of universal screening</vt:lpstr>
      <vt:lpstr>What were we able to accomplish?</vt:lpstr>
      <vt:lpstr>School-Based Mental Health Staff: Unique and Overlapping Skill Sets</vt:lpstr>
      <vt:lpstr>Turn and talk</vt:lpstr>
      <vt:lpstr>Meeting identified  students’ needs</vt:lpstr>
      <vt:lpstr>Tier 2 – Utilizing Evidence-Based Interventions 75% of all mental health services received by children and youth occur in schools. (Shinn &amp; Walker, 2010) </vt:lpstr>
      <vt:lpstr>Tier 2 – Utilizing Evidence-Based Interventions</vt:lpstr>
      <vt:lpstr>PowerPoint Presentation</vt:lpstr>
      <vt:lpstr>Create Tier 2 Intervention Kits</vt:lpstr>
      <vt:lpstr>Parent Seminar on Anxiety</vt:lpstr>
      <vt:lpstr>Brainstorm with a partner</vt:lpstr>
      <vt:lpstr>Benefits of Universal Screening</vt:lpstr>
      <vt:lpstr>Constraints</vt:lpstr>
      <vt:lpstr>                 Mental Health = Health</vt:lpstr>
      <vt:lpstr>Central Connecticut State University  Center for Social and Emotional Learning</vt:lpstr>
      <vt:lpstr>Another Resource </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Screening to Identify Students with Emergent Mental Health Needs</dc:title>
  <dc:creator>Microsoft Office User</dc:creator>
  <cp:lastModifiedBy>Donohue, Margaret D. (Counselor Education &amp; Family Therapy)</cp:lastModifiedBy>
  <cp:revision>156</cp:revision>
  <dcterms:created xsi:type="dcterms:W3CDTF">2016-04-08T14:38:24Z</dcterms:created>
  <dcterms:modified xsi:type="dcterms:W3CDTF">2017-06-23T14:21:00Z</dcterms:modified>
</cp:coreProperties>
</file>