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8"/>
  </p:notesMasterIdLst>
  <p:handoutMasterIdLst>
    <p:handoutMasterId r:id="rId29"/>
  </p:handoutMasterIdLst>
  <p:sldIdLst>
    <p:sldId id="256" r:id="rId2"/>
    <p:sldId id="260" r:id="rId3"/>
    <p:sldId id="259" r:id="rId4"/>
    <p:sldId id="257" r:id="rId5"/>
    <p:sldId id="258" r:id="rId6"/>
    <p:sldId id="271" r:id="rId7"/>
    <p:sldId id="275" r:id="rId8"/>
    <p:sldId id="280" r:id="rId9"/>
    <p:sldId id="281" r:id="rId10"/>
    <p:sldId id="282" r:id="rId11"/>
    <p:sldId id="283" r:id="rId12"/>
    <p:sldId id="265" r:id="rId13"/>
    <p:sldId id="270" r:id="rId14"/>
    <p:sldId id="279" r:id="rId15"/>
    <p:sldId id="267" r:id="rId16"/>
    <p:sldId id="266" r:id="rId17"/>
    <p:sldId id="262" r:id="rId18"/>
    <p:sldId id="268" r:id="rId19"/>
    <p:sldId id="276" r:id="rId20"/>
    <p:sldId id="269" r:id="rId21"/>
    <p:sldId id="272" r:id="rId22"/>
    <p:sldId id="273" r:id="rId23"/>
    <p:sldId id="274" r:id="rId24"/>
    <p:sldId id="277" r:id="rId25"/>
    <p:sldId id="278" r:id="rId26"/>
    <p:sldId id="26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09"/>
    <p:restoredTop sz="76522"/>
  </p:normalViewPr>
  <p:slideViewPr>
    <p:cSldViewPr snapToGrid="0" snapToObjects="1">
      <p:cViewPr>
        <p:scale>
          <a:sx n="80" d="100"/>
          <a:sy n="80" d="100"/>
        </p:scale>
        <p:origin x="-3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6F865-930A-4F4C-9143-D6305B292323}"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F31F32FD-DA08-F04A-809B-CC31615E34CC}">
      <dgm:prSet phldrT="[Text]"/>
      <dgm:spPr/>
      <dgm:t>
        <a:bodyPr/>
        <a:lstStyle/>
        <a:p>
          <a:r>
            <a:rPr lang="en-US" dirty="0" smtClean="0"/>
            <a:t>Evaluate</a:t>
          </a:r>
          <a:endParaRPr lang="en-US" dirty="0"/>
        </a:p>
      </dgm:t>
    </dgm:pt>
    <dgm:pt modelId="{3893519D-C38A-944A-A050-46072F76EC70}" type="parTrans" cxnId="{8977BE25-DB8E-D34E-97BC-900D0584947D}">
      <dgm:prSet/>
      <dgm:spPr/>
      <dgm:t>
        <a:bodyPr/>
        <a:lstStyle/>
        <a:p>
          <a:endParaRPr lang="en-US"/>
        </a:p>
      </dgm:t>
    </dgm:pt>
    <dgm:pt modelId="{5D74B52A-344F-284D-9ABE-41BE972F286D}" type="sibTrans" cxnId="{8977BE25-DB8E-D34E-97BC-900D0584947D}">
      <dgm:prSet/>
      <dgm:spPr/>
      <dgm:t>
        <a:bodyPr/>
        <a:lstStyle/>
        <a:p>
          <a:endParaRPr lang="en-US"/>
        </a:p>
      </dgm:t>
    </dgm:pt>
    <dgm:pt modelId="{25E30302-68FF-F647-A4EA-9BB4E4C790C1}">
      <dgm:prSet phldrT="[Text]"/>
      <dgm:spPr/>
      <dgm:t>
        <a:bodyPr/>
        <a:lstStyle/>
        <a:p>
          <a:r>
            <a:rPr lang="en-US" dirty="0" smtClean="0"/>
            <a:t>Is the solution feasible?</a:t>
          </a:r>
          <a:endParaRPr lang="en-US" dirty="0"/>
        </a:p>
      </dgm:t>
    </dgm:pt>
    <dgm:pt modelId="{E9938010-737A-4843-AC93-851F4093500D}" type="parTrans" cxnId="{5D7EA053-3BE0-5240-AA3C-5B2AA7A91C53}">
      <dgm:prSet/>
      <dgm:spPr/>
      <dgm:t>
        <a:bodyPr/>
        <a:lstStyle/>
        <a:p>
          <a:endParaRPr lang="en-US"/>
        </a:p>
      </dgm:t>
    </dgm:pt>
    <dgm:pt modelId="{E059049F-AE09-354B-8BB2-A6A964A58A7D}" type="sibTrans" cxnId="{5D7EA053-3BE0-5240-AA3C-5B2AA7A91C53}">
      <dgm:prSet/>
      <dgm:spPr/>
      <dgm:t>
        <a:bodyPr/>
        <a:lstStyle/>
        <a:p>
          <a:endParaRPr lang="en-US"/>
        </a:p>
      </dgm:t>
    </dgm:pt>
    <dgm:pt modelId="{FE84C8DC-6DDA-B74A-A022-1216062B8F6A}">
      <dgm:prSet phldrT="[Text]"/>
      <dgm:spPr/>
      <dgm:t>
        <a:bodyPr/>
        <a:lstStyle/>
        <a:p>
          <a:r>
            <a:rPr lang="en-US" dirty="0" smtClean="0"/>
            <a:t>Goal and Problem ID</a:t>
          </a:r>
          <a:endParaRPr lang="en-US" dirty="0"/>
        </a:p>
      </dgm:t>
    </dgm:pt>
    <dgm:pt modelId="{34B5C525-DC66-A348-A82B-8FA21520ACCA}" type="parTrans" cxnId="{B43F6BD6-A883-3E43-A475-7C9E8AFFDE0F}">
      <dgm:prSet/>
      <dgm:spPr/>
      <dgm:t>
        <a:bodyPr/>
        <a:lstStyle/>
        <a:p>
          <a:endParaRPr lang="en-US"/>
        </a:p>
      </dgm:t>
    </dgm:pt>
    <dgm:pt modelId="{82D54AC0-EE73-E045-BF90-BF1CD28E5092}" type="sibTrans" cxnId="{B43F6BD6-A883-3E43-A475-7C9E8AFFDE0F}">
      <dgm:prSet/>
      <dgm:spPr/>
      <dgm:t>
        <a:bodyPr/>
        <a:lstStyle/>
        <a:p>
          <a:endParaRPr lang="en-US"/>
        </a:p>
      </dgm:t>
    </dgm:pt>
    <dgm:pt modelId="{5131BE8B-4BE6-AD4E-A270-B8B526785082}">
      <dgm:prSet phldrT="[Text]"/>
      <dgm:spPr/>
      <dgm:t>
        <a:bodyPr/>
        <a:lstStyle/>
        <a:p>
          <a:r>
            <a:rPr lang="en-US" dirty="0" smtClean="0"/>
            <a:t>Establish goals</a:t>
          </a:r>
          <a:endParaRPr lang="en-US" dirty="0"/>
        </a:p>
      </dgm:t>
    </dgm:pt>
    <dgm:pt modelId="{DF11DACD-B5E3-5648-AC1B-415ED557315B}" type="parTrans" cxnId="{A0E137C4-D344-4B42-A4B7-DB1234C8604E}">
      <dgm:prSet/>
      <dgm:spPr/>
      <dgm:t>
        <a:bodyPr/>
        <a:lstStyle/>
        <a:p>
          <a:endParaRPr lang="en-US"/>
        </a:p>
      </dgm:t>
    </dgm:pt>
    <dgm:pt modelId="{D5E2503F-78F8-1145-8F42-2BD92D31278D}" type="sibTrans" cxnId="{A0E137C4-D344-4B42-A4B7-DB1234C8604E}">
      <dgm:prSet/>
      <dgm:spPr/>
      <dgm:t>
        <a:bodyPr/>
        <a:lstStyle/>
        <a:p>
          <a:endParaRPr lang="en-US"/>
        </a:p>
      </dgm:t>
    </dgm:pt>
    <dgm:pt modelId="{A7AB2012-DB17-FD4B-9DD4-56F37B784483}">
      <dgm:prSet phldrT="[Text]"/>
      <dgm:spPr/>
      <dgm:t>
        <a:bodyPr/>
        <a:lstStyle/>
        <a:p>
          <a:r>
            <a:rPr lang="en-US" dirty="0" smtClean="0"/>
            <a:t>Problem </a:t>
          </a:r>
        </a:p>
        <a:p>
          <a:r>
            <a:rPr lang="en-US" dirty="0" smtClean="0"/>
            <a:t>Analysis</a:t>
          </a:r>
          <a:endParaRPr lang="en-US" dirty="0"/>
        </a:p>
      </dgm:t>
    </dgm:pt>
    <dgm:pt modelId="{E23E0119-CA2C-7147-AED0-54D34FB82A9C}" type="parTrans" cxnId="{C2F8102F-27EF-9F4D-8000-65360AEB9119}">
      <dgm:prSet/>
      <dgm:spPr/>
      <dgm:t>
        <a:bodyPr/>
        <a:lstStyle/>
        <a:p>
          <a:endParaRPr lang="en-US"/>
        </a:p>
      </dgm:t>
    </dgm:pt>
    <dgm:pt modelId="{CC942158-8945-8644-A083-1AF103E01E91}" type="sibTrans" cxnId="{C2F8102F-27EF-9F4D-8000-65360AEB9119}">
      <dgm:prSet/>
      <dgm:spPr/>
      <dgm:t>
        <a:bodyPr/>
        <a:lstStyle/>
        <a:p>
          <a:endParaRPr lang="en-US"/>
        </a:p>
      </dgm:t>
    </dgm:pt>
    <dgm:pt modelId="{106C001D-335B-9949-AAA4-1EF53F4EF6F2}">
      <dgm:prSet phldrT="[Text]"/>
      <dgm:spPr/>
      <dgm:t>
        <a:bodyPr/>
        <a:lstStyle/>
        <a:p>
          <a:r>
            <a:rPr lang="en-US" dirty="0" smtClean="0"/>
            <a:t>Why is the problem happening?</a:t>
          </a:r>
          <a:endParaRPr lang="en-US" dirty="0"/>
        </a:p>
      </dgm:t>
    </dgm:pt>
    <dgm:pt modelId="{B48EE0DC-2A45-124D-8F47-488028ACDF8E}" type="parTrans" cxnId="{35533A3D-6E3D-7649-A322-5779E64EA5F4}">
      <dgm:prSet/>
      <dgm:spPr/>
      <dgm:t>
        <a:bodyPr/>
        <a:lstStyle/>
        <a:p>
          <a:endParaRPr lang="en-US"/>
        </a:p>
      </dgm:t>
    </dgm:pt>
    <dgm:pt modelId="{BE947573-95A2-F640-806C-2516484FFF98}" type="sibTrans" cxnId="{35533A3D-6E3D-7649-A322-5779E64EA5F4}">
      <dgm:prSet/>
      <dgm:spPr/>
      <dgm:t>
        <a:bodyPr/>
        <a:lstStyle/>
        <a:p>
          <a:endParaRPr lang="en-US"/>
        </a:p>
      </dgm:t>
    </dgm:pt>
    <dgm:pt modelId="{0E5BBE2F-3090-FA4B-ACDF-DD6F72675EC6}">
      <dgm:prSet phldrT="[Text]"/>
      <dgm:spPr/>
      <dgm:t>
        <a:bodyPr/>
        <a:lstStyle/>
        <a:p>
          <a:r>
            <a:rPr lang="en-US" dirty="0" smtClean="0"/>
            <a:t>Intervene</a:t>
          </a:r>
          <a:endParaRPr lang="en-US" dirty="0"/>
        </a:p>
      </dgm:t>
    </dgm:pt>
    <dgm:pt modelId="{AE36D5FB-2DD4-4B45-B2E8-7D9A3F907E62}" type="parTrans" cxnId="{FE83B86A-13A2-294C-8936-5E6075658619}">
      <dgm:prSet/>
      <dgm:spPr/>
      <dgm:t>
        <a:bodyPr/>
        <a:lstStyle/>
        <a:p>
          <a:endParaRPr lang="en-US"/>
        </a:p>
      </dgm:t>
    </dgm:pt>
    <dgm:pt modelId="{B30C37DC-EC7E-694F-8ADC-BCFA627FB987}" type="sibTrans" cxnId="{FE83B86A-13A2-294C-8936-5E6075658619}">
      <dgm:prSet/>
      <dgm:spPr/>
      <dgm:t>
        <a:bodyPr/>
        <a:lstStyle/>
        <a:p>
          <a:endParaRPr lang="en-US"/>
        </a:p>
      </dgm:t>
    </dgm:pt>
    <dgm:pt modelId="{317DE9C1-C38A-3E4A-9113-163C894C3276}">
      <dgm:prSet phldrT="[Text]"/>
      <dgm:spPr/>
      <dgm:t>
        <a:bodyPr/>
        <a:lstStyle/>
        <a:p>
          <a:r>
            <a:rPr lang="en-US" dirty="0" smtClean="0"/>
            <a:t>Goal setting</a:t>
          </a:r>
          <a:endParaRPr lang="en-US" dirty="0"/>
        </a:p>
      </dgm:t>
    </dgm:pt>
    <dgm:pt modelId="{4CECD159-1A48-5743-AAE0-86B6B4F9DF9B}" type="parTrans" cxnId="{68EDF596-9C1A-1C44-B3B7-BCF6C26BECA4}">
      <dgm:prSet/>
      <dgm:spPr/>
      <dgm:t>
        <a:bodyPr/>
        <a:lstStyle/>
        <a:p>
          <a:endParaRPr lang="en-US"/>
        </a:p>
      </dgm:t>
    </dgm:pt>
    <dgm:pt modelId="{6616BC2D-FABA-DF4D-BB61-FF72465484C7}" type="sibTrans" cxnId="{68EDF596-9C1A-1C44-B3B7-BCF6C26BECA4}">
      <dgm:prSet/>
      <dgm:spPr/>
      <dgm:t>
        <a:bodyPr/>
        <a:lstStyle/>
        <a:p>
          <a:endParaRPr lang="en-US"/>
        </a:p>
      </dgm:t>
    </dgm:pt>
    <dgm:pt modelId="{B7628FC1-40C2-0649-8F7A-CAEC2B384A09}">
      <dgm:prSet phldrT="[Text]"/>
      <dgm:spPr/>
      <dgm:t>
        <a:bodyPr/>
        <a:lstStyle/>
        <a:p>
          <a:r>
            <a:rPr lang="en-US" dirty="0" smtClean="0"/>
            <a:t>Strengths and challenges</a:t>
          </a:r>
          <a:endParaRPr lang="en-US" dirty="0"/>
        </a:p>
      </dgm:t>
    </dgm:pt>
    <dgm:pt modelId="{1B4D3659-2D07-BB49-ACDC-11970E1A3DFB}" type="parTrans" cxnId="{582C9057-FE9A-A445-A2B4-79679D99B460}">
      <dgm:prSet/>
      <dgm:spPr/>
      <dgm:t>
        <a:bodyPr/>
        <a:lstStyle/>
        <a:p>
          <a:endParaRPr lang="en-US"/>
        </a:p>
      </dgm:t>
    </dgm:pt>
    <dgm:pt modelId="{51F31F84-85D7-5A41-8F5A-B8FAFACCF8F9}" type="sibTrans" cxnId="{582C9057-FE9A-A445-A2B4-79679D99B460}">
      <dgm:prSet/>
      <dgm:spPr/>
      <dgm:t>
        <a:bodyPr/>
        <a:lstStyle/>
        <a:p>
          <a:endParaRPr lang="en-US"/>
        </a:p>
      </dgm:t>
    </dgm:pt>
    <dgm:pt modelId="{6814CBEF-C9D5-B44D-A8B2-F60DD1A51839}">
      <dgm:prSet phldrT="[Text]"/>
      <dgm:spPr/>
      <dgm:t>
        <a:bodyPr/>
        <a:lstStyle/>
        <a:p>
          <a:r>
            <a:rPr lang="en-US" dirty="0" smtClean="0"/>
            <a:t>What’s the problem?</a:t>
          </a:r>
          <a:endParaRPr lang="en-US" dirty="0"/>
        </a:p>
      </dgm:t>
    </dgm:pt>
    <dgm:pt modelId="{5DD7539D-6935-5A4F-AFD7-92D39115FF78}" type="parTrans" cxnId="{6950654B-3F1B-214F-A598-8A53CBF1FC77}">
      <dgm:prSet/>
      <dgm:spPr/>
      <dgm:t>
        <a:bodyPr/>
        <a:lstStyle/>
        <a:p>
          <a:endParaRPr lang="en-US"/>
        </a:p>
      </dgm:t>
    </dgm:pt>
    <dgm:pt modelId="{CDC825C1-16AE-9744-B6C7-39638B016766}" type="sibTrans" cxnId="{6950654B-3F1B-214F-A598-8A53CBF1FC77}">
      <dgm:prSet/>
      <dgm:spPr/>
      <dgm:t>
        <a:bodyPr/>
        <a:lstStyle/>
        <a:p>
          <a:endParaRPr lang="en-US"/>
        </a:p>
      </dgm:t>
    </dgm:pt>
    <dgm:pt modelId="{B9F90604-031D-4C4E-84B4-FA5222C14CCE}">
      <dgm:prSet phldrT="[Text]"/>
      <dgm:spPr/>
      <dgm:t>
        <a:bodyPr/>
        <a:lstStyle/>
        <a:p>
          <a:r>
            <a:rPr lang="en-US" dirty="0" smtClean="0"/>
            <a:t>Integrity supports</a:t>
          </a:r>
          <a:endParaRPr lang="en-US" dirty="0"/>
        </a:p>
      </dgm:t>
    </dgm:pt>
    <dgm:pt modelId="{0783BF36-0081-224E-82A8-3CFCD3540300}" type="parTrans" cxnId="{AC5E0084-3F7C-4743-9D3F-6DDB345A2F48}">
      <dgm:prSet/>
      <dgm:spPr/>
      <dgm:t>
        <a:bodyPr/>
        <a:lstStyle/>
        <a:p>
          <a:endParaRPr lang="en-US"/>
        </a:p>
      </dgm:t>
    </dgm:pt>
    <dgm:pt modelId="{B29476A0-3E13-994E-868A-992882B3B8E4}" type="sibTrans" cxnId="{AC5E0084-3F7C-4743-9D3F-6DDB345A2F48}">
      <dgm:prSet/>
      <dgm:spPr/>
      <dgm:t>
        <a:bodyPr/>
        <a:lstStyle/>
        <a:p>
          <a:endParaRPr lang="en-US"/>
        </a:p>
      </dgm:t>
    </dgm:pt>
    <dgm:pt modelId="{BC59C958-5495-CB41-A7A4-8DE3A8B1A8CB}">
      <dgm:prSet phldrT="[Text]"/>
      <dgm:spPr/>
      <dgm:t>
        <a:bodyPr/>
        <a:lstStyle/>
        <a:p>
          <a:r>
            <a:rPr lang="en-US" dirty="0" smtClean="0"/>
            <a:t>Progress monitoring</a:t>
          </a:r>
          <a:endParaRPr lang="en-US" dirty="0"/>
        </a:p>
      </dgm:t>
    </dgm:pt>
    <dgm:pt modelId="{EABC68A1-05BD-844C-AF14-2576123BEC5B}" type="parTrans" cxnId="{67A5CDF5-6396-8642-9C67-852614EDC2A8}">
      <dgm:prSet/>
      <dgm:spPr/>
      <dgm:t>
        <a:bodyPr/>
        <a:lstStyle/>
        <a:p>
          <a:endParaRPr lang="en-US"/>
        </a:p>
      </dgm:t>
    </dgm:pt>
    <dgm:pt modelId="{2D2E2B01-7F43-2749-A734-0FA472186641}" type="sibTrans" cxnId="{67A5CDF5-6396-8642-9C67-852614EDC2A8}">
      <dgm:prSet/>
      <dgm:spPr/>
      <dgm:t>
        <a:bodyPr/>
        <a:lstStyle/>
        <a:p>
          <a:endParaRPr lang="en-US"/>
        </a:p>
      </dgm:t>
    </dgm:pt>
    <dgm:pt modelId="{B1550534-2272-034A-B6DF-38491CF60C2A}">
      <dgm:prSet phldrT="[Text]"/>
      <dgm:spPr/>
      <dgm:t>
        <a:bodyPr/>
        <a:lstStyle/>
        <a:p>
          <a:r>
            <a:rPr lang="en-US" dirty="0" smtClean="0"/>
            <a:t>Is the solution working? </a:t>
          </a:r>
          <a:endParaRPr lang="en-US" dirty="0"/>
        </a:p>
      </dgm:t>
    </dgm:pt>
    <dgm:pt modelId="{8D77E300-0787-794D-A0B5-46A5C961F7F4}" type="parTrans" cxnId="{49807805-2988-384B-8BD7-9D556DEF2C9F}">
      <dgm:prSet/>
      <dgm:spPr/>
      <dgm:t>
        <a:bodyPr/>
        <a:lstStyle/>
        <a:p>
          <a:endParaRPr lang="en-US"/>
        </a:p>
      </dgm:t>
    </dgm:pt>
    <dgm:pt modelId="{EF4A93E0-5DFF-0D4C-B663-53257703CBF0}" type="sibTrans" cxnId="{49807805-2988-384B-8BD7-9D556DEF2C9F}">
      <dgm:prSet/>
      <dgm:spPr/>
      <dgm:t>
        <a:bodyPr/>
        <a:lstStyle/>
        <a:p>
          <a:endParaRPr lang="en-US"/>
        </a:p>
      </dgm:t>
    </dgm:pt>
    <dgm:pt modelId="{1BDD96B2-672E-264C-8B87-C9259A1ADF05}" type="pres">
      <dgm:prSet presAssocID="{6CB6F865-930A-4F4C-9143-D6305B292323}" presName="cycleMatrixDiagram" presStyleCnt="0">
        <dgm:presLayoutVars>
          <dgm:chMax val="1"/>
          <dgm:dir/>
          <dgm:animLvl val="lvl"/>
          <dgm:resizeHandles val="exact"/>
        </dgm:presLayoutVars>
      </dgm:prSet>
      <dgm:spPr/>
      <dgm:t>
        <a:bodyPr/>
        <a:lstStyle/>
        <a:p>
          <a:endParaRPr lang="en-US"/>
        </a:p>
      </dgm:t>
    </dgm:pt>
    <dgm:pt modelId="{349F7A37-89D6-DC45-B05C-26F9CA9499C8}" type="pres">
      <dgm:prSet presAssocID="{6CB6F865-930A-4F4C-9143-D6305B292323}" presName="children" presStyleCnt="0"/>
      <dgm:spPr/>
    </dgm:pt>
    <dgm:pt modelId="{D6DDC447-BD37-3541-85B1-0D0A8E1D5DE5}" type="pres">
      <dgm:prSet presAssocID="{6CB6F865-930A-4F4C-9143-D6305B292323}" presName="child1group" presStyleCnt="0"/>
      <dgm:spPr/>
    </dgm:pt>
    <dgm:pt modelId="{8EE01218-4852-7B40-BD95-BF9F34A7F080}" type="pres">
      <dgm:prSet presAssocID="{6CB6F865-930A-4F4C-9143-D6305B292323}" presName="child1" presStyleLbl="bgAcc1" presStyleIdx="0" presStyleCnt="4"/>
      <dgm:spPr/>
      <dgm:t>
        <a:bodyPr/>
        <a:lstStyle/>
        <a:p>
          <a:endParaRPr lang="en-US"/>
        </a:p>
      </dgm:t>
    </dgm:pt>
    <dgm:pt modelId="{94A65D7E-9A00-114C-AD0A-F5ACC3EBD499}" type="pres">
      <dgm:prSet presAssocID="{6CB6F865-930A-4F4C-9143-D6305B292323}" presName="child1Text" presStyleLbl="bgAcc1" presStyleIdx="0" presStyleCnt="4">
        <dgm:presLayoutVars>
          <dgm:bulletEnabled val="1"/>
        </dgm:presLayoutVars>
      </dgm:prSet>
      <dgm:spPr/>
      <dgm:t>
        <a:bodyPr/>
        <a:lstStyle/>
        <a:p>
          <a:endParaRPr lang="en-US"/>
        </a:p>
      </dgm:t>
    </dgm:pt>
    <dgm:pt modelId="{B0F3385F-7A96-294B-BBD2-278455E87EE4}" type="pres">
      <dgm:prSet presAssocID="{6CB6F865-930A-4F4C-9143-D6305B292323}" presName="child2group" presStyleCnt="0"/>
      <dgm:spPr/>
    </dgm:pt>
    <dgm:pt modelId="{A4F351B5-A3EE-9A45-A2B1-BE3F90C43EFD}" type="pres">
      <dgm:prSet presAssocID="{6CB6F865-930A-4F4C-9143-D6305B292323}" presName="child2" presStyleLbl="bgAcc1" presStyleIdx="1" presStyleCnt="4"/>
      <dgm:spPr/>
      <dgm:t>
        <a:bodyPr/>
        <a:lstStyle/>
        <a:p>
          <a:endParaRPr lang="en-US"/>
        </a:p>
      </dgm:t>
    </dgm:pt>
    <dgm:pt modelId="{E61B81BC-6B7A-904B-9B5C-653F93ABEF75}" type="pres">
      <dgm:prSet presAssocID="{6CB6F865-930A-4F4C-9143-D6305B292323}" presName="child2Text" presStyleLbl="bgAcc1" presStyleIdx="1" presStyleCnt="4">
        <dgm:presLayoutVars>
          <dgm:bulletEnabled val="1"/>
        </dgm:presLayoutVars>
      </dgm:prSet>
      <dgm:spPr/>
      <dgm:t>
        <a:bodyPr/>
        <a:lstStyle/>
        <a:p>
          <a:endParaRPr lang="en-US"/>
        </a:p>
      </dgm:t>
    </dgm:pt>
    <dgm:pt modelId="{843D2382-A61A-D840-84A6-F82F3887F072}" type="pres">
      <dgm:prSet presAssocID="{6CB6F865-930A-4F4C-9143-D6305B292323}" presName="child3group" presStyleCnt="0"/>
      <dgm:spPr/>
    </dgm:pt>
    <dgm:pt modelId="{D58E3324-A2A5-3C4D-8D06-6687E6CC3615}" type="pres">
      <dgm:prSet presAssocID="{6CB6F865-930A-4F4C-9143-D6305B292323}" presName="child3" presStyleLbl="bgAcc1" presStyleIdx="2" presStyleCnt="4"/>
      <dgm:spPr/>
      <dgm:t>
        <a:bodyPr/>
        <a:lstStyle/>
        <a:p>
          <a:endParaRPr lang="en-US"/>
        </a:p>
      </dgm:t>
    </dgm:pt>
    <dgm:pt modelId="{34C50DAB-40A2-4841-8BDA-B4915B08FB14}" type="pres">
      <dgm:prSet presAssocID="{6CB6F865-930A-4F4C-9143-D6305B292323}" presName="child3Text" presStyleLbl="bgAcc1" presStyleIdx="2" presStyleCnt="4">
        <dgm:presLayoutVars>
          <dgm:bulletEnabled val="1"/>
        </dgm:presLayoutVars>
      </dgm:prSet>
      <dgm:spPr/>
      <dgm:t>
        <a:bodyPr/>
        <a:lstStyle/>
        <a:p>
          <a:endParaRPr lang="en-US"/>
        </a:p>
      </dgm:t>
    </dgm:pt>
    <dgm:pt modelId="{401E0C89-0856-BA40-B630-67E8CB1BA2A2}" type="pres">
      <dgm:prSet presAssocID="{6CB6F865-930A-4F4C-9143-D6305B292323}" presName="child4group" presStyleCnt="0"/>
      <dgm:spPr/>
    </dgm:pt>
    <dgm:pt modelId="{87207FC0-96ED-4F4B-AD14-D167451C383A}" type="pres">
      <dgm:prSet presAssocID="{6CB6F865-930A-4F4C-9143-D6305B292323}" presName="child4" presStyleLbl="bgAcc1" presStyleIdx="3" presStyleCnt="4"/>
      <dgm:spPr/>
      <dgm:t>
        <a:bodyPr/>
        <a:lstStyle/>
        <a:p>
          <a:endParaRPr lang="en-US"/>
        </a:p>
      </dgm:t>
    </dgm:pt>
    <dgm:pt modelId="{BACD9955-1F31-0A43-89C3-1E469ADF7305}" type="pres">
      <dgm:prSet presAssocID="{6CB6F865-930A-4F4C-9143-D6305B292323}" presName="child4Text" presStyleLbl="bgAcc1" presStyleIdx="3" presStyleCnt="4">
        <dgm:presLayoutVars>
          <dgm:bulletEnabled val="1"/>
        </dgm:presLayoutVars>
      </dgm:prSet>
      <dgm:spPr/>
      <dgm:t>
        <a:bodyPr/>
        <a:lstStyle/>
        <a:p>
          <a:endParaRPr lang="en-US"/>
        </a:p>
      </dgm:t>
    </dgm:pt>
    <dgm:pt modelId="{87735318-E68C-D74C-A774-F03E37CA10BF}" type="pres">
      <dgm:prSet presAssocID="{6CB6F865-930A-4F4C-9143-D6305B292323}" presName="childPlaceholder" presStyleCnt="0"/>
      <dgm:spPr/>
    </dgm:pt>
    <dgm:pt modelId="{6F9CBE34-AA69-A540-850A-E06AA5B438BF}" type="pres">
      <dgm:prSet presAssocID="{6CB6F865-930A-4F4C-9143-D6305B292323}" presName="circle" presStyleCnt="0"/>
      <dgm:spPr/>
    </dgm:pt>
    <dgm:pt modelId="{49F73BC4-1318-2A4E-A423-589F1284189F}" type="pres">
      <dgm:prSet presAssocID="{6CB6F865-930A-4F4C-9143-D6305B292323}" presName="quadrant1" presStyleLbl="node1" presStyleIdx="0" presStyleCnt="4">
        <dgm:presLayoutVars>
          <dgm:chMax val="1"/>
          <dgm:bulletEnabled val="1"/>
        </dgm:presLayoutVars>
      </dgm:prSet>
      <dgm:spPr/>
      <dgm:t>
        <a:bodyPr/>
        <a:lstStyle/>
        <a:p>
          <a:endParaRPr lang="en-US"/>
        </a:p>
      </dgm:t>
    </dgm:pt>
    <dgm:pt modelId="{B69E96DB-ACB1-C04A-8832-FF1408506689}" type="pres">
      <dgm:prSet presAssocID="{6CB6F865-930A-4F4C-9143-D6305B292323}" presName="quadrant2" presStyleLbl="node1" presStyleIdx="1" presStyleCnt="4">
        <dgm:presLayoutVars>
          <dgm:chMax val="1"/>
          <dgm:bulletEnabled val="1"/>
        </dgm:presLayoutVars>
      </dgm:prSet>
      <dgm:spPr/>
      <dgm:t>
        <a:bodyPr/>
        <a:lstStyle/>
        <a:p>
          <a:endParaRPr lang="en-US"/>
        </a:p>
      </dgm:t>
    </dgm:pt>
    <dgm:pt modelId="{F9BD1AE8-45E0-AC4F-82BF-7E4F732E75F1}" type="pres">
      <dgm:prSet presAssocID="{6CB6F865-930A-4F4C-9143-D6305B292323}" presName="quadrant3" presStyleLbl="node1" presStyleIdx="2" presStyleCnt="4">
        <dgm:presLayoutVars>
          <dgm:chMax val="1"/>
          <dgm:bulletEnabled val="1"/>
        </dgm:presLayoutVars>
      </dgm:prSet>
      <dgm:spPr/>
      <dgm:t>
        <a:bodyPr/>
        <a:lstStyle/>
        <a:p>
          <a:endParaRPr lang="en-US"/>
        </a:p>
      </dgm:t>
    </dgm:pt>
    <dgm:pt modelId="{B880AA36-A938-2A42-ABD4-2CFE3EF94441}" type="pres">
      <dgm:prSet presAssocID="{6CB6F865-930A-4F4C-9143-D6305B292323}" presName="quadrant4" presStyleLbl="node1" presStyleIdx="3" presStyleCnt="4">
        <dgm:presLayoutVars>
          <dgm:chMax val="1"/>
          <dgm:bulletEnabled val="1"/>
        </dgm:presLayoutVars>
      </dgm:prSet>
      <dgm:spPr/>
      <dgm:t>
        <a:bodyPr/>
        <a:lstStyle/>
        <a:p>
          <a:endParaRPr lang="en-US"/>
        </a:p>
      </dgm:t>
    </dgm:pt>
    <dgm:pt modelId="{DE6987D0-1BC4-3249-BD57-5D22B1E0D773}" type="pres">
      <dgm:prSet presAssocID="{6CB6F865-930A-4F4C-9143-D6305B292323}" presName="quadrantPlaceholder" presStyleCnt="0"/>
      <dgm:spPr/>
    </dgm:pt>
    <dgm:pt modelId="{99B22DD8-A787-7840-898B-97846F5203D9}" type="pres">
      <dgm:prSet presAssocID="{6CB6F865-930A-4F4C-9143-D6305B292323}" presName="center1" presStyleLbl="fgShp" presStyleIdx="0" presStyleCnt="2"/>
      <dgm:spPr/>
    </dgm:pt>
    <dgm:pt modelId="{AC94A1A2-2643-064E-8D4D-5330A27B5CF3}" type="pres">
      <dgm:prSet presAssocID="{6CB6F865-930A-4F4C-9143-D6305B292323}" presName="center2" presStyleLbl="fgShp" presStyleIdx="1" presStyleCnt="2"/>
      <dgm:spPr/>
    </dgm:pt>
  </dgm:ptLst>
  <dgm:cxnLst>
    <dgm:cxn modelId="{BF7D415E-6CB4-B146-B00A-68B0DA07D853}" type="presOf" srcId="{BC59C958-5495-CB41-A7A4-8DE3A8B1A8CB}" destId="{BACD9955-1F31-0A43-89C3-1E469ADF7305}" srcOrd="1" destOrd="2" presId="urn:microsoft.com/office/officeart/2005/8/layout/cycle4"/>
    <dgm:cxn modelId="{FDAC0F07-33D2-564A-B3B5-C83589210C33}" type="presOf" srcId="{B9F90604-031D-4C4E-84B4-FA5222C14CCE}" destId="{87207FC0-96ED-4F4B-AD14-D167451C383A}" srcOrd="0" destOrd="1" presId="urn:microsoft.com/office/officeart/2005/8/layout/cycle4"/>
    <dgm:cxn modelId="{982B608F-B6D1-6548-B808-E94B75E686EF}" type="presOf" srcId="{A7AB2012-DB17-FD4B-9DD4-56F37B784483}" destId="{F9BD1AE8-45E0-AC4F-82BF-7E4F732E75F1}" srcOrd="0" destOrd="0" presId="urn:microsoft.com/office/officeart/2005/8/layout/cycle4"/>
    <dgm:cxn modelId="{582C9057-FE9A-A445-A2B4-79679D99B460}" srcId="{FE84C8DC-6DDA-B74A-A022-1216062B8F6A}" destId="{B7628FC1-40C2-0649-8F7A-CAEC2B384A09}" srcOrd="1" destOrd="0" parTransId="{1B4D3659-2D07-BB49-ACDC-11970E1A3DFB}" sibTransId="{51F31F84-85D7-5A41-8F5A-B8FAFACCF8F9}"/>
    <dgm:cxn modelId="{68E3BB1D-5514-AA4C-BE38-009FD9B208F4}" type="presOf" srcId="{F31F32FD-DA08-F04A-809B-CC31615E34CC}" destId="{49F73BC4-1318-2A4E-A423-589F1284189F}" srcOrd="0" destOrd="0" presId="urn:microsoft.com/office/officeart/2005/8/layout/cycle4"/>
    <dgm:cxn modelId="{A0E137C4-D344-4B42-A4B7-DB1234C8604E}" srcId="{FE84C8DC-6DDA-B74A-A022-1216062B8F6A}" destId="{5131BE8B-4BE6-AD4E-A270-B8B526785082}" srcOrd="0" destOrd="0" parTransId="{DF11DACD-B5E3-5648-AC1B-415ED557315B}" sibTransId="{D5E2503F-78F8-1145-8F42-2BD92D31278D}"/>
    <dgm:cxn modelId="{C2F8102F-27EF-9F4D-8000-65360AEB9119}" srcId="{6CB6F865-930A-4F4C-9143-D6305B292323}" destId="{A7AB2012-DB17-FD4B-9DD4-56F37B784483}" srcOrd="2" destOrd="0" parTransId="{E23E0119-CA2C-7147-AED0-54D34FB82A9C}" sibTransId="{CC942158-8945-8644-A083-1AF103E01E91}"/>
    <dgm:cxn modelId="{C647B58C-E8C4-EF4D-97A3-3583F7966F53}" type="presOf" srcId="{B1550534-2272-034A-B6DF-38491CF60C2A}" destId="{94A65D7E-9A00-114C-AD0A-F5ACC3EBD499}" srcOrd="1" destOrd="1" presId="urn:microsoft.com/office/officeart/2005/8/layout/cycle4"/>
    <dgm:cxn modelId="{AC5E0084-3F7C-4743-9D3F-6DDB345A2F48}" srcId="{0E5BBE2F-3090-FA4B-ACDF-DD6F72675EC6}" destId="{B9F90604-031D-4C4E-84B4-FA5222C14CCE}" srcOrd="1" destOrd="0" parTransId="{0783BF36-0081-224E-82A8-3CFCD3540300}" sibTransId="{B29476A0-3E13-994E-868A-992882B3B8E4}"/>
    <dgm:cxn modelId="{5D7EA053-3BE0-5240-AA3C-5B2AA7A91C53}" srcId="{F31F32FD-DA08-F04A-809B-CC31615E34CC}" destId="{25E30302-68FF-F647-A4EA-9BB4E4C790C1}" srcOrd="0" destOrd="0" parTransId="{E9938010-737A-4843-AC93-851F4093500D}" sibTransId="{E059049F-AE09-354B-8BB2-A6A964A58A7D}"/>
    <dgm:cxn modelId="{6950654B-3F1B-214F-A598-8A53CBF1FC77}" srcId="{FE84C8DC-6DDA-B74A-A022-1216062B8F6A}" destId="{6814CBEF-C9D5-B44D-A8B2-F60DD1A51839}" srcOrd="2" destOrd="0" parTransId="{5DD7539D-6935-5A4F-AFD7-92D39115FF78}" sibTransId="{CDC825C1-16AE-9744-B6C7-39638B016766}"/>
    <dgm:cxn modelId="{1830D1E2-8BA1-1F47-A4CE-599E52EC41CB}" type="presOf" srcId="{6814CBEF-C9D5-B44D-A8B2-F60DD1A51839}" destId="{E61B81BC-6B7A-904B-9B5C-653F93ABEF75}" srcOrd="1" destOrd="2" presId="urn:microsoft.com/office/officeart/2005/8/layout/cycle4"/>
    <dgm:cxn modelId="{83886CE5-11B2-EB40-AE99-2A7622586F19}" type="presOf" srcId="{B7628FC1-40C2-0649-8F7A-CAEC2B384A09}" destId="{A4F351B5-A3EE-9A45-A2B1-BE3F90C43EFD}" srcOrd="0" destOrd="1" presId="urn:microsoft.com/office/officeart/2005/8/layout/cycle4"/>
    <dgm:cxn modelId="{68EDF596-9C1A-1C44-B3B7-BCF6C26BECA4}" srcId="{0E5BBE2F-3090-FA4B-ACDF-DD6F72675EC6}" destId="{317DE9C1-C38A-3E4A-9113-163C894C3276}" srcOrd="0" destOrd="0" parTransId="{4CECD159-1A48-5743-AAE0-86B6B4F9DF9B}" sibTransId="{6616BC2D-FABA-DF4D-BB61-FF72465484C7}"/>
    <dgm:cxn modelId="{145C4A1F-9D73-EA43-B34F-490A2102EF01}" type="presOf" srcId="{106C001D-335B-9949-AAA4-1EF53F4EF6F2}" destId="{D58E3324-A2A5-3C4D-8D06-6687E6CC3615}" srcOrd="0" destOrd="0" presId="urn:microsoft.com/office/officeart/2005/8/layout/cycle4"/>
    <dgm:cxn modelId="{41270698-44C0-0746-9B8A-D5F8AD97A29B}" type="presOf" srcId="{25E30302-68FF-F647-A4EA-9BB4E4C790C1}" destId="{8EE01218-4852-7B40-BD95-BF9F34A7F080}" srcOrd="0" destOrd="0" presId="urn:microsoft.com/office/officeart/2005/8/layout/cycle4"/>
    <dgm:cxn modelId="{B43F6BD6-A883-3E43-A475-7C9E8AFFDE0F}" srcId="{6CB6F865-930A-4F4C-9143-D6305B292323}" destId="{FE84C8DC-6DDA-B74A-A022-1216062B8F6A}" srcOrd="1" destOrd="0" parTransId="{34B5C525-DC66-A348-A82B-8FA21520ACCA}" sibTransId="{82D54AC0-EE73-E045-BF90-BF1CD28E5092}"/>
    <dgm:cxn modelId="{8977BE25-DB8E-D34E-97BC-900D0584947D}" srcId="{6CB6F865-930A-4F4C-9143-D6305B292323}" destId="{F31F32FD-DA08-F04A-809B-CC31615E34CC}" srcOrd="0" destOrd="0" parTransId="{3893519D-C38A-944A-A050-46072F76EC70}" sibTransId="{5D74B52A-344F-284D-9ABE-41BE972F286D}"/>
    <dgm:cxn modelId="{C31B1DFC-20D3-FE47-9BAE-A6E93D3DBB57}" type="presOf" srcId="{317DE9C1-C38A-3E4A-9113-163C894C3276}" destId="{87207FC0-96ED-4F4B-AD14-D167451C383A}" srcOrd="0" destOrd="0" presId="urn:microsoft.com/office/officeart/2005/8/layout/cycle4"/>
    <dgm:cxn modelId="{E5B1D129-89A4-084B-9B95-0B9C73272269}" type="presOf" srcId="{6814CBEF-C9D5-B44D-A8B2-F60DD1A51839}" destId="{A4F351B5-A3EE-9A45-A2B1-BE3F90C43EFD}" srcOrd="0" destOrd="2" presId="urn:microsoft.com/office/officeart/2005/8/layout/cycle4"/>
    <dgm:cxn modelId="{67A5CDF5-6396-8642-9C67-852614EDC2A8}" srcId="{0E5BBE2F-3090-FA4B-ACDF-DD6F72675EC6}" destId="{BC59C958-5495-CB41-A7A4-8DE3A8B1A8CB}" srcOrd="2" destOrd="0" parTransId="{EABC68A1-05BD-844C-AF14-2576123BEC5B}" sibTransId="{2D2E2B01-7F43-2749-A734-0FA472186641}"/>
    <dgm:cxn modelId="{2D844647-E4B0-0343-BFEF-A4DB60174EB8}" type="presOf" srcId="{FE84C8DC-6DDA-B74A-A022-1216062B8F6A}" destId="{B69E96DB-ACB1-C04A-8832-FF1408506689}" srcOrd="0" destOrd="0" presId="urn:microsoft.com/office/officeart/2005/8/layout/cycle4"/>
    <dgm:cxn modelId="{25323C4B-B23C-924A-B3C8-7BFD2116BA88}" type="presOf" srcId="{106C001D-335B-9949-AAA4-1EF53F4EF6F2}" destId="{34C50DAB-40A2-4841-8BDA-B4915B08FB14}" srcOrd="1" destOrd="0" presId="urn:microsoft.com/office/officeart/2005/8/layout/cycle4"/>
    <dgm:cxn modelId="{DB673D6E-DE24-E04B-A9B9-D3C15103EDF3}" type="presOf" srcId="{B7628FC1-40C2-0649-8F7A-CAEC2B384A09}" destId="{E61B81BC-6B7A-904B-9B5C-653F93ABEF75}" srcOrd="1" destOrd="1" presId="urn:microsoft.com/office/officeart/2005/8/layout/cycle4"/>
    <dgm:cxn modelId="{D99EA278-6529-6745-AD39-858C907405B5}" type="presOf" srcId="{5131BE8B-4BE6-AD4E-A270-B8B526785082}" destId="{E61B81BC-6B7A-904B-9B5C-653F93ABEF75}" srcOrd="1" destOrd="0" presId="urn:microsoft.com/office/officeart/2005/8/layout/cycle4"/>
    <dgm:cxn modelId="{BCBF0E74-F12F-134F-A180-F4FE868519F8}" type="presOf" srcId="{BC59C958-5495-CB41-A7A4-8DE3A8B1A8CB}" destId="{87207FC0-96ED-4F4B-AD14-D167451C383A}" srcOrd="0" destOrd="2" presId="urn:microsoft.com/office/officeart/2005/8/layout/cycle4"/>
    <dgm:cxn modelId="{0F68F917-BA53-AC41-AE8E-B235F0D8AA68}" type="presOf" srcId="{317DE9C1-C38A-3E4A-9113-163C894C3276}" destId="{BACD9955-1F31-0A43-89C3-1E469ADF7305}" srcOrd="1" destOrd="0" presId="urn:microsoft.com/office/officeart/2005/8/layout/cycle4"/>
    <dgm:cxn modelId="{35533A3D-6E3D-7649-A322-5779E64EA5F4}" srcId="{A7AB2012-DB17-FD4B-9DD4-56F37B784483}" destId="{106C001D-335B-9949-AAA4-1EF53F4EF6F2}" srcOrd="0" destOrd="0" parTransId="{B48EE0DC-2A45-124D-8F47-488028ACDF8E}" sibTransId="{BE947573-95A2-F640-806C-2516484FFF98}"/>
    <dgm:cxn modelId="{49807805-2988-384B-8BD7-9D556DEF2C9F}" srcId="{F31F32FD-DA08-F04A-809B-CC31615E34CC}" destId="{B1550534-2272-034A-B6DF-38491CF60C2A}" srcOrd="1" destOrd="0" parTransId="{8D77E300-0787-794D-A0B5-46A5C961F7F4}" sibTransId="{EF4A93E0-5DFF-0D4C-B663-53257703CBF0}"/>
    <dgm:cxn modelId="{683023BA-6473-C741-9A6D-079E0C02EEB2}" type="presOf" srcId="{5131BE8B-4BE6-AD4E-A270-B8B526785082}" destId="{A4F351B5-A3EE-9A45-A2B1-BE3F90C43EFD}" srcOrd="0" destOrd="0" presId="urn:microsoft.com/office/officeart/2005/8/layout/cycle4"/>
    <dgm:cxn modelId="{9346B3F0-817A-F947-BCA2-F1DE02C4969F}" type="presOf" srcId="{B9F90604-031D-4C4E-84B4-FA5222C14CCE}" destId="{BACD9955-1F31-0A43-89C3-1E469ADF7305}" srcOrd="1" destOrd="1" presId="urn:microsoft.com/office/officeart/2005/8/layout/cycle4"/>
    <dgm:cxn modelId="{CD587847-C3A2-CA42-94E5-D80C106C3F32}" type="presOf" srcId="{0E5BBE2F-3090-FA4B-ACDF-DD6F72675EC6}" destId="{B880AA36-A938-2A42-ABD4-2CFE3EF94441}" srcOrd="0" destOrd="0" presId="urn:microsoft.com/office/officeart/2005/8/layout/cycle4"/>
    <dgm:cxn modelId="{7F288E65-98DC-BA4B-804D-A68165D05642}" type="presOf" srcId="{B1550534-2272-034A-B6DF-38491CF60C2A}" destId="{8EE01218-4852-7B40-BD95-BF9F34A7F080}" srcOrd="0" destOrd="1" presId="urn:microsoft.com/office/officeart/2005/8/layout/cycle4"/>
    <dgm:cxn modelId="{21058BB6-1928-7341-8F38-B13EBC6588CD}" type="presOf" srcId="{25E30302-68FF-F647-A4EA-9BB4E4C790C1}" destId="{94A65D7E-9A00-114C-AD0A-F5ACC3EBD499}" srcOrd="1" destOrd="0" presId="urn:microsoft.com/office/officeart/2005/8/layout/cycle4"/>
    <dgm:cxn modelId="{9022739D-D693-6B4C-A999-72F41C924565}" type="presOf" srcId="{6CB6F865-930A-4F4C-9143-D6305B292323}" destId="{1BDD96B2-672E-264C-8B87-C9259A1ADF05}" srcOrd="0" destOrd="0" presId="urn:microsoft.com/office/officeart/2005/8/layout/cycle4"/>
    <dgm:cxn modelId="{FE83B86A-13A2-294C-8936-5E6075658619}" srcId="{6CB6F865-930A-4F4C-9143-D6305B292323}" destId="{0E5BBE2F-3090-FA4B-ACDF-DD6F72675EC6}" srcOrd="3" destOrd="0" parTransId="{AE36D5FB-2DD4-4B45-B2E8-7D9A3F907E62}" sibTransId="{B30C37DC-EC7E-694F-8ADC-BCFA627FB987}"/>
    <dgm:cxn modelId="{ECB90439-336C-304F-AE7E-54A4E19CD1EB}" type="presParOf" srcId="{1BDD96B2-672E-264C-8B87-C9259A1ADF05}" destId="{349F7A37-89D6-DC45-B05C-26F9CA9499C8}" srcOrd="0" destOrd="0" presId="urn:microsoft.com/office/officeart/2005/8/layout/cycle4"/>
    <dgm:cxn modelId="{A1B664CE-E6B1-F347-A8A0-8CC196DC5B4E}" type="presParOf" srcId="{349F7A37-89D6-DC45-B05C-26F9CA9499C8}" destId="{D6DDC447-BD37-3541-85B1-0D0A8E1D5DE5}" srcOrd="0" destOrd="0" presId="urn:microsoft.com/office/officeart/2005/8/layout/cycle4"/>
    <dgm:cxn modelId="{AB4CB663-212B-EA43-8102-622AF6FF0AA5}" type="presParOf" srcId="{D6DDC447-BD37-3541-85B1-0D0A8E1D5DE5}" destId="{8EE01218-4852-7B40-BD95-BF9F34A7F080}" srcOrd="0" destOrd="0" presId="urn:microsoft.com/office/officeart/2005/8/layout/cycle4"/>
    <dgm:cxn modelId="{37DB74A7-708C-C24C-BBAB-21E991CA1BB4}" type="presParOf" srcId="{D6DDC447-BD37-3541-85B1-0D0A8E1D5DE5}" destId="{94A65D7E-9A00-114C-AD0A-F5ACC3EBD499}" srcOrd="1" destOrd="0" presId="urn:microsoft.com/office/officeart/2005/8/layout/cycle4"/>
    <dgm:cxn modelId="{7D3E1BA9-EC10-FE4B-8301-6A98357275C4}" type="presParOf" srcId="{349F7A37-89D6-DC45-B05C-26F9CA9499C8}" destId="{B0F3385F-7A96-294B-BBD2-278455E87EE4}" srcOrd="1" destOrd="0" presId="urn:microsoft.com/office/officeart/2005/8/layout/cycle4"/>
    <dgm:cxn modelId="{87733012-3C56-FB4B-8CBA-4907EED14E86}" type="presParOf" srcId="{B0F3385F-7A96-294B-BBD2-278455E87EE4}" destId="{A4F351B5-A3EE-9A45-A2B1-BE3F90C43EFD}" srcOrd="0" destOrd="0" presId="urn:microsoft.com/office/officeart/2005/8/layout/cycle4"/>
    <dgm:cxn modelId="{2838D10F-33D6-B147-A62D-A3D20FC8EB24}" type="presParOf" srcId="{B0F3385F-7A96-294B-BBD2-278455E87EE4}" destId="{E61B81BC-6B7A-904B-9B5C-653F93ABEF75}" srcOrd="1" destOrd="0" presId="urn:microsoft.com/office/officeart/2005/8/layout/cycle4"/>
    <dgm:cxn modelId="{592EF32E-BB4C-4E40-8D7D-14EF296D9AC8}" type="presParOf" srcId="{349F7A37-89D6-DC45-B05C-26F9CA9499C8}" destId="{843D2382-A61A-D840-84A6-F82F3887F072}" srcOrd="2" destOrd="0" presId="urn:microsoft.com/office/officeart/2005/8/layout/cycle4"/>
    <dgm:cxn modelId="{AF50197F-4130-624B-A8D8-CDC87D97CF97}" type="presParOf" srcId="{843D2382-A61A-D840-84A6-F82F3887F072}" destId="{D58E3324-A2A5-3C4D-8D06-6687E6CC3615}" srcOrd="0" destOrd="0" presId="urn:microsoft.com/office/officeart/2005/8/layout/cycle4"/>
    <dgm:cxn modelId="{34B3C2BE-A921-674B-9D8B-258AFAC20317}" type="presParOf" srcId="{843D2382-A61A-D840-84A6-F82F3887F072}" destId="{34C50DAB-40A2-4841-8BDA-B4915B08FB14}" srcOrd="1" destOrd="0" presId="urn:microsoft.com/office/officeart/2005/8/layout/cycle4"/>
    <dgm:cxn modelId="{DA3B1469-3933-6B42-BF36-69D1F1CB7223}" type="presParOf" srcId="{349F7A37-89D6-DC45-B05C-26F9CA9499C8}" destId="{401E0C89-0856-BA40-B630-67E8CB1BA2A2}" srcOrd="3" destOrd="0" presId="urn:microsoft.com/office/officeart/2005/8/layout/cycle4"/>
    <dgm:cxn modelId="{3CBB4CA8-337A-AD47-BF27-13BBC934AFBC}" type="presParOf" srcId="{401E0C89-0856-BA40-B630-67E8CB1BA2A2}" destId="{87207FC0-96ED-4F4B-AD14-D167451C383A}" srcOrd="0" destOrd="0" presId="urn:microsoft.com/office/officeart/2005/8/layout/cycle4"/>
    <dgm:cxn modelId="{6C074C71-CDFE-5148-9D9F-0608D7875D69}" type="presParOf" srcId="{401E0C89-0856-BA40-B630-67E8CB1BA2A2}" destId="{BACD9955-1F31-0A43-89C3-1E469ADF7305}" srcOrd="1" destOrd="0" presId="urn:microsoft.com/office/officeart/2005/8/layout/cycle4"/>
    <dgm:cxn modelId="{04E923F6-44A7-1648-8C7E-082E7F151B8E}" type="presParOf" srcId="{349F7A37-89D6-DC45-B05C-26F9CA9499C8}" destId="{87735318-E68C-D74C-A774-F03E37CA10BF}" srcOrd="4" destOrd="0" presId="urn:microsoft.com/office/officeart/2005/8/layout/cycle4"/>
    <dgm:cxn modelId="{3ED0B375-F7A4-2649-86A1-34C6648DF18C}" type="presParOf" srcId="{1BDD96B2-672E-264C-8B87-C9259A1ADF05}" destId="{6F9CBE34-AA69-A540-850A-E06AA5B438BF}" srcOrd="1" destOrd="0" presId="urn:microsoft.com/office/officeart/2005/8/layout/cycle4"/>
    <dgm:cxn modelId="{F7744DF0-6A0C-6E4D-8A88-E57B48CD920D}" type="presParOf" srcId="{6F9CBE34-AA69-A540-850A-E06AA5B438BF}" destId="{49F73BC4-1318-2A4E-A423-589F1284189F}" srcOrd="0" destOrd="0" presId="urn:microsoft.com/office/officeart/2005/8/layout/cycle4"/>
    <dgm:cxn modelId="{1C707530-74CC-ED4B-BC46-8488263DC2EB}" type="presParOf" srcId="{6F9CBE34-AA69-A540-850A-E06AA5B438BF}" destId="{B69E96DB-ACB1-C04A-8832-FF1408506689}" srcOrd="1" destOrd="0" presId="urn:microsoft.com/office/officeart/2005/8/layout/cycle4"/>
    <dgm:cxn modelId="{8FFB3C41-BCEB-7F47-8A4A-1C9E9B4567AF}" type="presParOf" srcId="{6F9CBE34-AA69-A540-850A-E06AA5B438BF}" destId="{F9BD1AE8-45E0-AC4F-82BF-7E4F732E75F1}" srcOrd="2" destOrd="0" presId="urn:microsoft.com/office/officeart/2005/8/layout/cycle4"/>
    <dgm:cxn modelId="{ECF4CB7B-258A-AA44-885A-4271E512ED4B}" type="presParOf" srcId="{6F9CBE34-AA69-A540-850A-E06AA5B438BF}" destId="{B880AA36-A938-2A42-ABD4-2CFE3EF94441}" srcOrd="3" destOrd="0" presId="urn:microsoft.com/office/officeart/2005/8/layout/cycle4"/>
    <dgm:cxn modelId="{290C78D2-324C-E244-A769-BA8D79FCBA16}" type="presParOf" srcId="{6F9CBE34-AA69-A540-850A-E06AA5B438BF}" destId="{DE6987D0-1BC4-3249-BD57-5D22B1E0D773}" srcOrd="4" destOrd="0" presId="urn:microsoft.com/office/officeart/2005/8/layout/cycle4"/>
    <dgm:cxn modelId="{77A91BF6-1FE1-B043-8F50-B22FD5A29F12}" type="presParOf" srcId="{1BDD96B2-672E-264C-8B87-C9259A1ADF05}" destId="{99B22DD8-A787-7840-898B-97846F5203D9}" srcOrd="2" destOrd="0" presId="urn:microsoft.com/office/officeart/2005/8/layout/cycle4"/>
    <dgm:cxn modelId="{86D56CD6-8A2C-564B-B1B6-3355095CCDDE}" type="presParOf" srcId="{1BDD96B2-672E-264C-8B87-C9259A1ADF05}" destId="{AC94A1A2-2643-064E-8D4D-5330A27B5CF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FB2B7D-33A1-2B42-A2A4-AADF18F60021}" type="doc">
      <dgm:prSet loTypeId="urn:microsoft.com/office/officeart/2005/8/layout/process1" loCatId="" qsTypeId="urn:microsoft.com/office/officeart/2005/8/quickstyle/simple4" qsCatId="simple" csTypeId="urn:microsoft.com/office/officeart/2005/8/colors/accent1_2" csCatId="accent1" phldr="1"/>
      <dgm:spPr/>
    </dgm:pt>
    <dgm:pt modelId="{3E2F65A2-8272-5741-AFDC-98F7493981E9}">
      <dgm:prSet phldrT="[Text]"/>
      <dgm:spPr/>
      <dgm:t>
        <a:bodyPr/>
        <a:lstStyle/>
        <a:p>
          <a:r>
            <a:rPr lang="en-US" dirty="0" smtClean="0"/>
            <a:t>Antecedent</a:t>
          </a:r>
          <a:endParaRPr lang="en-US" dirty="0"/>
        </a:p>
      </dgm:t>
    </dgm:pt>
    <dgm:pt modelId="{F70EF689-5FF0-A546-846B-791B668BB4D1}" type="parTrans" cxnId="{F98F2AB7-2889-2E41-8B39-A30BA943B552}">
      <dgm:prSet/>
      <dgm:spPr/>
      <dgm:t>
        <a:bodyPr/>
        <a:lstStyle/>
        <a:p>
          <a:endParaRPr lang="en-US"/>
        </a:p>
      </dgm:t>
    </dgm:pt>
    <dgm:pt modelId="{DF22A516-1522-DD42-8E29-AB05C460EABE}" type="sibTrans" cxnId="{F98F2AB7-2889-2E41-8B39-A30BA943B552}">
      <dgm:prSet/>
      <dgm:spPr/>
      <dgm:t>
        <a:bodyPr/>
        <a:lstStyle/>
        <a:p>
          <a:endParaRPr lang="en-US"/>
        </a:p>
      </dgm:t>
    </dgm:pt>
    <dgm:pt modelId="{80E775E7-D81E-2249-9989-BEE12545B733}">
      <dgm:prSet phldrT="[Text]"/>
      <dgm:spPr/>
      <dgm:t>
        <a:bodyPr/>
        <a:lstStyle/>
        <a:p>
          <a:r>
            <a:rPr lang="en-US" dirty="0" smtClean="0"/>
            <a:t>Behavior</a:t>
          </a:r>
          <a:endParaRPr lang="en-US" dirty="0"/>
        </a:p>
      </dgm:t>
    </dgm:pt>
    <dgm:pt modelId="{37BBD80B-BD6E-0E4B-A9B7-A8204FE61A5C}" type="parTrans" cxnId="{48B55793-DDDF-F048-B08C-F59CB7CC9279}">
      <dgm:prSet/>
      <dgm:spPr/>
      <dgm:t>
        <a:bodyPr/>
        <a:lstStyle/>
        <a:p>
          <a:endParaRPr lang="en-US"/>
        </a:p>
      </dgm:t>
    </dgm:pt>
    <dgm:pt modelId="{0B069F64-3998-774C-A78E-0F50D0C3BE36}" type="sibTrans" cxnId="{48B55793-DDDF-F048-B08C-F59CB7CC9279}">
      <dgm:prSet/>
      <dgm:spPr/>
      <dgm:t>
        <a:bodyPr/>
        <a:lstStyle/>
        <a:p>
          <a:endParaRPr lang="en-US"/>
        </a:p>
      </dgm:t>
    </dgm:pt>
    <dgm:pt modelId="{8B76974D-7930-FD4E-806A-0C115DC41FA6}">
      <dgm:prSet phldrT="[Text]"/>
      <dgm:spPr/>
      <dgm:t>
        <a:bodyPr/>
        <a:lstStyle/>
        <a:p>
          <a:r>
            <a:rPr lang="en-US" dirty="0" smtClean="0"/>
            <a:t>Consequence</a:t>
          </a:r>
          <a:endParaRPr lang="en-US" dirty="0"/>
        </a:p>
      </dgm:t>
    </dgm:pt>
    <dgm:pt modelId="{149D5528-BEE6-FF41-AB1C-D975047E7D73}" type="parTrans" cxnId="{872F0B7A-6BEF-BE47-A9F0-B83C22694C98}">
      <dgm:prSet/>
      <dgm:spPr/>
      <dgm:t>
        <a:bodyPr/>
        <a:lstStyle/>
        <a:p>
          <a:endParaRPr lang="en-US"/>
        </a:p>
      </dgm:t>
    </dgm:pt>
    <dgm:pt modelId="{0F5B3FC7-0EC1-5E40-BFDF-E4247803372A}" type="sibTrans" cxnId="{872F0B7A-6BEF-BE47-A9F0-B83C22694C98}">
      <dgm:prSet/>
      <dgm:spPr/>
      <dgm:t>
        <a:bodyPr/>
        <a:lstStyle/>
        <a:p>
          <a:endParaRPr lang="en-US"/>
        </a:p>
      </dgm:t>
    </dgm:pt>
    <dgm:pt modelId="{9B61ED3E-C758-8448-A03E-8D8981B2FBE3}" type="pres">
      <dgm:prSet presAssocID="{02FB2B7D-33A1-2B42-A2A4-AADF18F60021}" presName="Name0" presStyleCnt="0">
        <dgm:presLayoutVars>
          <dgm:dir/>
          <dgm:resizeHandles val="exact"/>
        </dgm:presLayoutVars>
      </dgm:prSet>
      <dgm:spPr/>
    </dgm:pt>
    <dgm:pt modelId="{5D274EA8-B906-1046-856D-C3AAA5A69FB6}" type="pres">
      <dgm:prSet presAssocID="{3E2F65A2-8272-5741-AFDC-98F7493981E9}" presName="node" presStyleLbl="node1" presStyleIdx="0" presStyleCnt="3" custLinFactY="65775" custLinFactNeighborY="100000">
        <dgm:presLayoutVars>
          <dgm:bulletEnabled val="1"/>
        </dgm:presLayoutVars>
      </dgm:prSet>
      <dgm:spPr/>
      <dgm:t>
        <a:bodyPr/>
        <a:lstStyle/>
        <a:p>
          <a:endParaRPr lang="en-US"/>
        </a:p>
      </dgm:t>
    </dgm:pt>
    <dgm:pt modelId="{35E7DADF-181A-AA42-8CD2-25CC1CD078A1}" type="pres">
      <dgm:prSet presAssocID="{DF22A516-1522-DD42-8E29-AB05C460EABE}" presName="sibTrans" presStyleLbl="sibTrans2D1" presStyleIdx="0" presStyleCnt="2"/>
      <dgm:spPr/>
      <dgm:t>
        <a:bodyPr/>
        <a:lstStyle/>
        <a:p>
          <a:endParaRPr lang="en-US"/>
        </a:p>
      </dgm:t>
    </dgm:pt>
    <dgm:pt modelId="{4FB0A883-E3E3-DF40-89EC-EB1AD9A3A69A}" type="pres">
      <dgm:prSet presAssocID="{DF22A516-1522-DD42-8E29-AB05C460EABE}" presName="connectorText" presStyleLbl="sibTrans2D1" presStyleIdx="0" presStyleCnt="2"/>
      <dgm:spPr/>
      <dgm:t>
        <a:bodyPr/>
        <a:lstStyle/>
        <a:p>
          <a:endParaRPr lang="en-US"/>
        </a:p>
      </dgm:t>
    </dgm:pt>
    <dgm:pt modelId="{60C17C7C-6F0F-454F-A5B9-8404095BBCF7}" type="pres">
      <dgm:prSet presAssocID="{80E775E7-D81E-2249-9989-BEE12545B733}" presName="node" presStyleLbl="node1" presStyleIdx="1" presStyleCnt="3" custLinFactY="69648" custLinFactNeighborX="-48351" custLinFactNeighborY="100000">
        <dgm:presLayoutVars>
          <dgm:bulletEnabled val="1"/>
        </dgm:presLayoutVars>
      </dgm:prSet>
      <dgm:spPr/>
      <dgm:t>
        <a:bodyPr/>
        <a:lstStyle/>
        <a:p>
          <a:endParaRPr lang="en-US"/>
        </a:p>
      </dgm:t>
    </dgm:pt>
    <dgm:pt modelId="{199768B4-32A6-4645-9A67-A98FD2C0D01C}" type="pres">
      <dgm:prSet presAssocID="{0B069F64-3998-774C-A78E-0F50D0C3BE36}" presName="sibTrans" presStyleLbl="sibTrans2D1" presStyleIdx="1" presStyleCnt="2"/>
      <dgm:spPr/>
      <dgm:t>
        <a:bodyPr/>
        <a:lstStyle/>
        <a:p>
          <a:endParaRPr lang="en-US"/>
        </a:p>
      </dgm:t>
    </dgm:pt>
    <dgm:pt modelId="{D891EAF4-2365-0744-9466-030CC8D339AA}" type="pres">
      <dgm:prSet presAssocID="{0B069F64-3998-774C-A78E-0F50D0C3BE36}" presName="connectorText" presStyleLbl="sibTrans2D1" presStyleIdx="1" presStyleCnt="2"/>
      <dgm:spPr/>
      <dgm:t>
        <a:bodyPr/>
        <a:lstStyle/>
        <a:p>
          <a:endParaRPr lang="en-US"/>
        </a:p>
      </dgm:t>
    </dgm:pt>
    <dgm:pt modelId="{C9F8A2E5-8BFC-E944-88C0-31F1127DEF19}" type="pres">
      <dgm:prSet presAssocID="{8B76974D-7930-FD4E-806A-0C115DC41FA6}" presName="node" presStyleLbl="node1" presStyleIdx="2" presStyleCnt="3" custLinFactY="65775" custLinFactNeighborX="-75980" custLinFactNeighborY="100000">
        <dgm:presLayoutVars>
          <dgm:bulletEnabled val="1"/>
        </dgm:presLayoutVars>
      </dgm:prSet>
      <dgm:spPr/>
      <dgm:t>
        <a:bodyPr/>
        <a:lstStyle/>
        <a:p>
          <a:endParaRPr lang="en-US"/>
        </a:p>
      </dgm:t>
    </dgm:pt>
  </dgm:ptLst>
  <dgm:cxnLst>
    <dgm:cxn modelId="{F98F2AB7-2889-2E41-8B39-A30BA943B552}" srcId="{02FB2B7D-33A1-2B42-A2A4-AADF18F60021}" destId="{3E2F65A2-8272-5741-AFDC-98F7493981E9}" srcOrd="0" destOrd="0" parTransId="{F70EF689-5FF0-A546-846B-791B668BB4D1}" sibTransId="{DF22A516-1522-DD42-8E29-AB05C460EABE}"/>
    <dgm:cxn modelId="{61A51D90-9937-FF48-9F12-E7FC6EAFCB84}" type="presOf" srcId="{80E775E7-D81E-2249-9989-BEE12545B733}" destId="{60C17C7C-6F0F-454F-A5B9-8404095BBCF7}" srcOrd="0" destOrd="0" presId="urn:microsoft.com/office/officeart/2005/8/layout/process1"/>
    <dgm:cxn modelId="{385492B6-FABC-BB4D-81FF-C0E0C6F1E56C}" type="presOf" srcId="{0B069F64-3998-774C-A78E-0F50D0C3BE36}" destId="{D891EAF4-2365-0744-9466-030CC8D339AA}" srcOrd="1" destOrd="0" presId="urn:microsoft.com/office/officeart/2005/8/layout/process1"/>
    <dgm:cxn modelId="{70D7D7A7-3525-0E4D-9B00-0BC5C27FD989}" type="presOf" srcId="{3E2F65A2-8272-5741-AFDC-98F7493981E9}" destId="{5D274EA8-B906-1046-856D-C3AAA5A69FB6}" srcOrd="0" destOrd="0" presId="urn:microsoft.com/office/officeart/2005/8/layout/process1"/>
    <dgm:cxn modelId="{24525736-9218-1E4E-8490-C78BDBBBE764}" type="presOf" srcId="{0B069F64-3998-774C-A78E-0F50D0C3BE36}" destId="{199768B4-32A6-4645-9A67-A98FD2C0D01C}" srcOrd="0" destOrd="0" presId="urn:microsoft.com/office/officeart/2005/8/layout/process1"/>
    <dgm:cxn modelId="{BBCA3D8D-35C0-CE43-A6A7-8E6EE5B7C578}" type="presOf" srcId="{8B76974D-7930-FD4E-806A-0C115DC41FA6}" destId="{C9F8A2E5-8BFC-E944-88C0-31F1127DEF19}" srcOrd="0" destOrd="0" presId="urn:microsoft.com/office/officeart/2005/8/layout/process1"/>
    <dgm:cxn modelId="{48B55793-DDDF-F048-B08C-F59CB7CC9279}" srcId="{02FB2B7D-33A1-2B42-A2A4-AADF18F60021}" destId="{80E775E7-D81E-2249-9989-BEE12545B733}" srcOrd="1" destOrd="0" parTransId="{37BBD80B-BD6E-0E4B-A9B7-A8204FE61A5C}" sibTransId="{0B069F64-3998-774C-A78E-0F50D0C3BE36}"/>
    <dgm:cxn modelId="{42D9D418-47B0-3449-B843-6EBBA7007375}" type="presOf" srcId="{DF22A516-1522-DD42-8E29-AB05C460EABE}" destId="{35E7DADF-181A-AA42-8CD2-25CC1CD078A1}" srcOrd="0" destOrd="0" presId="urn:microsoft.com/office/officeart/2005/8/layout/process1"/>
    <dgm:cxn modelId="{FF49FFE9-7434-004E-83C3-A70E5338B5C1}" type="presOf" srcId="{DF22A516-1522-DD42-8E29-AB05C460EABE}" destId="{4FB0A883-E3E3-DF40-89EC-EB1AD9A3A69A}" srcOrd="1" destOrd="0" presId="urn:microsoft.com/office/officeart/2005/8/layout/process1"/>
    <dgm:cxn modelId="{872F0B7A-6BEF-BE47-A9F0-B83C22694C98}" srcId="{02FB2B7D-33A1-2B42-A2A4-AADF18F60021}" destId="{8B76974D-7930-FD4E-806A-0C115DC41FA6}" srcOrd="2" destOrd="0" parTransId="{149D5528-BEE6-FF41-AB1C-D975047E7D73}" sibTransId="{0F5B3FC7-0EC1-5E40-BFDF-E4247803372A}"/>
    <dgm:cxn modelId="{A0EE2D23-4AC1-B442-AA0E-0BEE5B323D5C}" type="presOf" srcId="{02FB2B7D-33A1-2B42-A2A4-AADF18F60021}" destId="{9B61ED3E-C758-8448-A03E-8D8981B2FBE3}" srcOrd="0" destOrd="0" presId="urn:microsoft.com/office/officeart/2005/8/layout/process1"/>
    <dgm:cxn modelId="{0E0E9FA0-7BF4-7D4D-9A44-4C0F800D31BE}" type="presParOf" srcId="{9B61ED3E-C758-8448-A03E-8D8981B2FBE3}" destId="{5D274EA8-B906-1046-856D-C3AAA5A69FB6}" srcOrd="0" destOrd="0" presId="urn:microsoft.com/office/officeart/2005/8/layout/process1"/>
    <dgm:cxn modelId="{0854C8B8-1DCF-6641-880E-0DBDAE893646}" type="presParOf" srcId="{9B61ED3E-C758-8448-A03E-8D8981B2FBE3}" destId="{35E7DADF-181A-AA42-8CD2-25CC1CD078A1}" srcOrd="1" destOrd="0" presId="urn:microsoft.com/office/officeart/2005/8/layout/process1"/>
    <dgm:cxn modelId="{084EAE5F-7FE4-F04C-9A18-F058CB9E0FC3}" type="presParOf" srcId="{35E7DADF-181A-AA42-8CD2-25CC1CD078A1}" destId="{4FB0A883-E3E3-DF40-89EC-EB1AD9A3A69A}" srcOrd="0" destOrd="0" presId="urn:microsoft.com/office/officeart/2005/8/layout/process1"/>
    <dgm:cxn modelId="{44BAAB78-3A90-6B4C-968D-4C4539362945}" type="presParOf" srcId="{9B61ED3E-C758-8448-A03E-8D8981B2FBE3}" destId="{60C17C7C-6F0F-454F-A5B9-8404095BBCF7}" srcOrd="2" destOrd="0" presId="urn:microsoft.com/office/officeart/2005/8/layout/process1"/>
    <dgm:cxn modelId="{FA9EC2A0-9A19-1A46-B877-87A00A22AC8F}" type="presParOf" srcId="{9B61ED3E-C758-8448-A03E-8D8981B2FBE3}" destId="{199768B4-32A6-4645-9A67-A98FD2C0D01C}" srcOrd="3" destOrd="0" presId="urn:microsoft.com/office/officeart/2005/8/layout/process1"/>
    <dgm:cxn modelId="{0D85326F-1F41-3549-9016-21A7481F65CF}" type="presParOf" srcId="{199768B4-32A6-4645-9A67-A98FD2C0D01C}" destId="{D891EAF4-2365-0744-9466-030CC8D339AA}" srcOrd="0" destOrd="0" presId="urn:microsoft.com/office/officeart/2005/8/layout/process1"/>
    <dgm:cxn modelId="{6323DD94-9CAC-1245-A129-1E1FD4920827}" type="presParOf" srcId="{9B61ED3E-C758-8448-A03E-8D8981B2FBE3}" destId="{C9F8A2E5-8BFC-E944-88C0-31F1127DEF1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E3324-A2A5-3C4D-8D06-6687E6CC3615}">
      <dsp:nvSpPr>
        <dsp:cNvPr id="0" name=""/>
        <dsp:cNvSpPr/>
      </dsp:nvSpPr>
      <dsp:spPr>
        <a:xfrm>
          <a:off x="5656745" y="2735452"/>
          <a:ext cx="1987226" cy="1287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Why is the problem happening?</a:t>
          </a:r>
          <a:endParaRPr lang="en-US" sz="1000" kern="1200" dirty="0"/>
        </a:p>
      </dsp:txBody>
      <dsp:txXfrm>
        <a:off x="6281189" y="3085547"/>
        <a:ext cx="1334504" cy="908900"/>
      </dsp:txXfrm>
    </dsp:sp>
    <dsp:sp modelId="{87207FC0-96ED-4F4B-AD14-D167451C383A}">
      <dsp:nvSpPr>
        <dsp:cNvPr id="0" name=""/>
        <dsp:cNvSpPr/>
      </dsp:nvSpPr>
      <dsp:spPr>
        <a:xfrm>
          <a:off x="2414428" y="2735452"/>
          <a:ext cx="1987226" cy="1287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Goal setting</a:t>
          </a:r>
          <a:endParaRPr lang="en-US" sz="1000" kern="1200" dirty="0"/>
        </a:p>
        <a:p>
          <a:pPr marL="57150" lvl="1" indent="-57150" algn="l" defTabSz="444500">
            <a:lnSpc>
              <a:spcPct val="90000"/>
            </a:lnSpc>
            <a:spcBef>
              <a:spcPct val="0"/>
            </a:spcBef>
            <a:spcAft>
              <a:spcPct val="15000"/>
            </a:spcAft>
            <a:buChar char="••"/>
          </a:pPr>
          <a:r>
            <a:rPr lang="en-US" sz="1000" kern="1200" dirty="0" smtClean="0"/>
            <a:t>Integrity supports</a:t>
          </a:r>
          <a:endParaRPr lang="en-US" sz="1000" kern="1200" dirty="0"/>
        </a:p>
        <a:p>
          <a:pPr marL="57150" lvl="1" indent="-57150" algn="l" defTabSz="444500">
            <a:lnSpc>
              <a:spcPct val="90000"/>
            </a:lnSpc>
            <a:spcBef>
              <a:spcPct val="0"/>
            </a:spcBef>
            <a:spcAft>
              <a:spcPct val="15000"/>
            </a:spcAft>
            <a:buChar char="••"/>
          </a:pPr>
          <a:r>
            <a:rPr lang="en-US" sz="1000" kern="1200" dirty="0" smtClean="0"/>
            <a:t>Progress monitoring</a:t>
          </a:r>
          <a:endParaRPr lang="en-US" sz="1000" kern="1200" dirty="0"/>
        </a:p>
      </dsp:txBody>
      <dsp:txXfrm>
        <a:off x="2442705" y="3085547"/>
        <a:ext cx="1334504" cy="908900"/>
      </dsp:txXfrm>
    </dsp:sp>
    <dsp:sp modelId="{A4F351B5-A3EE-9A45-A2B1-BE3F90C43EFD}">
      <dsp:nvSpPr>
        <dsp:cNvPr id="0" name=""/>
        <dsp:cNvSpPr/>
      </dsp:nvSpPr>
      <dsp:spPr>
        <a:xfrm>
          <a:off x="5656745" y="0"/>
          <a:ext cx="1987226" cy="1287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Establish goals</a:t>
          </a:r>
          <a:endParaRPr lang="en-US" sz="1000" kern="1200" dirty="0"/>
        </a:p>
        <a:p>
          <a:pPr marL="57150" lvl="1" indent="-57150" algn="l" defTabSz="444500">
            <a:lnSpc>
              <a:spcPct val="90000"/>
            </a:lnSpc>
            <a:spcBef>
              <a:spcPct val="0"/>
            </a:spcBef>
            <a:spcAft>
              <a:spcPct val="15000"/>
            </a:spcAft>
            <a:buChar char="••"/>
          </a:pPr>
          <a:r>
            <a:rPr lang="en-US" sz="1000" kern="1200" dirty="0" smtClean="0"/>
            <a:t>Strengths and challenges</a:t>
          </a:r>
          <a:endParaRPr lang="en-US" sz="1000" kern="1200" dirty="0"/>
        </a:p>
        <a:p>
          <a:pPr marL="57150" lvl="1" indent="-57150" algn="l" defTabSz="444500">
            <a:lnSpc>
              <a:spcPct val="90000"/>
            </a:lnSpc>
            <a:spcBef>
              <a:spcPct val="0"/>
            </a:spcBef>
            <a:spcAft>
              <a:spcPct val="15000"/>
            </a:spcAft>
            <a:buChar char="••"/>
          </a:pPr>
          <a:r>
            <a:rPr lang="en-US" sz="1000" kern="1200" dirty="0" smtClean="0"/>
            <a:t>What’s the problem?</a:t>
          </a:r>
          <a:endParaRPr lang="en-US" sz="1000" kern="1200" dirty="0"/>
        </a:p>
      </dsp:txBody>
      <dsp:txXfrm>
        <a:off x="6281189" y="28277"/>
        <a:ext cx="1334504" cy="908900"/>
      </dsp:txXfrm>
    </dsp:sp>
    <dsp:sp modelId="{8EE01218-4852-7B40-BD95-BF9F34A7F080}">
      <dsp:nvSpPr>
        <dsp:cNvPr id="0" name=""/>
        <dsp:cNvSpPr/>
      </dsp:nvSpPr>
      <dsp:spPr>
        <a:xfrm>
          <a:off x="2414428" y="0"/>
          <a:ext cx="1987226" cy="1287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Is the solution feasible?</a:t>
          </a:r>
          <a:endParaRPr lang="en-US" sz="1000" kern="1200" dirty="0"/>
        </a:p>
        <a:p>
          <a:pPr marL="57150" lvl="1" indent="-57150" algn="l" defTabSz="444500">
            <a:lnSpc>
              <a:spcPct val="90000"/>
            </a:lnSpc>
            <a:spcBef>
              <a:spcPct val="0"/>
            </a:spcBef>
            <a:spcAft>
              <a:spcPct val="15000"/>
            </a:spcAft>
            <a:buChar char="••"/>
          </a:pPr>
          <a:r>
            <a:rPr lang="en-US" sz="1000" kern="1200" dirty="0" smtClean="0"/>
            <a:t>Is the solution working? </a:t>
          </a:r>
          <a:endParaRPr lang="en-US" sz="1000" kern="1200" dirty="0"/>
        </a:p>
      </dsp:txBody>
      <dsp:txXfrm>
        <a:off x="2442705" y="28277"/>
        <a:ext cx="1334504" cy="908900"/>
      </dsp:txXfrm>
    </dsp:sp>
    <dsp:sp modelId="{49F73BC4-1318-2A4E-A423-589F1284189F}">
      <dsp:nvSpPr>
        <dsp:cNvPr id="0" name=""/>
        <dsp:cNvSpPr/>
      </dsp:nvSpPr>
      <dsp:spPr>
        <a:xfrm>
          <a:off x="3247132" y="229295"/>
          <a:ext cx="1741839" cy="1741839"/>
        </a:xfrm>
        <a:prstGeom prst="pieWedg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Evaluate</a:t>
          </a:r>
          <a:endParaRPr lang="en-US" sz="1900" kern="1200" dirty="0"/>
        </a:p>
      </dsp:txBody>
      <dsp:txXfrm>
        <a:off x="3757305" y="739468"/>
        <a:ext cx="1231666" cy="1231666"/>
      </dsp:txXfrm>
    </dsp:sp>
    <dsp:sp modelId="{B69E96DB-ACB1-C04A-8832-FF1408506689}">
      <dsp:nvSpPr>
        <dsp:cNvPr id="0" name=""/>
        <dsp:cNvSpPr/>
      </dsp:nvSpPr>
      <dsp:spPr>
        <a:xfrm rot="5400000">
          <a:off x="5069427" y="229295"/>
          <a:ext cx="1741839" cy="1741839"/>
        </a:xfrm>
        <a:prstGeom prst="pieWedg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Goal and Problem ID</a:t>
          </a:r>
          <a:endParaRPr lang="en-US" sz="1900" kern="1200" dirty="0"/>
        </a:p>
      </dsp:txBody>
      <dsp:txXfrm rot="-5400000">
        <a:off x="5069427" y="739468"/>
        <a:ext cx="1231666" cy="1231666"/>
      </dsp:txXfrm>
    </dsp:sp>
    <dsp:sp modelId="{F9BD1AE8-45E0-AC4F-82BF-7E4F732E75F1}">
      <dsp:nvSpPr>
        <dsp:cNvPr id="0" name=""/>
        <dsp:cNvSpPr/>
      </dsp:nvSpPr>
      <dsp:spPr>
        <a:xfrm rot="10800000">
          <a:off x="5069427" y="2051589"/>
          <a:ext cx="1741839" cy="1741839"/>
        </a:xfrm>
        <a:prstGeom prst="pieWedg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Problem </a:t>
          </a:r>
        </a:p>
        <a:p>
          <a:pPr lvl="0" algn="ctr" defTabSz="844550">
            <a:lnSpc>
              <a:spcPct val="90000"/>
            </a:lnSpc>
            <a:spcBef>
              <a:spcPct val="0"/>
            </a:spcBef>
            <a:spcAft>
              <a:spcPct val="35000"/>
            </a:spcAft>
          </a:pPr>
          <a:r>
            <a:rPr lang="en-US" sz="1900" kern="1200" dirty="0" smtClean="0"/>
            <a:t>Analysis</a:t>
          </a:r>
          <a:endParaRPr lang="en-US" sz="1900" kern="1200" dirty="0"/>
        </a:p>
      </dsp:txBody>
      <dsp:txXfrm rot="10800000">
        <a:off x="5069427" y="2051589"/>
        <a:ext cx="1231666" cy="1231666"/>
      </dsp:txXfrm>
    </dsp:sp>
    <dsp:sp modelId="{B880AA36-A938-2A42-ABD4-2CFE3EF94441}">
      <dsp:nvSpPr>
        <dsp:cNvPr id="0" name=""/>
        <dsp:cNvSpPr/>
      </dsp:nvSpPr>
      <dsp:spPr>
        <a:xfrm rot="16200000">
          <a:off x="3247132" y="2051589"/>
          <a:ext cx="1741839" cy="1741839"/>
        </a:xfrm>
        <a:prstGeom prst="pieWedg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Intervene</a:t>
          </a:r>
          <a:endParaRPr lang="en-US" sz="1900" kern="1200" dirty="0"/>
        </a:p>
      </dsp:txBody>
      <dsp:txXfrm rot="5400000">
        <a:off x="3757305" y="2051589"/>
        <a:ext cx="1231666" cy="1231666"/>
      </dsp:txXfrm>
    </dsp:sp>
    <dsp:sp modelId="{99B22DD8-A787-7840-898B-97846F5203D9}">
      <dsp:nvSpPr>
        <dsp:cNvPr id="0" name=""/>
        <dsp:cNvSpPr/>
      </dsp:nvSpPr>
      <dsp:spPr>
        <a:xfrm>
          <a:off x="4728501" y="1649317"/>
          <a:ext cx="601397" cy="522954"/>
        </a:xfrm>
        <a:prstGeom prst="circularArrow">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 modelId="{AC94A1A2-2643-064E-8D4D-5330A27B5CF3}">
      <dsp:nvSpPr>
        <dsp:cNvPr id="0" name=""/>
        <dsp:cNvSpPr/>
      </dsp:nvSpPr>
      <dsp:spPr>
        <a:xfrm rot="10800000">
          <a:off x="4728501" y="1850453"/>
          <a:ext cx="601397" cy="522954"/>
        </a:xfrm>
        <a:prstGeom prst="circularArrow">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4EA8-B906-1046-856D-C3AAA5A69FB6}">
      <dsp:nvSpPr>
        <dsp:cNvPr id="0" name=""/>
        <dsp:cNvSpPr/>
      </dsp:nvSpPr>
      <dsp:spPr>
        <a:xfrm>
          <a:off x="7143" y="4137554"/>
          <a:ext cx="2135187" cy="1281112"/>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Antecedent</a:t>
          </a:r>
          <a:endParaRPr lang="en-US" sz="2600" kern="1200" dirty="0"/>
        </a:p>
      </dsp:txBody>
      <dsp:txXfrm>
        <a:off x="44665" y="4175076"/>
        <a:ext cx="2060143" cy="1206068"/>
      </dsp:txXfrm>
    </dsp:sp>
    <dsp:sp modelId="{35E7DADF-181A-AA42-8CD2-25CC1CD078A1}">
      <dsp:nvSpPr>
        <dsp:cNvPr id="0" name=""/>
        <dsp:cNvSpPr/>
      </dsp:nvSpPr>
      <dsp:spPr>
        <a:xfrm>
          <a:off x="2252611" y="4513347"/>
          <a:ext cx="233794" cy="529526"/>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52611" y="4619252"/>
        <a:ext cx="163656" cy="317716"/>
      </dsp:txXfrm>
    </dsp:sp>
    <dsp:sp modelId="{60C17C7C-6F0F-454F-A5B9-8404095BBCF7}">
      <dsp:nvSpPr>
        <dsp:cNvPr id="0" name=""/>
        <dsp:cNvSpPr/>
      </dsp:nvSpPr>
      <dsp:spPr>
        <a:xfrm>
          <a:off x="2583452" y="4137554"/>
          <a:ext cx="2135187" cy="1281112"/>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Behavior</a:t>
          </a:r>
          <a:endParaRPr lang="en-US" sz="2600" kern="1200" dirty="0"/>
        </a:p>
      </dsp:txBody>
      <dsp:txXfrm>
        <a:off x="2620974" y="4175076"/>
        <a:ext cx="2060143" cy="1206068"/>
      </dsp:txXfrm>
    </dsp:sp>
    <dsp:sp modelId="{199768B4-32A6-4645-9A67-A98FD2C0D01C}">
      <dsp:nvSpPr>
        <dsp:cNvPr id="0" name=""/>
        <dsp:cNvSpPr/>
      </dsp:nvSpPr>
      <dsp:spPr>
        <a:xfrm>
          <a:off x="4873165" y="4513347"/>
          <a:ext cx="327594" cy="529526"/>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873165" y="4619252"/>
        <a:ext cx="229316" cy="317716"/>
      </dsp:txXfrm>
    </dsp:sp>
    <dsp:sp modelId="{C9F8A2E5-8BFC-E944-88C0-31F1127DEF19}">
      <dsp:nvSpPr>
        <dsp:cNvPr id="0" name=""/>
        <dsp:cNvSpPr/>
      </dsp:nvSpPr>
      <dsp:spPr>
        <a:xfrm>
          <a:off x="5336742" y="4137554"/>
          <a:ext cx="2135187" cy="1281112"/>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Consequence</a:t>
          </a:r>
          <a:endParaRPr lang="en-US" sz="2600" kern="1200" dirty="0"/>
        </a:p>
      </dsp:txBody>
      <dsp:txXfrm>
        <a:off x="5374264" y="4175076"/>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468410-2B77-A647-BDE7-42CA26A96589}" type="datetimeFigureOut">
              <a:rPr lang="en-US" smtClean="0"/>
              <a:t>6/22/17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844DFE-100B-1147-B9AF-1C9A97D0548A}" type="slidenum">
              <a:rPr lang="en-US" smtClean="0"/>
              <a:t>‹#›</a:t>
            </a:fld>
            <a:endParaRPr lang="en-US"/>
          </a:p>
        </p:txBody>
      </p:sp>
    </p:spTree>
    <p:extLst>
      <p:ext uri="{BB962C8B-B14F-4D97-AF65-F5344CB8AC3E}">
        <p14:creationId xmlns:p14="http://schemas.microsoft.com/office/powerpoint/2010/main" val="1727547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D5374-D143-9743-B159-66AD11E7146D}" type="datetimeFigureOut">
              <a:rPr lang="en-US" smtClean="0"/>
              <a:t>6/22/17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183E2-84C7-5E4E-A2B0-A62A3F8532DC}" type="slidenum">
              <a:rPr lang="en-US" smtClean="0"/>
              <a:t>‹#›</a:t>
            </a:fld>
            <a:endParaRPr lang="en-US"/>
          </a:p>
        </p:txBody>
      </p:sp>
    </p:spTree>
    <p:extLst>
      <p:ext uri="{BB962C8B-B14F-4D97-AF65-F5344CB8AC3E}">
        <p14:creationId xmlns:p14="http://schemas.microsoft.com/office/powerpoint/2010/main" val="9931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183E2-84C7-5E4E-A2B0-A62A3F8532DC}" type="slidenum">
              <a:rPr lang="en-US" smtClean="0"/>
              <a:t>1</a:t>
            </a:fld>
            <a:endParaRPr lang="en-US"/>
          </a:p>
        </p:txBody>
      </p:sp>
    </p:spTree>
    <p:extLst>
      <p:ext uri="{BB962C8B-B14F-4D97-AF65-F5344CB8AC3E}">
        <p14:creationId xmlns:p14="http://schemas.microsoft.com/office/powerpoint/2010/main" val="179966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183E2-84C7-5E4E-A2B0-A62A3F8532DC}" type="slidenum">
              <a:rPr lang="en-US" smtClean="0"/>
              <a:t>10</a:t>
            </a:fld>
            <a:endParaRPr lang="en-US"/>
          </a:p>
        </p:txBody>
      </p:sp>
    </p:spTree>
    <p:extLst>
      <p:ext uri="{BB962C8B-B14F-4D97-AF65-F5344CB8AC3E}">
        <p14:creationId xmlns:p14="http://schemas.microsoft.com/office/powerpoint/2010/main" val="175254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183E2-84C7-5E4E-A2B0-A62A3F8532DC}" type="slidenum">
              <a:rPr lang="en-US" smtClean="0"/>
              <a:t>11</a:t>
            </a:fld>
            <a:endParaRPr lang="en-US"/>
          </a:p>
        </p:txBody>
      </p:sp>
    </p:spTree>
    <p:extLst>
      <p:ext uri="{BB962C8B-B14F-4D97-AF65-F5344CB8AC3E}">
        <p14:creationId xmlns:p14="http://schemas.microsoft.com/office/powerpoint/2010/main" val="14139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Heidi </a:t>
            </a:r>
          </a:p>
          <a:p>
            <a:r>
              <a:rPr lang="en-US" dirty="0" smtClean="0"/>
              <a:t>Mention the grant to support the PD</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12</a:t>
            </a:fld>
            <a:endParaRPr lang="en-US"/>
          </a:p>
        </p:txBody>
      </p:sp>
    </p:spTree>
    <p:extLst>
      <p:ext uri="{BB962C8B-B14F-4D97-AF65-F5344CB8AC3E}">
        <p14:creationId xmlns:p14="http://schemas.microsoft.com/office/powerpoint/2010/main" val="159062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Heidi</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13</a:t>
            </a:fld>
            <a:endParaRPr lang="en-US"/>
          </a:p>
        </p:txBody>
      </p:sp>
    </p:spTree>
    <p:extLst>
      <p:ext uri="{BB962C8B-B14F-4D97-AF65-F5344CB8AC3E}">
        <p14:creationId xmlns:p14="http://schemas.microsoft.com/office/powerpoint/2010/main" val="1162462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183E2-84C7-5E4E-A2B0-A62A3F8532DC}" type="slidenum">
              <a:rPr lang="en-US" smtClean="0"/>
              <a:t>14</a:t>
            </a:fld>
            <a:endParaRPr lang="en-US"/>
          </a:p>
        </p:txBody>
      </p:sp>
    </p:spTree>
    <p:extLst>
      <p:ext uri="{BB962C8B-B14F-4D97-AF65-F5344CB8AC3E}">
        <p14:creationId xmlns:p14="http://schemas.microsoft.com/office/powerpoint/2010/main" val="122671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Heidi</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15</a:t>
            </a:fld>
            <a:endParaRPr lang="en-US"/>
          </a:p>
        </p:txBody>
      </p:sp>
    </p:spTree>
    <p:extLst>
      <p:ext uri="{BB962C8B-B14F-4D97-AF65-F5344CB8AC3E}">
        <p14:creationId xmlns:p14="http://schemas.microsoft.com/office/powerpoint/2010/main" val="1843441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Heidi</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16</a:t>
            </a:fld>
            <a:endParaRPr lang="en-US"/>
          </a:p>
        </p:txBody>
      </p:sp>
    </p:spTree>
    <p:extLst>
      <p:ext uri="{BB962C8B-B14F-4D97-AF65-F5344CB8AC3E}">
        <p14:creationId xmlns:p14="http://schemas.microsoft.com/office/powerpoint/2010/main" val="891080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Heid</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17</a:t>
            </a:fld>
            <a:endParaRPr lang="en-US"/>
          </a:p>
        </p:txBody>
      </p:sp>
    </p:spTree>
    <p:extLst>
      <p:ext uri="{BB962C8B-B14F-4D97-AF65-F5344CB8AC3E}">
        <p14:creationId xmlns:p14="http://schemas.microsoft.com/office/powerpoint/2010/main" val="1449884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Heidi</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18</a:t>
            </a:fld>
            <a:endParaRPr lang="en-US"/>
          </a:p>
        </p:txBody>
      </p:sp>
    </p:spTree>
    <p:extLst>
      <p:ext uri="{BB962C8B-B14F-4D97-AF65-F5344CB8AC3E}">
        <p14:creationId xmlns:p14="http://schemas.microsoft.com/office/powerpoint/2010/main" val="159136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19</a:t>
            </a:fld>
            <a:endParaRPr lang="en-US"/>
          </a:p>
        </p:txBody>
      </p:sp>
    </p:spTree>
    <p:extLst>
      <p:ext uri="{BB962C8B-B14F-4D97-AF65-F5344CB8AC3E}">
        <p14:creationId xmlns:p14="http://schemas.microsoft.com/office/powerpoint/2010/main" val="20907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183E2-84C7-5E4E-A2B0-A62A3F8532DC}" type="slidenum">
              <a:rPr lang="en-US" smtClean="0"/>
              <a:t>2</a:t>
            </a:fld>
            <a:endParaRPr lang="en-US"/>
          </a:p>
        </p:txBody>
      </p:sp>
    </p:spTree>
    <p:extLst>
      <p:ext uri="{BB962C8B-B14F-4D97-AF65-F5344CB8AC3E}">
        <p14:creationId xmlns:p14="http://schemas.microsoft.com/office/powerpoint/2010/main" val="1870879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20</a:t>
            </a:fld>
            <a:endParaRPr lang="en-US"/>
          </a:p>
        </p:txBody>
      </p:sp>
    </p:spTree>
    <p:extLst>
      <p:ext uri="{BB962C8B-B14F-4D97-AF65-F5344CB8AC3E}">
        <p14:creationId xmlns:p14="http://schemas.microsoft.com/office/powerpoint/2010/main" val="163783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183E2-84C7-5E4E-A2B0-A62A3F8532DC}" type="slidenum">
              <a:rPr lang="en-US" smtClean="0"/>
              <a:t>21</a:t>
            </a:fld>
            <a:endParaRPr lang="en-US"/>
          </a:p>
        </p:txBody>
      </p:sp>
    </p:spTree>
    <p:extLst>
      <p:ext uri="{BB962C8B-B14F-4D97-AF65-F5344CB8AC3E}">
        <p14:creationId xmlns:p14="http://schemas.microsoft.com/office/powerpoint/2010/main" val="1566229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183E2-84C7-5E4E-A2B0-A62A3F8532DC}" type="slidenum">
              <a:rPr lang="en-US" smtClean="0"/>
              <a:t>22</a:t>
            </a:fld>
            <a:endParaRPr lang="en-US"/>
          </a:p>
        </p:txBody>
      </p:sp>
    </p:spTree>
    <p:extLst>
      <p:ext uri="{BB962C8B-B14F-4D97-AF65-F5344CB8AC3E}">
        <p14:creationId xmlns:p14="http://schemas.microsoft.com/office/powerpoint/2010/main" val="1908161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183E2-84C7-5E4E-A2B0-A62A3F8532DC}" type="slidenum">
              <a:rPr lang="en-US" smtClean="0"/>
              <a:t>23</a:t>
            </a:fld>
            <a:endParaRPr lang="en-US"/>
          </a:p>
        </p:txBody>
      </p:sp>
    </p:spTree>
    <p:extLst>
      <p:ext uri="{BB962C8B-B14F-4D97-AF65-F5344CB8AC3E}">
        <p14:creationId xmlns:p14="http://schemas.microsoft.com/office/powerpoint/2010/main" val="2104794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Marcia </a:t>
            </a:r>
            <a:r>
              <a:rPr lang="en-US" baseline="0" dirty="0" smtClean="0"/>
              <a:t> - How has EASTCONN supports build capacity and improve effectiveness</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24</a:t>
            </a:fld>
            <a:endParaRPr lang="en-US"/>
          </a:p>
        </p:txBody>
      </p:sp>
    </p:spTree>
    <p:extLst>
      <p:ext uri="{BB962C8B-B14F-4D97-AF65-F5344CB8AC3E}">
        <p14:creationId xmlns:p14="http://schemas.microsoft.com/office/powerpoint/2010/main" val="1508401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Marcia</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25</a:t>
            </a:fld>
            <a:endParaRPr lang="en-US"/>
          </a:p>
        </p:txBody>
      </p:sp>
    </p:spTree>
    <p:extLst>
      <p:ext uri="{BB962C8B-B14F-4D97-AF65-F5344CB8AC3E}">
        <p14:creationId xmlns:p14="http://schemas.microsoft.com/office/powerpoint/2010/main" val="1982268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183E2-84C7-5E4E-A2B0-A62A3F8532DC}" type="slidenum">
              <a:rPr lang="en-US" smtClean="0"/>
              <a:t>26</a:t>
            </a:fld>
            <a:endParaRPr lang="en-US"/>
          </a:p>
        </p:txBody>
      </p:sp>
    </p:spTree>
    <p:extLst>
      <p:ext uri="{BB962C8B-B14F-4D97-AF65-F5344CB8AC3E}">
        <p14:creationId xmlns:p14="http://schemas.microsoft.com/office/powerpoint/2010/main" val="193360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36 seats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Impact: PD, climate, </a:t>
            </a:r>
            <a:r>
              <a:rPr lang="en-US" sz="2000" dirty="0" err="1" smtClean="0"/>
              <a:t>assimaltions</a:t>
            </a:r>
            <a:r>
              <a:rPr lang="en-US" sz="2000"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Three</a:t>
            </a:r>
            <a:r>
              <a:rPr lang="en-US" sz="2000" baseline="0" dirty="0" smtClean="0"/>
              <a:t> new </a:t>
            </a:r>
            <a:r>
              <a:rPr lang="en-US" sz="2000" baseline="0" dirty="0" err="1" smtClean="0"/>
              <a:t>prinicpals</a:t>
            </a:r>
            <a:r>
              <a:rPr lang="en-US" sz="2000" baseline="0" dirty="0" smtClean="0"/>
              <a:t> two interims.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3</a:t>
            </a:fld>
            <a:endParaRPr lang="en-US"/>
          </a:p>
        </p:txBody>
      </p:sp>
    </p:spTree>
    <p:extLst>
      <p:ext uri="{BB962C8B-B14F-4D97-AF65-F5344CB8AC3E}">
        <p14:creationId xmlns:p14="http://schemas.microsoft.com/office/powerpoint/2010/main" val="96750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Leveraging Grant Funding-  PDG Grant - Preschool Grant utilized to bridge Kindergarten Professional Development- this allowed for shared professional learning opportunities around SEL</a:t>
            </a:r>
          </a:p>
          <a:p>
            <a:endParaRPr lang="en-US" dirty="0" smtClean="0"/>
          </a:p>
          <a:p>
            <a:endParaRPr lang="en-US" dirty="0" smtClean="0"/>
          </a:p>
          <a:p>
            <a:r>
              <a:rPr lang="en-US" dirty="0" smtClean="0"/>
              <a:t>KCS Impact:  The reconfiguration brought in many challenging behaviors in a single location.  A</a:t>
            </a:r>
            <a:r>
              <a:rPr lang="en-US" baseline="0" dirty="0" smtClean="0"/>
              <a:t> significant impact on supporting students.  Examples were </a:t>
            </a:r>
            <a:r>
              <a:rPr lang="en-US" baseline="0" dirty="0" err="1" smtClean="0"/>
              <a:t>cafteria</a:t>
            </a:r>
            <a:r>
              <a:rPr lang="en-US" baseline="0" dirty="0" smtClean="0"/>
              <a:t>. Recovery from dysregulation takes longer.  Many models of negative behaviors.</a:t>
            </a:r>
          </a:p>
          <a:p>
            <a:endParaRPr lang="en-US" baseline="0" dirty="0" smtClean="0"/>
          </a:p>
          <a:p>
            <a:r>
              <a:rPr lang="en-US" baseline="0" dirty="0" smtClean="0"/>
              <a:t>The increase of 36 students at GECC of at-risk students. 1</a:t>
            </a:r>
            <a:r>
              <a:rPr lang="en-US" baseline="30000" dirty="0" smtClean="0"/>
              <a:t>st</a:t>
            </a:r>
            <a:r>
              <a:rPr lang="en-US" baseline="0" dirty="0" smtClean="0"/>
              <a:t> year all </a:t>
            </a:r>
            <a:r>
              <a:rPr lang="en-US" baseline="0" dirty="0" err="1" smtClean="0"/>
              <a:t>togeet</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4</a:t>
            </a:fld>
            <a:endParaRPr lang="en-US"/>
          </a:p>
        </p:txBody>
      </p:sp>
    </p:spTree>
    <p:extLst>
      <p:ext uri="{BB962C8B-B14F-4D97-AF65-F5344CB8AC3E}">
        <p14:creationId xmlns:p14="http://schemas.microsoft.com/office/powerpoint/2010/main" val="167188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prepared</a:t>
            </a:r>
            <a:r>
              <a:rPr lang="en-US" baseline="0" dirty="0" smtClean="0"/>
              <a:t> to address the fact that we knew what we needed and didn’t do it.   Did we have the capacity to do it, time was a actor</a:t>
            </a:r>
          </a:p>
          <a:p>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5</a:t>
            </a:fld>
            <a:endParaRPr lang="en-US"/>
          </a:p>
        </p:txBody>
      </p:sp>
    </p:spTree>
    <p:extLst>
      <p:ext uri="{BB962C8B-B14F-4D97-AF65-F5344CB8AC3E}">
        <p14:creationId xmlns:p14="http://schemas.microsoft.com/office/powerpoint/2010/main" val="3681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Sally</a:t>
            </a:r>
            <a:r>
              <a:rPr lang="en-US" baseline="0" dirty="0" smtClean="0"/>
              <a:t> Slide</a:t>
            </a:r>
          </a:p>
          <a:p>
            <a:r>
              <a:rPr lang="en-US" baseline="0" dirty="0" smtClean="0"/>
              <a:t> - speak to the impact of the grant on the student population.  We were welcoming at-risk students.  We addressed PD to meet those needs , and brought in K staff</a:t>
            </a:r>
          </a:p>
          <a:p>
            <a:r>
              <a:rPr lang="en-US" baseline="0" dirty="0" smtClean="0"/>
              <a:t>Year 1</a:t>
            </a:r>
          </a:p>
          <a:p>
            <a:r>
              <a:rPr lang="en-US" baseline="0" dirty="0" smtClean="0"/>
              <a:t>Year 2 – content – Compassion fatigue, the supports were for adults</a:t>
            </a:r>
          </a:p>
          <a:p>
            <a:endParaRPr lang="en-US" baseline="0" dirty="0" smtClean="0"/>
          </a:p>
        </p:txBody>
      </p:sp>
      <p:sp>
        <p:nvSpPr>
          <p:cNvPr id="4" name="Slide Number Placeholder 3"/>
          <p:cNvSpPr>
            <a:spLocks noGrp="1"/>
          </p:cNvSpPr>
          <p:nvPr>
            <p:ph type="sldNum" sz="quarter" idx="10"/>
          </p:nvPr>
        </p:nvSpPr>
        <p:spPr/>
        <p:txBody>
          <a:bodyPr/>
          <a:lstStyle/>
          <a:p>
            <a:fld id="{91D183E2-84C7-5E4E-A2B0-A62A3F8532DC}" type="slidenum">
              <a:rPr lang="en-US" smtClean="0"/>
              <a:t>6</a:t>
            </a:fld>
            <a:endParaRPr lang="en-US"/>
          </a:p>
        </p:txBody>
      </p:sp>
    </p:spTree>
    <p:extLst>
      <p:ext uri="{BB962C8B-B14F-4D97-AF65-F5344CB8AC3E}">
        <p14:creationId xmlns:p14="http://schemas.microsoft.com/office/powerpoint/2010/main" val="155679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Sally</a:t>
            </a:r>
            <a:endParaRPr lang="en-US" dirty="0"/>
          </a:p>
        </p:txBody>
      </p:sp>
      <p:sp>
        <p:nvSpPr>
          <p:cNvPr id="4" name="Slide Number Placeholder 3"/>
          <p:cNvSpPr>
            <a:spLocks noGrp="1"/>
          </p:cNvSpPr>
          <p:nvPr>
            <p:ph type="sldNum" sz="quarter" idx="10"/>
          </p:nvPr>
        </p:nvSpPr>
        <p:spPr/>
        <p:txBody>
          <a:bodyPr/>
          <a:lstStyle/>
          <a:p>
            <a:fld id="{91D183E2-84C7-5E4E-A2B0-A62A3F8532DC}" type="slidenum">
              <a:rPr lang="en-US" smtClean="0"/>
              <a:t>7</a:t>
            </a:fld>
            <a:endParaRPr lang="en-US"/>
          </a:p>
        </p:txBody>
      </p:sp>
    </p:spTree>
    <p:extLst>
      <p:ext uri="{BB962C8B-B14F-4D97-AF65-F5344CB8AC3E}">
        <p14:creationId xmlns:p14="http://schemas.microsoft.com/office/powerpoint/2010/main" val="116104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183E2-84C7-5E4E-A2B0-A62A3F8532DC}" type="slidenum">
              <a:rPr lang="en-US" smtClean="0"/>
              <a:t>8</a:t>
            </a:fld>
            <a:endParaRPr lang="en-US"/>
          </a:p>
        </p:txBody>
      </p:sp>
    </p:spTree>
    <p:extLst>
      <p:ext uri="{BB962C8B-B14F-4D97-AF65-F5344CB8AC3E}">
        <p14:creationId xmlns:p14="http://schemas.microsoft.com/office/powerpoint/2010/main" val="41149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183E2-84C7-5E4E-A2B0-A62A3F8532DC}" type="slidenum">
              <a:rPr lang="en-US" smtClean="0"/>
              <a:t>9</a:t>
            </a:fld>
            <a:endParaRPr lang="en-US"/>
          </a:p>
        </p:txBody>
      </p:sp>
    </p:spTree>
    <p:extLst>
      <p:ext uri="{BB962C8B-B14F-4D97-AF65-F5344CB8AC3E}">
        <p14:creationId xmlns:p14="http://schemas.microsoft.com/office/powerpoint/2010/main" val="103468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3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307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055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967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92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274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792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996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6/22/17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879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6/22/17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9568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6054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6/22/17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7424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mailto:srioux@killinglyshools.org" TargetMode="External"/><Relationship Id="rId4" Type="http://schemas.openxmlformats.org/officeDocument/2006/relationships/hyperlink" Target="mailto:sherman@killinglyschools.org" TargetMode="External"/><Relationship Id="rId5" Type="http://schemas.openxmlformats.org/officeDocument/2006/relationships/hyperlink" Target="mailto:ecavvigia@killinglyschools.org" TargetMode="External"/><Relationship Id="rId6" Type="http://schemas.openxmlformats.org/officeDocument/2006/relationships/hyperlink" Target="mailto:mgriffths@killinglyschools.org" TargetMode="External"/><Relationship Id="rId7" Type="http://schemas.openxmlformats.org/officeDocument/2006/relationships/hyperlink" Target="mailto:hgolden@killinglyschools.org" TargetMode="External"/><Relationship Id="rId8"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rgbClr val="C00000"/>
                </a:solidFill>
              </a:rPr>
              <a:t>Building Capacity of the Professional Staff to Support Social Emotional Learning in a PreK-1 Learning Environment</a:t>
            </a:r>
            <a:endParaRPr lang="en-US" sz="5400" b="1" dirty="0">
              <a:solidFill>
                <a:srgbClr val="C00000"/>
              </a:solidFill>
            </a:endParaRPr>
          </a:p>
        </p:txBody>
      </p:sp>
      <p:sp>
        <p:nvSpPr>
          <p:cNvPr id="3" name="Subtitle 2"/>
          <p:cNvSpPr>
            <a:spLocks noGrp="1"/>
          </p:cNvSpPr>
          <p:nvPr>
            <p:ph type="subTitle" idx="1"/>
          </p:nvPr>
        </p:nvSpPr>
        <p:spPr/>
        <p:txBody>
          <a:bodyPr/>
          <a:lstStyle/>
          <a:p>
            <a:endParaRPr lang="en-US" dirty="0" smtClean="0"/>
          </a:p>
          <a:p>
            <a:pPr algn="r"/>
            <a:r>
              <a:rPr lang="en-US" sz="2800" b="1" dirty="0" smtClean="0">
                <a:solidFill>
                  <a:schemeClr val="tx1"/>
                </a:solidFill>
              </a:rPr>
              <a:t>Presented by Killingly Public Schools</a:t>
            </a:r>
            <a:endParaRPr lang="en-US" sz="2800" b="1" dirty="0">
              <a:solidFill>
                <a:schemeClr val="tx1"/>
              </a:solidFill>
            </a:endParaRPr>
          </a:p>
        </p:txBody>
      </p:sp>
    </p:spTree>
    <p:extLst>
      <p:ext uri="{BB962C8B-B14F-4D97-AF65-F5344CB8AC3E}">
        <p14:creationId xmlns:p14="http://schemas.microsoft.com/office/powerpoint/2010/main" val="2116377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Vivian Project” – Year </a:t>
            </a:r>
            <a:r>
              <a:rPr lang="en-US" dirty="0" smtClean="0"/>
              <a:t>2 (cont.)</a:t>
            </a:r>
            <a:endParaRPr lang="en-US" dirty="0"/>
          </a:p>
        </p:txBody>
      </p:sp>
      <p:sp>
        <p:nvSpPr>
          <p:cNvPr id="3" name="Content Placeholder 2"/>
          <p:cNvSpPr>
            <a:spLocks noGrp="1"/>
          </p:cNvSpPr>
          <p:nvPr>
            <p:ph idx="1"/>
          </p:nvPr>
        </p:nvSpPr>
        <p:spPr/>
        <p:txBody>
          <a:bodyPr/>
          <a:lstStyle/>
          <a:p>
            <a:r>
              <a:rPr lang="en-US" sz="3200" b="1" dirty="0"/>
              <a:t>Dig deeper into content and do more </a:t>
            </a:r>
            <a:r>
              <a:rPr lang="en-US" sz="3200" b="1" dirty="0" smtClean="0"/>
              <a:t>application (cont.).</a:t>
            </a:r>
            <a:endParaRPr lang="en-US" sz="3200" b="1" dirty="0"/>
          </a:p>
          <a:p>
            <a:pPr lvl="0">
              <a:buFont typeface="Wingdings" charset="2"/>
              <a:buChar char="q"/>
            </a:pPr>
            <a:r>
              <a:rPr lang="en-US" dirty="0" smtClean="0"/>
              <a:t> 	Collaborative </a:t>
            </a:r>
            <a:r>
              <a:rPr lang="en-US" dirty="0"/>
              <a:t>Problem Solving Approach using Developmental Teaching </a:t>
            </a:r>
            <a:r>
              <a:rPr lang="en-US" dirty="0" smtClean="0"/>
              <a:t>model</a:t>
            </a:r>
          </a:p>
          <a:p>
            <a:pPr lvl="0">
              <a:buFont typeface="Wingdings" charset="2"/>
              <a:buChar char="q"/>
            </a:pPr>
            <a:r>
              <a:rPr lang="en-US" dirty="0"/>
              <a:t> </a:t>
            </a:r>
            <a:r>
              <a:rPr lang="en-US" dirty="0" smtClean="0"/>
              <a:t>	Self-Assessment</a:t>
            </a:r>
            <a:endParaRPr lang="en-US" dirty="0"/>
          </a:p>
          <a:p>
            <a:pPr lvl="0">
              <a:buFont typeface="Wingdings" charset="2"/>
              <a:buChar char="q"/>
            </a:pPr>
            <a:r>
              <a:rPr lang="en-US" dirty="0"/>
              <a:t> </a:t>
            </a:r>
            <a:r>
              <a:rPr lang="en-US" dirty="0" smtClean="0"/>
              <a:t>	Administering </a:t>
            </a:r>
            <a:r>
              <a:rPr lang="en-US" dirty="0"/>
              <a:t>the </a:t>
            </a:r>
            <a:r>
              <a:rPr lang="en-US" dirty="0" smtClean="0"/>
              <a:t>DTORF</a:t>
            </a:r>
          </a:p>
          <a:p>
            <a:pPr lvl="0">
              <a:buFont typeface="Wingdings" charset="2"/>
              <a:buChar char="q"/>
            </a:pPr>
            <a:r>
              <a:rPr lang="en-US" dirty="0" smtClean="0"/>
              <a:t> 	Building </a:t>
            </a:r>
            <a:r>
              <a:rPr lang="en-US" dirty="0"/>
              <a:t>practices and </a:t>
            </a:r>
            <a:r>
              <a:rPr lang="en-US" dirty="0" smtClean="0"/>
              <a:t>alignment</a:t>
            </a:r>
          </a:p>
          <a:p>
            <a:pPr lvl="0">
              <a:buFont typeface="Wingdings" charset="2"/>
              <a:buChar char="q"/>
            </a:pPr>
            <a:r>
              <a:rPr lang="en-US" dirty="0"/>
              <a:t> </a:t>
            </a:r>
            <a:r>
              <a:rPr lang="en-US" dirty="0" smtClean="0"/>
              <a:t>	Compassion Fatigue</a:t>
            </a:r>
          </a:p>
          <a:p>
            <a:pPr lvl="0">
              <a:buFont typeface="Wingdings" charset="2"/>
              <a:buChar char="q"/>
            </a:pPr>
            <a:r>
              <a:rPr lang="en-US" dirty="0"/>
              <a:t> </a:t>
            </a:r>
            <a:r>
              <a:rPr lang="en-US" dirty="0" smtClean="0"/>
              <a:t>	Plan </a:t>
            </a:r>
            <a:r>
              <a:rPr lang="en-US" dirty="0"/>
              <a:t>for gradual release of responsibility</a:t>
            </a:r>
          </a:p>
          <a:p>
            <a:endParaRPr lang="en-US" dirty="0"/>
          </a:p>
        </p:txBody>
      </p:sp>
    </p:spTree>
    <p:extLst>
      <p:ext uri="{BB962C8B-B14F-4D97-AF65-F5344CB8AC3E}">
        <p14:creationId xmlns:p14="http://schemas.microsoft.com/office/powerpoint/2010/main" val="136281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Vivian Project” – Year </a:t>
            </a:r>
            <a:r>
              <a:rPr lang="en-US" dirty="0" smtClean="0"/>
              <a:t>3</a:t>
            </a:r>
            <a:endParaRPr lang="en-US" dirty="0"/>
          </a:p>
        </p:txBody>
      </p:sp>
      <p:sp>
        <p:nvSpPr>
          <p:cNvPr id="3" name="Content Placeholder 2"/>
          <p:cNvSpPr>
            <a:spLocks noGrp="1"/>
          </p:cNvSpPr>
          <p:nvPr>
            <p:ph idx="1"/>
          </p:nvPr>
        </p:nvSpPr>
        <p:spPr/>
        <p:txBody>
          <a:bodyPr>
            <a:normAutofit fontScale="92500" lnSpcReduction="10000"/>
          </a:bodyPr>
          <a:lstStyle/>
          <a:p>
            <a:r>
              <a:rPr lang="en-US" sz="2600" b="1" dirty="0" smtClean="0"/>
              <a:t>Goal</a:t>
            </a:r>
            <a:r>
              <a:rPr lang="en-US" sz="2600" b="1" dirty="0"/>
              <a:t>:  All preschool and kindergarten teachers, as individuals and/or as members of a team, possess the knowledge, understanding, skills, and structures necessary to successfully foster SEL along the prevention-intervention continuum without the presence of an outside consultant.</a:t>
            </a:r>
          </a:p>
          <a:p>
            <a:endParaRPr lang="en-US" sz="2600" dirty="0" smtClean="0"/>
          </a:p>
          <a:p>
            <a:pPr marL="384048" lvl="2" indent="0">
              <a:buNone/>
            </a:pPr>
            <a:r>
              <a:rPr lang="en-US" sz="2600" dirty="0" smtClean="0"/>
              <a:t>	What </a:t>
            </a:r>
            <a:r>
              <a:rPr lang="en-US" sz="2600" dirty="0"/>
              <a:t>will it look like, feel like, and sound like at Goodyear and KCS</a:t>
            </a:r>
            <a:r>
              <a:rPr lang="en-US" sz="2600" dirty="0" smtClean="0"/>
              <a:t>?</a:t>
            </a:r>
            <a:endParaRPr lang="en-US" sz="2600" dirty="0"/>
          </a:p>
          <a:p>
            <a:pPr marL="1517120" lvl="8" indent="0">
              <a:buNone/>
            </a:pPr>
            <a:r>
              <a:rPr lang="en-US" sz="2600" dirty="0" smtClean="0"/>
              <a:t>- Identify </a:t>
            </a:r>
            <a:r>
              <a:rPr lang="en-US" sz="2600" dirty="0"/>
              <a:t>and support our own Consultants.</a:t>
            </a:r>
          </a:p>
          <a:p>
            <a:pPr marL="1517120" lvl="8" indent="0">
              <a:buNone/>
            </a:pPr>
            <a:r>
              <a:rPr lang="en-US" sz="2600" dirty="0" smtClean="0"/>
              <a:t>- Share </a:t>
            </a:r>
            <a:r>
              <a:rPr lang="en-US" sz="2600" dirty="0"/>
              <a:t>this information with others.</a:t>
            </a:r>
          </a:p>
          <a:p>
            <a:pPr marL="1517120" lvl="8" indent="0">
              <a:buNone/>
            </a:pPr>
            <a:r>
              <a:rPr lang="en-US" sz="2600" dirty="0" smtClean="0"/>
              <a:t>- First </a:t>
            </a:r>
            <a:r>
              <a:rPr lang="en-US" sz="2600" dirty="0"/>
              <a:t>6 weeks of school, activities that teach generosity, mastery, </a:t>
            </a:r>
            <a:r>
              <a:rPr lang="en-US" sz="2600" dirty="0" smtClean="0"/>
              <a:t>    	independence</a:t>
            </a:r>
            <a:r>
              <a:rPr lang="en-US" sz="2600" dirty="0"/>
              <a:t>, &amp; belonging.</a:t>
            </a:r>
          </a:p>
          <a:p>
            <a:pPr marL="1517120" lvl="8" indent="0">
              <a:buNone/>
            </a:pPr>
            <a:r>
              <a:rPr lang="en-US" sz="2600" dirty="0" smtClean="0"/>
              <a:t>- Use </a:t>
            </a:r>
            <a:r>
              <a:rPr lang="en-US" sz="2600" dirty="0"/>
              <a:t>regularly as part of our Tier 1-3 strategies.</a:t>
            </a:r>
          </a:p>
          <a:p>
            <a:endParaRPr lang="en-US" dirty="0"/>
          </a:p>
        </p:txBody>
      </p:sp>
    </p:spTree>
    <p:extLst>
      <p:ext uri="{BB962C8B-B14F-4D97-AF65-F5344CB8AC3E}">
        <p14:creationId xmlns:p14="http://schemas.microsoft.com/office/powerpoint/2010/main" val="203990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PK-3 Leadership Program</a:t>
            </a:r>
            <a:endParaRPr lang="en-US" dirty="0"/>
          </a:p>
        </p:txBody>
      </p:sp>
      <p:sp>
        <p:nvSpPr>
          <p:cNvPr id="3" name="Content Placeholder 2"/>
          <p:cNvSpPr>
            <a:spLocks noGrp="1"/>
          </p:cNvSpPr>
          <p:nvPr>
            <p:ph idx="1"/>
          </p:nvPr>
        </p:nvSpPr>
        <p:spPr/>
        <p:txBody>
          <a:bodyPr>
            <a:normAutofit/>
          </a:bodyPr>
          <a:lstStyle/>
          <a:p>
            <a:r>
              <a:rPr lang="en-US" dirty="0" smtClean="0"/>
              <a:t>A team of 3 was sent to bring back learning around what High Quality Early Childhood Education looks like, this team included the building principal from our Preschool Center, the building principal from our early elementary school (PK-1), and our instructional coach that works in both settings across preschool and kindergarten. </a:t>
            </a:r>
            <a:endParaRPr lang="en-US" dirty="0"/>
          </a:p>
          <a:p>
            <a:r>
              <a:rPr lang="en-US" dirty="0" smtClean="0"/>
              <a:t>Research in early childhood development shows that investments in quality early childhood education programs produce lifelong benefits for children. </a:t>
            </a:r>
          </a:p>
          <a:p>
            <a:r>
              <a:rPr lang="en-US" dirty="0" smtClean="0"/>
              <a:t>Proper </a:t>
            </a:r>
            <a:r>
              <a:rPr lang="en-US" dirty="0"/>
              <a:t>alignment of curriculum, instruction, and assessment during PreK-3rd grade is linked to improved outcomes for children through grade 12. And quality early learning experiences help close opportunity and achievement gaps. </a:t>
            </a:r>
          </a:p>
          <a:p>
            <a:r>
              <a:rPr lang="en-US" dirty="0" smtClean="0"/>
              <a:t>The </a:t>
            </a:r>
            <a:r>
              <a:rPr lang="en-US" dirty="0"/>
              <a:t>Connecticut PK-3 Leadership </a:t>
            </a:r>
            <a:r>
              <a:rPr lang="en-US" dirty="0" smtClean="0"/>
              <a:t>Program has </a:t>
            </a:r>
            <a:r>
              <a:rPr lang="en-US" dirty="0"/>
              <a:t>been </a:t>
            </a:r>
            <a:r>
              <a:rPr lang="en-US" dirty="0" smtClean="0"/>
              <a:t>specifically </a:t>
            </a:r>
            <a:r>
              <a:rPr lang="en-US" dirty="0"/>
              <a:t>created to help</a:t>
            </a:r>
            <a:br>
              <a:rPr lang="en-US" dirty="0"/>
            </a:br>
            <a:r>
              <a:rPr lang="en-US" dirty="0"/>
              <a:t>school principals, central </a:t>
            </a:r>
            <a:r>
              <a:rPr lang="en-US" dirty="0" smtClean="0"/>
              <a:t>office </a:t>
            </a:r>
            <a:r>
              <a:rPr lang="en-US" dirty="0"/>
              <a:t>and other administrators, lead teachers, community directors, and superintendents bring new skills and leadership to their school districts. </a:t>
            </a:r>
            <a:endParaRPr lang="en-US" dirty="0" smtClean="0"/>
          </a:p>
          <a:p>
            <a:endParaRPr lang="en-US" dirty="0"/>
          </a:p>
        </p:txBody>
      </p:sp>
    </p:spTree>
    <p:extLst>
      <p:ext uri="{BB962C8B-B14F-4D97-AF65-F5344CB8AC3E}">
        <p14:creationId xmlns:p14="http://schemas.microsoft.com/office/powerpoint/2010/main" val="1989687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Program</a:t>
            </a:r>
            <a:endParaRPr lang="en-US" dirty="0"/>
          </a:p>
        </p:txBody>
      </p:sp>
      <p:sp>
        <p:nvSpPr>
          <p:cNvPr id="3" name="Content Placeholder 2"/>
          <p:cNvSpPr>
            <a:spLocks noGrp="1"/>
          </p:cNvSpPr>
          <p:nvPr>
            <p:ph idx="1"/>
          </p:nvPr>
        </p:nvSpPr>
        <p:spPr/>
        <p:txBody>
          <a:bodyPr>
            <a:normAutofit/>
          </a:bodyPr>
          <a:lstStyle/>
          <a:p>
            <a:r>
              <a:rPr lang="en-US" dirty="0"/>
              <a:t>Plan systemically with a growth mindset, including all stakeholders, to improve coherence and quality of early learning based on a comprehensive PreK-3rd grade approach. </a:t>
            </a:r>
          </a:p>
          <a:p>
            <a:pPr>
              <a:buFont typeface="Wingdings" charset="2"/>
              <a:buChar char="q"/>
            </a:pPr>
            <a:r>
              <a:rPr lang="en-US" dirty="0"/>
              <a:t> </a:t>
            </a:r>
            <a:r>
              <a:rPr lang="en-US" dirty="0" smtClean="0"/>
              <a:t> 	Observe </a:t>
            </a:r>
            <a:r>
              <a:rPr lang="en-US" dirty="0"/>
              <a:t>classroom instruction to identify quality indicators as well as practices that </a:t>
            </a:r>
            <a:r>
              <a:rPr lang="en-US" dirty="0" smtClean="0"/>
              <a:t>	interfere with </a:t>
            </a:r>
            <a:r>
              <a:rPr lang="en-US" dirty="0"/>
              <a:t>learning. </a:t>
            </a:r>
            <a:endParaRPr lang="en-US" dirty="0" smtClean="0"/>
          </a:p>
          <a:p>
            <a:pPr>
              <a:buFont typeface="Wingdings" charset="2"/>
              <a:buChar char="q"/>
            </a:pPr>
            <a:r>
              <a:rPr lang="en-US" dirty="0"/>
              <a:t> </a:t>
            </a:r>
            <a:r>
              <a:rPr lang="en-US" dirty="0" smtClean="0"/>
              <a:t> 	Lead </a:t>
            </a:r>
            <a:r>
              <a:rPr lang="en-US" dirty="0"/>
              <a:t>toward reduced achievement gaps and socially just classrooms. </a:t>
            </a:r>
            <a:endParaRPr lang="en-US" dirty="0" smtClean="0"/>
          </a:p>
          <a:p>
            <a:pPr>
              <a:buFont typeface="Wingdings" charset="2"/>
              <a:buChar char="q"/>
            </a:pPr>
            <a:r>
              <a:rPr lang="en-US" dirty="0"/>
              <a:t> </a:t>
            </a:r>
            <a:r>
              <a:rPr lang="en-US" dirty="0" smtClean="0"/>
              <a:t>	Clearly </a:t>
            </a:r>
            <a:r>
              <a:rPr lang="en-US" dirty="0"/>
              <a:t>and credibly communicate strategies and </a:t>
            </a:r>
            <a:r>
              <a:rPr lang="en-US" dirty="0" smtClean="0"/>
              <a:t>benefits to </a:t>
            </a:r>
            <a:r>
              <a:rPr lang="en-US" dirty="0"/>
              <a:t>diverse stakeholders. </a:t>
            </a:r>
          </a:p>
        </p:txBody>
      </p:sp>
    </p:spTree>
    <p:extLst>
      <p:ext uri="{BB962C8B-B14F-4D97-AF65-F5344CB8AC3E}">
        <p14:creationId xmlns:p14="http://schemas.microsoft.com/office/powerpoint/2010/main" val="1554936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a:t>
            </a:r>
            <a:r>
              <a:rPr lang="en-US" dirty="0" smtClean="0"/>
              <a:t>Program  (cont.)</a:t>
            </a:r>
            <a:endParaRPr lang="en-US" dirty="0"/>
          </a:p>
        </p:txBody>
      </p:sp>
      <p:sp>
        <p:nvSpPr>
          <p:cNvPr id="3" name="Content Placeholder 2"/>
          <p:cNvSpPr>
            <a:spLocks noGrp="1"/>
          </p:cNvSpPr>
          <p:nvPr>
            <p:ph idx="1"/>
          </p:nvPr>
        </p:nvSpPr>
        <p:spPr/>
        <p:txBody>
          <a:bodyPr/>
          <a:lstStyle/>
          <a:p>
            <a:r>
              <a:rPr lang="en-US" sz="2800" dirty="0"/>
              <a:t>Three Modules were provided during the program over the course of the year. Each module was broken down into target areas: </a:t>
            </a:r>
          </a:p>
          <a:p>
            <a:pPr marL="749808" lvl="1" indent="-457200">
              <a:buFont typeface="+mj-lt"/>
              <a:buAutoNum type="arabicPeriod"/>
            </a:pPr>
            <a:r>
              <a:rPr lang="en-US" sz="2800" dirty="0"/>
              <a:t>Curriculum and Instruction</a:t>
            </a:r>
          </a:p>
          <a:p>
            <a:pPr marL="749808" lvl="1" indent="-457200">
              <a:buFont typeface="+mj-lt"/>
              <a:buAutoNum type="arabicPeriod"/>
            </a:pPr>
            <a:r>
              <a:rPr lang="en-US" sz="2800" dirty="0"/>
              <a:t>Assessment Practices with Young Children and Evaluation of Teachers and Programs </a:t>
            </a:r>
          </a:p>
          <a:p>
            <a:pPr marL="749808" lvl="1" indent="-457200">
              <a:buFont typeface="+mj-lt"/>
              <a:buAutoNum type="arabicPeriod"/>
            </a:pPr>
            <a:r>
              <a:rPr lang="en-US" sz="2800" dirty="0"/>
              <a:t>Leading for Equality, Excellence an Early Success</a:t>
            </a:r>
          </a:p>
          <a:p>
            <a:endParaRPr lang="en-US" dirty="0"/>
          </a:p>
        </p:txBody>
      </p:sp>
    </p:spTree>
    <p:extLst>
      <p:ext uri="{BB962C8B-B14F-4D97-AF65-F5344CB8AC3E}">
        <p14:creationId xmlns:p14="http://schemas.microsoft.com/office/powerpoint/2010/main" val="196500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and Instruction (Module 1)</a:t>
            </a:r>
            <a:endParaRPr lang="en-US" dirty="0"/>
          </a:p>
        </p:txBody>
      </p:sp>
      <p:sp>
        <p:nvSpPr>
          <p:cNvPr id="3" name="Content Placeholder 2"/>
          <p:cNvSpPr>
            <a:spLocks noGrp="1"/>
          </p:cNvSpPr>
          <p:nvPr>
            <p:ph idx="1"/>
          </p:nvPr>
        </p:nvSpPr>
        <p:spPr/>
        <p:txBody>
          <a:bodyPr>
            <a:normAutofit fontScale="77500" lnSpcReduction="20000"/>
          </a:bodyPr>
          <a:lstStyle/>
          <a:p>
            <a:r>
              <a:rPr lang="en-US" sz="3600" b="1" dirty="0" smtClean="0"/>
              <a:t>Focus Areas: </a:t>
            </a:r>
          </a:p>
          <a:p>
            <a:pPr>
              <a:buFont typeface="Wingdings" charset="2"/>
              <a:buChar char="q"/>
            </a:pPr>
            <a:r>
              <a:rPr lang="en-US" sz="2600" dirty="0"/>
              <a:t> </a:t>
            </a:r>
            <a:r>
              <a:rPr lang="en-US" sz="2600" dirty="0" smtClean="0"/>
              <a:t>	Aligned and integrated PreK-3 standards, specifically:  K-3 </a:t>
            </a:r>
            <a:r>
              <a:rPr lang="en-US" sz="2600" dirty="0"/>
              <a:t>Social and Intellectual </a:t>
            </a:r>
            <a:r>
              <a:rPr lang="en-US" sz="2600" dirty="0" smtClean="0"/>
              <a:t>habits 	along side </a:t>
            </a:r>
            <a:r>
              <a:rPr lang="en-US" sz="2600" dirty="0"/>
              <a:t>ELDS-Social/Emotional </a:t>
            </a:r>
            <a:r>
              <a:rPr lang="en-US" sz="2600" dirty="0" smtClean="0"/>
              <a:t>Development: Looked </a:t>
            </a:r>
            <a:r>
              <a:rPr lang="en-US" sz="2600" dirty="0"/>
              <a:t>closely at how the Early </a:t>
            </a:r>
            <a:r>
              <a:rPr lang="en-US" sz="2600" dirty="0" smtClean="0"/>
              <a:t>	Learning Standards </a:t>
            </a:r>
            <a:r>
              <a:rPr lang="en-US" sz="2600" dirty="0"/>
              <a:t>and Common Core meet across </a:t>
            </a:r>
            <a:r>
              <a:rPr lang="en-US" sz="2600" dirty="0" smtClean="0"/>
              <a:t>Domains</a:t>
            </a:r>
          </a:p>
          <a:p>
            <a:pPr>
              <a:buFont typeface="Wingdings" charset="2"/>
              <a:buChar char="q"/>
            </a:pPr>
            <a:r>
              <a:rPr lang="en-US" sz="2600" dirty="0"/>
              <a:t> </a:t>
            </a:r>
            <a:r>
              <a:rPr lang="en-US" sz="2600" dirty="0" smtClean="0"/>
              <a:t>	Learning environment/Intentional teaching- Expert speakers and visits to model schools 	to understand best practice in an environment that inspires learning</a:t>
            </a:r>
          </a:p>
          <a:p>
            <a:pPr>
              <a:buFont typeface="Wingdings" charset="2"/>
              <a:buChar char="q"/>
            </a:pPr>
            <a:r>
              <a:rPr lang="en-US" sz="2600" dirty="0"/>
              <a:t> </a:t>
            </a:r>
            <a:r>
              <a:rPr lang="en-US" sz="2600" dirty="0" smtClean="0"/>
              <a:t>	Brain research/child development- Newest researched shared to better understand 	childhood adversity, trauma, and neuroscience</a:t>
            </a:r>
          </a:p>
          <a:p>
            <a:pPr>
              <a:buFont typeface="Wingdings" charset="2"/>
              <a:buChar char="q"/>
            </a:pPr>
            <a:r>
              <a:rPr lang="en-US" sz="2600" dirty="0"/>
              <a:t> </a:t>
            </a:r>
            <a:r>
              <a:rPr lang="en-US" sz="2600" dirty="0" smtClean="0"/>
              <a:t>	Outcomes:</a:t>
            </a:r>
          </a:p>
          <a:p>
            <a:pPr marL="1517120" lvl="8" indent="0">
              <a:buNone/>
            </a:pPr>
            <a:r>
              <a:rPr lang="en-US" sz="2600" b="1" dirty="0" smtClean="0"/>
              <a:t>Timing</a:t>
            </a:r>
            <a:r>
              <a:rPr lang="en-US" sz="2600" dirty="0" smtClean="0"/>
              <a:t>: Of instruction matters, intervention beginning with our earliest learners </a:t>
            </a:r>
            <a:endParaRPr lang="en-US" sz="2600" dirty="0"/>
          </a:p>
          <a:p>
            <a:pPr marL="1517120" lvl="8" indent="0">
              <a:buNone/>
            </a:pPr>
            <a:r>
              <a:rPr lang="en-US" sz="2600" b="1" dirty="0" smtClean="0"/>
              <a:t>Quality</a:t>
            </a:r>
            <a:r>
              <a:rPr lang="en-US" sz="2600" dirty="0" smtClean="0"/>
              <a:t>: Intentional and purposeful instruction with a strong focus on SEL</a:t>
            </a:r>
            <a:endParaRPr lang="en-US" sz="2600" dirty="0"/>
          </a:p>
          <a:p>
            <a:pPr marL="1517120" lvl="8" indent="0">
              <a:buNone/>
            </a:pPr>
            <a:r>
              <a:rPr lang="en-US" sz="2600" b="1" dirty="0" smtClean="0"/>
              <a:t>Dosage</a:t>
            </a:r>
            <a:r>
              <a:rPr lang="en-US" sz="2600" dirty="0" smtClean="0"/>
              <a:t>: Day to day- utilizing full day vs. half day and looking at attendance over time- cumulative longevity</a:t>
            </a:r>
            <a:r>
              <a:rPr lang="en-US" sz="1300" dirty="0"/>
              <a:t/>
            </a:r>
            <a:br>
              <a:rPr lang="en-US" sz="1300" dirty="0"/>
            </a:br>
            <a:endParaRPr lang="en-US" dirty="0" smtClean="0"/>
          </a:p>
        </p:txBody>
      </p:sp>
    </p:spTree>
    <p:extLst>
      <p:ext uri="{BB962C8B-B14F-4D97-AF65-F5344CB8AC3E}">
        <p14:creationId xmlns:p14="http://schemas.microsoft.com/office/powerpoint/2010/main" val="1359962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Assessment/Leadership (Module 2/3)</a:t>
            </a:r>
            <a:endParaRPr lang="en-US" dirty="0"/>
          </a:p>
        </p:txBody>
      </p:sp>
      <p:sp>
        <p:nvSpPr>
          <p:cNvPr id="3" name="Content Placeholder 2"/>
          <p:cNvSpPr>
            <a:spLocks noGrp="1"/>
          </p:cNvSpPr>
          <p:nvPr>
            <p:ph idx="1"/>
          </p:nvPr>
        </p:nvSpPr>
        <p:spPr/>
        <p:txBody>
          <a:bodyPr/>
          <a:lstStyle/>
          <a:p>
            <a:r>
              <a:rPr lang="en-US" sz="3200" b="1" dirty="0" smtClean="0"/>
              <a:t>Assessment</a:t>
            </a:r>
            <a:r>
              <a:rPr lang="en-US" sz="3200" dirty="0" smtClean="0"/>
              <a:t>:</a:t>
            </a:r>
          </a:p>
          <a:p>
            <a:pPr>
              <a:buFont typeface="Wingdings" charset="2"/>
              <a:buChar char="q"/>
            </a:pPr>
            <a:r>
              <a:rPr lang="en-US" dirty="0"/>
              <a:t> </a:t>
            </a:r>
            <a:r>
              <a:rPr lang="en-US" dirty="0" smtClean="0"/>
              <a:t>	Formative/Summative/Authentic- Balanced and Appropriate measures </a:t>
            </a:r>
          </a:p>
          <a:p>
            <a:pPr>
              <a:buFont typeface="Wingdings" charset="2"/>
              <a:buChar char="q"/>
            </a:pPr>
            <a:r>
              <a:rPr lang="en-US" dirty="0"/>
              <a:t> </a:t>
            </a:r>
            <a:r>
              <a:rPr lang="en-US" dirty="0" smtClean="0"/>
              <a:t>	Quality Indicators- how to look at the program as a whole </a:t>
            </a:r>
          </a:p>
          <a:p>
            <a:pPr>
              <a:buFont typeface="Wingdings" charset="2"/>
              <a:buChar char="q"/>
            </a:pPr>
            <a:r>
              <a:rPr lang="en-US" dirty="0"/>
              <a:t> </a:t>
            </a:r>
            <a:r>
              <a:rPr lang="en-US" dirty="0" smtClean="0"/>
              <a:t>	Teachers: SEED/ CLASS rubrics</a:t>
            </a:r>
          </a:p>
          <a:p>
            <a:r>
              <a:rPr lang="en-US" sz="3200" b="1" dirty="0" smtClean="0"/>
              <a:t>Leadership</a:t>
            </a:r>
            <a:r>
              <a:rPr lang="en-US" sz="3200" dirty="0" smtClean="0"/>
              <a:t>:</a:t>
            </a:r>
          </a:p>
          <a:p>
            <a:pPr>
              <a:buFont typeface="Wingdings" charset="2"/>
              <a:buChar char="q"/>
            </a:pPr>
            <a:r>
              <a:rPr lang="en-US" dirty="0"/>
              <a:t> </a:t>
            </a:r>
            <a:r>
              <a:rPr lang="en-US" dirty="0" smtClean="0"/>
              <a:t>	School Climate and Professional leadership learning capacity</a:t>
            </a:r>
            <a:endParaRPr lang="en-US" dirty="0"/>
          </a:p>
          <a:p>
            <a:pPr>
              <a:buFont typeface="Wingdings" charset="2"/>
              <a:buChar char="q"/>
            </a:pPr>
            <a:r>
              <a:rPr lang="en-US" dirty="0" smtClean="0"/>
              <a:t> 	Partnering with Community and Family</a:t>
            </a:r>
          </a:p>
          <a:p>
            <a:endParaRPr lang="en-US" dirty="0"/>
          </a:p>
        </p:txBody>
      </p:sp>
    </p:spTree>
    <p:extLst>
      <p:ext uri="{BB962C8B-B14F-4D97-AF65-F5344CB8AC3E}">
        <p14:creationId xmlns:p14="http://schemas.microsoft.com/office/powerpoint/2010/main" val="1109501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Biggest Takeaways </a:t>
            </a:r>
            <a:endParaRPr lang="en-US" dirty="0"/>
          </a:p>
        </p:txBody>
      </p:sp>
      <p:sp>
        <p:nvSpPr>
          <p:cNvPr id="3" name="Content Placeholder 2"/>
          <p:cNvSpPr>
            <a:spLocks noGrp="1"/>
          </p:cNvSpPr>
          <p:nvPr>
            <p:ph idx="1"/>
          </p:nvPr>
        </p:nvSpPr>
        <p:spPr>
          <a:xfrm>
            <a:off x="1097280" y="1845733"/>
            <a:ext cx="10058400" cy="4458813"/>
          </a:xfrm>
        </p:spPr>
        <p:txBody>
          <a:bodyPr>
            <a:normAutofit fontScale="92500" lnSpcReduction="10000"/>
          </a:bodyPr>
          <a:lstStyle/>
          <a:p>
            <a:r>
              <a:rPr lang="en-US" sz="2800" b="1" dirty="0" smtClean="0"/>
              <a:t>Expert panel</a:t>
            </a:r>
            <a:r>
              <a:rPr lang="en-US" sz="2800" dirty="0" smtClean="0"/>
              <a:t>:</a:t>
            </a:r>
          </a:p>
          <a:p>
            <a:pPr>
              <a:buFont typeface="Wingdings" charset="2"/>
              <a:buChar char="q"/>
            </a:pPr>
            <a:r>
              <a:rPr lang="en-US" dirty="0"/>
              <a:t> </a:t>
            </a:r>
            <a:r>
              <a:rPr lang="en-US" dirty="0" smtClean="0"/>
              <a:t>	</a:t>
            </a:r>
            <a:r>
              <a:rPr lang="en-US" sz="1900" dirty="0" smtClean="0"/>
              <a:t>Juanita Copley, E</a:t>
            </a:r>
            <a:r>
              <a:rPr lang="en-US" sz="1900" dirty="0"/>
              <a:t>. </a:t>
            </a:r>
            <a:r>
              <a:rPr lang="en-US" sz="1900" dirty="0" err="1"/>
              <a:t>Aschenbrenner</a:t>
            </a:r>
            <a:r>
              <a:rPr lang="en-US" sz="1900" dirty="0"/>
              <a:t>, Dr. Sharon </a:t>
            </a:r>
            <a:r>
              <a:rPr lang="en-US" sz="1900" dirty="0" smtClean="0"/>
              <a:t>Ritchie, Dr. Steven Toze</a:t>
            </a:r>
            <a:r>
              <a:rPr lang="en-US" dirty="0" smtClean="0"/>
              <a:t>r</a:t>
            </a:r>
          </a:p>
          <a:p>
            <a:r>
              <a:rPr lang="en-US" sz="2800" b="1" dirty="0" smtClean="0"/>
              <a:t>Visits</a:t>
            </a:r>
            <a:r>
              <a:rPr lang="en-US" sz="2800" dirty="0" smtClean="0"/>
              <a:t>:</a:t>
            </a:r>
          </a:p>
          <a:p>
            <a:pPr>
              <a:buFont typeface="Wingdings" charset="2"/>
              <a:buChar char="q"/>
            </a:pPr>
            <a:r>
              <a:rPr lang="en-US" dirty="0"/>
              <a:t> </a:t>
            </a:r>
            <a:r>
              <a:rPr lang="en-US" dirty="0" smtClean="0"/>
              <a:t>	</a:t>
            </a:r>
            <a:r>
              <a:rPr lang="en-US" sz="1900" dirty="0" smtClean="0"/>
              <a:t>Riverside </a:t>
            </a:r>
            <a:r>
              <a:rPr lang="en-US" sz="1900" dirty="0"/>
              <a:t>Magnet School at Goodwin College, East </a:t>
            </a:r>
            <a:r>
              <a:rPr lang="en-US" sz="1900" dirty="0" smtClean="0"/>
              <a:t>Hartford</a:t>
            </a:r>
          </a:p>
          <a:p>
            <a:pPr>
              <a:buFont typeface="Wingdings" charset="2"/>
              <a:buChar char="q"/>
            </a:pPr>
            <a:r>
              <a:rPr lang="en-US" sz="1900" dirty="0"/>
              <a:t> </a:t>
            </a:r>
            <a:r>
              <a:rPr lang="en-US" sz="1900" dirty="0" smtClean="0"/>
              <a:t>	Charter Oak International Academy, West Hartford </a:t>
            </a:r>
          </a:p>
          <a:p>
            <a:r>
              <a:rPr lang="en-US" sz="2600" b="1" dirty="0" smtClean="0"/>
              <a:t>New Language</a:t>
            </a:r>
            <a:r>
              <a:rPr lang="en-US" sz="2600" dirty="0" smtClean="0"/>
              <a:t>: </a:t>
            </a:r>
          </a:p>
          <a:p>
            <a:pPr>
              <a:buFont typeface="Wingdings" charset="2"/>
              <a:buChar char="q"/>
            </a:pPr>
            <a:r>
              <a:rPr lang="en-US" dirty="0" smtClean="0"/>
              <a:t> 	Developmentally Effective vs. Developmentally Appropriate</a:t>
            </a:r>
          </a:p>
          <a:p>
            <a:r>
              <a:rPr lang="en-US" sz="2600" b="1" dirty="0" smtClean="0"/>
              <a:t>Goals to strive for when setting high expectations</a:t>
            </a:r>
            <a:r>
              <a:rPr lang="en-US" dirty="0" smtClean="0"/>
              <a:t>: </a:t>
            </a:r>
          </a:p>
          <a:p>
            <a:pPr>
              <a:buFont typeface="Wingdings" charset="2"/>
              <a:buChar char="q"/>
            </a:pPr>
            <a:r>
              <a:rPr lang="en-US" dirty="0"/>
              <a:t> </a:t>
            </a:r>
            <a:r>
              <a:rPr lang="en-US" dirty="0" smtClean="0"/>
              <a:t>	Creating a collective impact as a District sharing a common agenda for Early Childhood, using 	shared measures that speak the same language, striving for continuous communication 	between schools, families and community</a:t>
            </a:r>
            <a:endParaRPr lang="en-US" dirty="0"/>
          </a:p>
        </p:txBody>
      </p:sp>
    </p:spTree>
    <p:extLst>
      <p:ext uri="{BB962C8B-B14F-4D97-AF65-F5344CB8AC3E}">
        <p14:creationId xmlns:p14="http://schemas.microsoft.com/office/powerpoint/2010/main" val="1637627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256520" cy="1450757"/>
          </a:xfrm>
        </p:spPr>
        <p:txBody>
          <a:bodyPr/>
          <a:lstStyle/>
          <a:p>
            <a:r>
              <a:rPr lang="en-US" dirty="0" smtClean="0"/>
              <a:t>What’s Next? </a:t>
            </a:r>
            <a:br>
              <a:rPr lang="en-US" dirty="0" smtClean="0"/>
            </a:br>
            <a:r>
              <a:rPr lang="en-US" dirty="0" smtClean="0"/>
              <a:t>“</a:t>
            </a:r>
            <a:r>
              <a:rPr lang="en-US" sz="3600" i="1" dirty="0" smtClean="0"/>
              <a:t>Every Child, Every Grade, Every Day”</a:t>
            </a:r>
            <a:endParaRPr lang="en-US" sz="3600" i="1" dirty="0"/>
          </a:p>
        </p:txBody>
      </p:sp>
      <p:sp>
        <p:nvSpPr>
          <p:cNvPr id="3" name="Content Placeholder 2"/>
          <p:cNvSpPr>
            <a:spLocks noGrp="1"/>
          </p:cNvSpPr>
          <p:nvPr>
            <p:ph idx="1"/>
          </p:nvPr>
        </p:nvSpPr>
        <p:spPr>
          <a:xfrm>
            <a:off x="1097280" y="1949116"/>
            <a:ext cx="10058400" cy="3149867"/>
          </a:xfrm>
        </p:spPr>
        <p:txBody>
          <a:bodyPr>
            <a:normAutofit fontScale="25000" lnSpcReduction="20000"/>
          </a:bodyPr>
          <a:lstStyle/>
          <a:p>
            <a:r>
              <a:rPr lang="en-US" sz="12800" b="1" dirty="0" smtClean="0"/>
              <a:t>What </a:t>
            </a:r>
            <a:r>
              <a:rPr lang="en-US" sz="12800" b="1" dirty="0"/>
              <a:t>do children need in an early childhood setting</a:t>
            </a:r>
            <a:r>
              <a:rPr lang="en-US" sz="12800" b="1" dirty="0" smtClean="0"/>
              <a:t>?</a:t>
            </a:r>
            <a:r>
              <a:rPr lang="en-US" sz="9600" dirty="0" smtClean="0"/>
              <a:t/>
            </a:r>
            <a:br>
              <a:rPr lang="en-US" sz="9600" dirty="0" smtClean="0"/>
            </a:br>
            <a:r>
              <a:rPr lang="en-US" sz="9600" dirty="0" smtClean="0"/>
              <a:t/>
            </a:r>
            <a:br>
              <a:rPr lang="en-US" sz="9600" dirty="0" smtClean="0"/>
            </a:br>
            <a:r>
              <a:rPr lang="en-US" sz="9600" dirty="0" smtClean="0"/>
              <a:t>Using the following framework our District will move forward with a P-4 Committee to work of these areas:</a:t>
            </a:r>
          </a:p>
          <a:p>
            <a:pPr marL="1143000" indent="-1143000">
              <a:buFont typeface="+mj-lt"/>
              <a:buAutoNum type="arabicPeriod"/>
            </a:pPr>
            <a:r>
              <a:rPr lang="en-US" sz="9600" dirty="0" smtClean="0"/>
              <a:t>Mission/Vision- Create a unified mission and vision for preschool through grade 1 reflecting belief of Early Childhood Experts </a:t>
            </a:r>
            <a:endParaRPr lang="en-US" sz="9600" dirty="0"/>
          </a:p>
          <a:p>
            <a:pPr marL="1143000" indent="-1143000">
              <a:buFont typeface="+mj-lt"/>
              <a:buAutoNum type="arabicPeriod"/>
            </a:pPr>
            <a:r>
              <a:rPr lang="en-US" sz="9600" dirty="0" smtClean="0"/>
              <a:t>Alignment- Align across grades: curriculum, frameworks, assessment practices, schedules, and behavioral practices</a:t>
            </a:r>
          </a:p>
          <a:p>
            <a:endParaRPr lang="en-US" sz="7200" dirty="0" smtClean="0"/>
          </a:p>
          <a:p>
            <a:endParaRPr lang="en-US" sz="7200" dirty="0"/>
          </a:p>
          <a:p>
            <a:endParaRPr lang="en-US" sz="7200" dirty="0" smtClean="0"/>
          </a:p>
          <a:p>
            <a:endParaRPr lang="en-US" sz="7200" dirty="0"/>
          </a:p>
          <a:p>
            <a:endParaRPr lang="en-US" dirty="0"/>
          </a:p>
          <a:p>
            <a:r>
              <a:rPr lang="en-US" dirty="0" smtClean="0"/>
              <a:t>Purposeful Play:  </a:t>
            </a:r>
          </a:p>
          <a:p>
            <a:r>
              <a:rPr lang="en-US" dirty="0"/>
              <a:t>-</a:t>
            </a:r>
          </a:p>
        </p:txBody>
      </p:sp>
    </p:spTree>
    <p:extLst>
      <p:ext uri="{BB962C8B-B14F-4D97-AF65-F5344CB8AC3E}">
        <p14:creationId xmlns:p14="http://schemas.microsoft.com/office/powerpoint/2010/main" val="951491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Next</a:t>
            </a:r>
            <a:r>
              <a:rPr lang="en-US" dirty="0" smtClean="0"/>
              <a:t>? </a:t>
            </a:r>
            <a:br>
              <a:rPr lang="en-US" dirty="0" smtClean="0"/>
            </a:br>
            <a:r>
              <a:rPr lang="en-US" dirty="0"/>
              <a:t>“</a:t>
            </a:r>
            <a:r>
              <a:rPr lang="en-US" i="1" dirty="0"/>
              <a:t>Every Child, Every Grade, Every Day” </a:t>
            </a:r>
            <a:r>
              <a:rPr lang="en-US" dirty="0" smtClean="0"/>
              <a:t>(cont.)</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3"/>
            </a:pPr>
            <a:r>
              <a:rPr lang="en-US" sz="2400" dirty="0" smtClean="0"/>
              <a:t>Professional </a:t>
            </a:r>
            <a:r>
              <a:rPr lang="en-US" sz="2400" dirty="0"/>
              <a:t>Learning- Creating a shared capacity and collaborative climate that is shared </a:t>
            </a:r>
            <a:r>
              <a:rPr lang="en-US" sz="2400" dirty="0" smtClean="0"/>
              <a:t>vertically</a:t>
            </a:r>
          </a:p>
          <a:p>
            <a:pPr marL="457200" indent="-457200">
              <a:buFont typeface="+mj-lt"/>
              <a:buAutoNum type="arabicPeriod" startAt="3"/>
            </a:pPr>
            <a:r>
              <a:rPr lang="en-US" sz="2400" dirty="0" smtClean="0"/>
              <a:t>Student </a:t>
            </a:r>
            <a:r>
              <a:rPr lang="en-US" sz="2400" dirty="0"/>
              <a:t>Climate and Environment- Promoting purposeful play, executive function and regulation strategies alongside an environment that engages child centered inquiry and </a:t>
            </a:r>
            <a:r>
              <a:rPr lang="en-US" sz="2400" dirty="0" smtClean="0"/>
              <a:t>collaboration</a:t>
            </a:r>
          </a:p>
          <a:p>
            <a:pPr marL="457200" indent="-457200">
              <a:buFont typeface="+mj-lt"/>
              <a:buAutoNum type="arabicPeriod" startAt="3"/>
            </a:pPr>
            <a:r>
              <a:rPr lang="en-US" sz="2400" dirty="0" smtClean="0"/>
              <a:t>Family </a:t>
            </a:r>
            <a:r>
              <a:rPr lang="en-US" sz="2400" dirty="0"/>
              <a:t>and Community Engagement- Expanding upon current practices to encompass all families and link community </a:t>
            </a:r>
            <a:r>
              <a:rPr lang="en-US" sz="2400" dirty="0" smtClean="0"/>
              <a:t>resources</a:t>
            </a:r>
          </a:p>
          <a:p>
            <a:pPr marL="457200" indent="-457200">
              <a:buFont typeface="+mj-lt"/>
              <a:buAutoNum type="arabicPeriod" startAt="3"/>
            </a:pPr>
            <a:r>
              <a:rPr lang="en-US" sz="2400" dirty="0" smtClean="0"/>
              <a:t>Assessment</a:t>
            </a:r>
            <a:r>
              <a:rPr lang="en-US" sz="2400" dirty="0"/>
              <a:t>/ Evaluation of steps taken in the process through survey information across stakeholders</a:t>
            </a:r>
          </a:p>
          <a:p>
            <a:endParaRPr lang="en-US" dirty="0"/>
          </a:p>
        </p:txBody>
      </p:sp>
    </p:spTree>
    <p:extLst>
      <p:ext uri="{BB962C8B-B14F-4D97-AF65-F5344CB8AC3E}">
        <p14:creationId xmlns:p14="http://schemas.microsoft.com/office/powerpoint/2010/main" val="1093500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06917"/>
          </a:xfrm>
        </p:spPr>
        <p:txBody>
          <a:bodyPr/>
          <a:lstStyle/>
          <a:p>
            <a:r>
              <a:rPr lang="en-US" dirty="0" smtClean="0"/>
              <a:t>Killingly, CT</a:t>
            </a:r>
            <a:endParaRPr lang="en-US" dirty="0"/>
          </a:p>
        </p:txBody>
      </p:sp>
      <p:sp>
        <p:nvSpPr>
          <p:cNvPr id="3" name="Content Placeholder 2"/>
          <p:cNvSpPr>
            <a:spLocks noGrp="1"/>
          </p:cNvSpPr>
          <p:nvPr>
            <p:ph idx="1"/>
          </p:nvPr>
        </p:nvSpPr>
        <p:spPr>
          <a:xfrm>
            <a:off x="1203960" y="1845734"/>
            <a:ext cx="9951720" cy="4023360"/>
          </a:xfrm>
        </p:spPr>
        <p:txBody>
          <a:bodyPr>
            <a:normAutofit lnSpcReduction="10000"/>
          </a:bodyPr>
          <a:lstStyle/>
          <a:p>
            <a:pPr>
              <a:buFont typeface="Wingdings" charset="2"/>
              <a:buChar char="q"/>
            </a:pPr>
            <a:r>
              <a:rPr lang="en-US" dirty="0" smtClean="0"/>
              <a:t>  	Killingly is a semi-rural community and is part of the Quiet Corner of                                   	Northeastern CT with a population of approximately 17,000 residents</a:t>
            </a:r>
          </a:p>
          <a:p>
            <a:pPr>
              <a:buFont typeface="Wingdings" charset="2"/>
              <a:buChar char="q"/>
            </a:pPr>
            <a:r>
              <a:rPr lang="en-US" dirty="0" smtClean="0"/>
              <a:t>  	Our school district is comprised of approximately 2,600 students that attend grades 	Pre-K to 12.</a:t>
            </a:r>
          </a:p>
          <a:p>
            <a:pPr>
              <a:buFont typeface="Wingdings" charset="2"/>
              <a:buChar char="q"/>
            </a:pPr>
            <a:r>
              <a:rPr lang="en-US" dirty="0" smtClean="0"/>
              <a:t>  	Our current 2016 district four-year graduation rate is 80%</a:t>
            </a:r>
          </a:p>
          <a:p>
            <a:pPr>
              <a:buFont typeface="Wingdings" charset="2"/>
              <a:buChar char="q"/>
            </a:pPr>
            <a:r>
              <a:rPr lang="en-US" dirty="0" smtClean="0"/>
              <a:t>  	Our district school improvement plan is committed to:</a:t>
            </a:r>
          </a:p>
          <a:p>
            <a:pPr marL="1208560" lvl="6" indent="0">
              <a:buNone/>
            </a:pPr>
            <a:r>
              <a:rPr lang="en-US" sz="2000" dirty="0" smtClean="0"/>
              <a:t>1. High quality curriculum/assessment</a:t>
            </a:r>
          </a:p>
          <a:p>
            <a:pPr marL="1208560" lvl="6" indent="0">
              <a:buNone/>
            </a:pPr>
            <a:r>
              <a:rPr lang="en-US" sz="2000" dirty="0" smtClean="0"/>
              <a:t>2. Providing opportunities for high quality professional development to ensure implementation of effective strategies linked to student achievement</a:t>
            </a:r>
          </a:p>
          <a:p>
            <a:pPr marL="1208560" lvl="6" indent="0">
              <a:buNone/>
            </a:pPr>
            <a:r>
              <a:rPr lang="en-US" sz="2000" dirty="0" smtClean="0"/>
              <a:t>3. A professional learning community that collaborates to integrate and adjust needs based instruction to meet the academic, social, and emotional needs of every student</a:t>
            </a:r>
          </a:p>
        </p:txBody>
      </p:sp>
    </p:spTree>
    <p:extLst>
      <p:ext uri="{BB962C8B-B14F-4D97-AF65-F5344CB8AC3E}">
        <p14:creationId xmlns:p14="http://schemas.microsoft.com/office/powerpoint/2010/main" val="422867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Purposeful Play</a:t>
            </a:r>
            <a:endParaRPr lang="en-US" dirty="0"/>
          </a:p>
        </p:txBody>
      </p:sp>
      <p:sp>
        <p:nvSpPr>
          <p:cNvPr id="3" name="Content Placeholder 2"/>
          <p:cNvSpPr>
            <a:spLocks noGrp="1"/>
          </p:cNvSpPr>
          <p:nvPr>
            <p:ph idx="1"/>
          </p:nvPr>
        </p:nvSpPr>
        <p:spPr/>
        <p:txBody>
          <a:bodyPr>
            <a:normAutofit fontScale="85000" lnSpcReduction="20000"/>
          </a:bodyPr>
          <a:lstStyle/>
          <a:p>
            <a:r>
              <a:rPr lang="en-US" sz="3300" b="1" dirty="0"/>
              <a:t>Student Climate and Environment-</a:t>
            </a:r>
          </a:p>
          <a:p>
            <a:pPr>
              <a:buFont typeface="Wingdings" charset="2"/>
              <a:buChar char="q"/>
            </a:pPr>
            <a:r>
              <a:rPr lang="en-US" b="1" dirty="0"/>
              <a:t> </a:t>
            </a:r>
            <a:r>
              <a:rPr lang="en-US" b="1" dirty="0" smtClean="0"/>
              <a:t>	</a:t>
            </a:r>
            <a:r>
              <a:rPr lang="en-US" dirty="0" smtClean="0"/>
              <a:t>2015/2016 </a:t>
            </a:r>
            <a:r>
              <a:rPr lang="en-US" dirty="0"/>
              <a:t>presented an increase in dysregulated behavior.   Reflection </a:t>
            </a:r>
            <a:r>
              <a:rPr lang="en-US" dirty="0" smtClean="0"/>
              <a:t>began!</a:t>
            </a:r>
            <a:endParaRPr lang="en-US" b="1" dirty="0"/>
          </a:p>
          <a:p>
            <a:pPr>
              <a:buFont typeface="Wingdings" charset="2"/>
              <a:buChar char="q"/>
            </a:pPr>
            <a:r>
              <a:rPr lang="en-US" b="1" dirty="0"/>
              <a:t> </a:t>
            </a:r>
            <a:r>
              <a:rPr lang="en-US" b="1" dirty="0" smtClean="0"/>
              <a:t>	</a:t>
            </a:r>
            <a:r>
              <a:rPr lang="en-US" dirty="0" smtClean="0"/>
              <a:t>PreK-1 </a:t>
            </a:r>
            <a:r>
              <a:rPr lang="en-US" dirty="0"/>
              <a:t>setting:  Reader’s and Writer’s Workshop Model, Go Math!, </a:t>
            </a:r>
            <a:r>
              <a:rPr lang="en-US" dirty="0" smtClean="0"/>
              <a:t>and Science </a:t>
            </a:r>
            <a:r>
              <a:rPr lang="en-US" dirty="0"/>
              <a:t>but where is the </a:t>
            </a:r>
            <a:r>
              <a:rPr lang="en-US" dirty="0" smtClean="0"/>
              <a:t>play</a:t>
            </a:r>
            <a:r>
              <a:rPr lang="en-US" dirty="0"/>
              <a:t>?</a:t>
            </a:r>
          </a:p>
          <a:p>
            <a:r>
              <a:rPr lang="en-US" sz="3300" b="1" dirty="0"/>
              <a:t>Research behind play:</a:t>
            </a:r>
          </a:p>
          <a:p>
            <a:pPr>
              <a:buFont typeface="Wingdings" charset="2"/>
              <a:buChar char="q"/>
            </a:pPr>
            <a:r>
              <a:rPr lang="en-US" dirty="0" smtClean="0"/>
              <a:t> 	Symbolic </a:t>
            </a:r>
            <a:r>
              <a:rPr lang="en-US" dirty="0"/>
              <a:t>thinking </a:t>
            </a:r>
            <a:endParaRPr lang="en-US" dirty="0" smtClean="0"/>
          </a:p>
          <a:p>
            <a:pPr>
              <a:buFont typeface="Wingdings" charset="2"/>
              <a:buChar char="q"/>
            </a:pPr>
            <a:r>
              <a:rPr lang="en-US" dirty="0" smtClean="0"/>
              <a:t> 	Self-regulation</a:t>
            </a:r>
            <a:endParaRPr lang="en-US" dirty="0"/>
          </a:p>
          <a:p>
            <a:pPr>
              <a:buFont typeface="Wingdings" charset="2"/>
              <a:buChar char="q"/>
            </a:pPr>
            <a:r>
              <a:rPr lang="en-US" dirty="0" smtClean="0"/>
              <a:t> 	Cognitive </a:t>
            </a:r>
            <a:r>
              <a:rPr lang="en-US" dirty="0"/>
              <a:t>flexibility </a:t>
            </a:r>
            <a:endParaRPr lang="en-US" dirty="0" smtClean="0"/>
          </a:p>
          <a:p>
            <a:pPr>
              <a:buFont typeface="Wingdings" charset="2"/>
              <a:buChar char="q"/>
            </a:pPr>
            <a:r>
              <a:rPr lang="en-US" dirty="0" smtClean="0"/>
              <a:t> 	Social </a:t>
            </a:r>
            <a:r>
              <a:rPr lang="en-US" dirty="0"/>
              <a:t>skills </a:t>
            </a:r>
            <a:endParaRPr lang="en-US" dirty="0" smtClean="0"/>
          </a:p>
          <a:p>
            <a:pPr>
              <a:buFont typeface="Wingdings" charset="2"/>
              <a:buChar char="q"/>
            </a:pPr>
            <a:r>
              <a:rPr lang="en-US" dirty="0" smtClean="0"/>
              <a:t> 	Social-emotional competence</a:t>
            </a:r>
          </a:p>
          <a:p>
            <a:pPr>
              <a:buFont typeface="Wingdings" charset="2"/>
              <a:buChar char="q"/>
            </a:pPr>
            <a:r>
              <a:rPr lang="en-US" dirty="0" smtClean="0"/>
              <a:t> 	Science </a:t>
            </a:r>
            <a:r>
              <a:rPr lang="en-US" dirty="0"/>
              <a:t>and Social Studies concepts </a:t>
            </a:r>
          </a:p>
          <a:p>
            <a:endParaRPr lang="en-US" dirty="0"/>
          </a:p>
        </p:txBody>
      </p:sp>
    </p:spTree>
    <p:extLst>
      <p:ext uri="{BB962C8B-B14F-4D97-AF65-F5344CB8AC3E}">
        <p14:creationId xmlns:p14="http://schemas.microsoft.com/office/powerpoint/2010/main" val="31011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 Benefits, continued</a:t>
            </a:r>
          </a:p>
        </p:txBody>
      </p:sp>
      <p:sp>
        <p:nvSpPr>
          <p:cNvPr id="3" name="Content Placeholder 2"/>
          <p:cNvSpPr>
            <a:spLocks noGrp="1"/>
          </p:cNvSpPr>
          <p:nvPr>
            <p:ph idx="1"/>
          </p:nvPr>
        </p:nvSpPr>
        <p:spPr>
          <a:xfrm>
            <a:off x="1097280" y="1997242"/>
            <a:ext cx="10058400" cy="3931118"/>
          </a:xfrm>
        </p:spPr>
        <p:txBody>
          <a:bodyPr/>
          <a:lstStyle/>
          <a:p>
            <a:r>
              <a:rPr lang="en-US" sz="3200" b="1" dirty="0"/>
              <a:t>Supporting Executive Function, Language, Literacy, and Mathematical Thinking</a:t>
            </a:r>
          </a:p>
          <a:p>
            <a:r>
              <a:rPr lang="en-US" sz="2400" dirty="0"/>
              <a:t>A recent federally funded large scale randomized controlled trial was conducted by researchers at New York University. The findings from Massachusetts kindergartens in 29 districts confirmed the positive impact of specific strategies to address executive function embedded in language, literacy, mathematics and science learning. Results demonstrated the positive impact to working memory, reasoning ability, mathematics, control of attention, and levels of cortisol. Reading and vocabulary at the end of kindergarten increased into first grade. A number of effects were largest in high poverty schools. (Blair and Raver, 2015) </a:t>
            </a:r>
          </a:p>
          <a:p>
            <a:endParaRPr lang="en-US" dirty="0"/>
          </a:p>
        </p:txBody>
      </p:sp>
    </p:spTree>
    <p:extLst>
      <p:ext uri="{BB962C8B-B14F-4D97-AF65-F5344CB8AC3E}">
        <p14:creationId xmlns:p14="http://schemas.microsoft.com/office/powerpoint/2010/main" val="23504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Time!</a:t>
            </a:r>
          </a:p>
        </p:txBody>
      </p:sp>
      <p:sp>
        <p:nvSpPr>
          <p:cNvPr id="3" name="Content Placeholder 2"/>
          <p:cNvSpPr>
            <a:spLocks noGrp="1"/>
          </p:cNvSpPr>
          <p:nvPr>
            <p:ph idx="1"/>
          </p:nvPr>
        </p:nvSpPr>
        <p:spPr>
          <a:xfrm>
            <a:off x="721895" y="1845734"/>
            <a:ext cx="10996863" cy="4023360"/>
          </a:xfrm>
        </p:spPr>
        <p:txBody>
          <a:bodyPr>
            <a:normAutofit fontScale="77500" lnSpcReduction="20000"/>
          </a:bodyPr>
          <a:lstStyle/>
          <a:p>
            <a:r>
              <a:rPr lang="en-US" sz="2600" dirty="0"/>
              <a:t>6 Teachers were selected to become Play Ambassadors-Train the Trainer </a:t>
            </a:r>
            <a:r>
              <a:rPr lang="en-US" sz="2600" dirty="0" smtClean="0"/>
              <a:t>approach</a:t>
            </a:r>
          </a:p>
          <a:p>
            <a:endParaRPr lang="en-US" sz="2600" dirty="0"/>
          </a:p>
          <a:p>
            <a:r>
              <a:rPr lang="en-US" sz="2200" dirty="0"/>
              <a:t>Full day professional development with Elizabeth </a:t>
            </a:r>
            <a:r>
              <a:rPr lang="en-US" sz="2200" dirty="0" err="1"/>
              <a:t>Aschenbrenner</a:t>
            </a:r>
            <a:r>
              <a:rPr lang="en-US" sz="2200" dirty="0"/>
              <a:t>: Overview of Purposeful Play and the goals of the initiative.  </a:t>
            </a:r>
          </a:p>
          <a:p>
            <a:pPr>
              <a:buFont typeface="Wingdings" charset="2"/>
              <a:buChar char="q"/>
            </a:pPr>
            <a:r>
              <a:rPr lang="en-US" sz="2200" dirty="0"/>
              <a:t> </a:t>
            </a:r>
            <a:r>
              <a:rPr lang="en-US" sz="2200" dirty="0" smtClean="0"/>
              <a:t>	5 </a:t>
            </a:r>
            <a:r>
              <a:rPr lang="en-US" sz="2200" dirty="0"/>
              <a:t>sessions with EA for teacher observations, feedback, and continued planning. </a:t>
            </a:r>
          </a:p>
          <a:p>
            <a:r>
              <a:rPr lang="en-US" sz="2200" dirty="0"/>
              <a:t>Instructional Coach will collaborate with districts across CT (New Britain) to plan and reflect. </a:t>
            </a:r>
          </a:p>
          <a:p>
            <a:r>
              <a:rPr lang="en-US" sz="2200" dirty="0"/>
              <a:t>Teachers are expected to lead students with 2 play scenarios (fall and spring).  </a:t>
            </a:r>
          </a:p>
          <a:p>
            <a:r>
              <a:rPr lang="en-US" sz="2200" dirty="0"/>
              <a:t>Play scenarios are derived from student interest, and led by students. Depending upon the unit of study students decide upon, teachers will facilitate the process. </a:t>
            </a:r>
            <a:endParaRPr lang="en-US" sz="2200" dirty="0" smtClean="0"/>
          </a:p>
          <a:p>
            <a:pPr>
              <a:buFont typeface="Wingdings" charset="2"/>
              <a:buChar char="q"/>
            </a:pPr>
            <a:r>
              <a:rPr lang="en-US" sz="2200" dirty="0" smtClean="0"/>
              <a:t> 	Daily sessions involve:</a:t>
            </a:r>
          </a:p>
          <a:p>
            <a:pPr marL="566928" lvl="3" indent="0">
              <a:buNone/>
            </a:pPr>
            <a:r>
              <a:rPr lang="en-US" sz="2200" dirty="0"/>
              <a:t>	</a:t>
            </a:r>
            <a:r>
              <a:rPr lang="en-US" sz="2200" dirty="0" smtClean="0"/>
              <a:t>	Play </a:t>
            </a:r>
            <a:r>
              <a:rPr lang="en-US" sz="2200" dirty="0"/>
              <a:t>Planning </a:t>
            </a:r>
            <a:endParaRPr lang="en-US" sz="2200" dirty="0" smtClean="0"/>
          </a:p>
          <a:p>
            <a:pPr marL="566928" lvl="3" indent="0">
              <a:buNone/>
            </a:pPr>
            <a:r>
              <a:rPr lang="en-US" sz="2200" dirty="0"/>
              <a:t>	</a:t>
            </a:r>
            <a:r>
              <a:rPr lang="en-US" sz="2200" dirty="0" smtClean="0"/>
              <a:t>	Review </a:t>
            </a:r>
            <a:r>
              <a:rPr lang="en-US" sz="2200" dirty="0"/>
              <a:t>yesterday’s </a:t>
            </a:r>
            <a:r>
              <a:rPr lang="en-US" sz="2200" dirty="0" smtClean="0"/>
              <a:t>plan</a:t>
            </a:r>
          </a:p>
          <a:p>
            <a:pPr marL="566928" lvl="3" indent="0">
              <a:buNone/>
            </a:pPr>
            <a:r>
              <a:rPr lang="en-US" sz="2200" dirty="0"/>
              <a:t>	</a:t>
            </a:r>
            <a:r>
              <a:rPr lang="en-US" sz="2200" dirty="0" smtClean="0"/>
              <a:t>	Teacher </a:t>
            </a:r>
            <a:r>
              <a:rPr lang="en-US" sz="2200" dirty="0"/>
              <a:t>accountability: lesson plans submitted with clear alignment to CCSS  and 21</a:t>
            </a:r>
            <a:r>
              <a:rPr lang="en-US" sz="2200" baseline="30000" dirty="0"/>
              <a:t>st</a:t>
            </a:r>
            <a:r>
              <a:rPr lang="en-US" sz="2200" dirty="0"/>
              <a:t> century goals</a:t>
            </a:r>
          </a:p>
        </p:txBody>
      </p:sp>
    </p:spTree>
    <p:extLst>
      <p:ext uri="{BB962C8B-B14F-4D97-AF65-F5344CB8AC3E}">
        <p14:creationId xmlns:p14="http://schemas.microsoft.com/office/powerpoint/2010/main" val="197322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4800" y="1846263"/>
            <a:ext cx="4022725" cy="4022725"/>
          </a:xfrm>
        </p:spPr>
      </p:pic>
    </p:spTree>
    <p:extLst>
      <p:ext uri="{BB962C8B-B14F-4D97-AF65-F5344CB8AC3E}">
        <p14:creationId xmlns:p14="http://schemas.microsoft.com/office/powerpoint/2010/main" val="1414540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Behavior Supports</a:t>
            </a:r>
            <a:br>
              <a:rPr lang="en-US" dirty="0" smtClean="0"/>
            </a:br>
            <a:r>
              <a:rPr lang="en-US" sz="3200" dirty="0" smtClean="0"/>
              <a:t>Problem- Solving Model   </a:t>
            </a:r>
            <a:endParaRPr lang="en-US" dirty="0"/>
          </a:p>
        </p:txBody>
      </p:sp>
      <p:graphicFrame>
        <p:nvGraphicFramePr>
          <p:cNvPr id="4" name="Content Placeholder 3"/>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055510" y="2359742"/>
            <a:ext cx="2099853" cy="4247317"/>
          </a:xfrm>
          <a:prstGeom prst="rect">
            <a:avLst/>
          </a:prstGeom>
          <a:noFill/>
        </p:spPr>
        <p:txBody>
          <a:bodyPr wrap="square" rtlCol="0">
            <a:spAutoFit/>
          </a:bodyPr>
          <a:lstStyle/>
          <a:p>
            <a:pPr marL="285750" indent="-285750">
              <a:buFont typeface="Arial" charset="0"/>
              <a:buChar char="•"/>
            </a:pPr>
            <a:r>
              <a:rPr lang="en-US" b="1" dirty="0" smtClean="0"/>
              <a:t>Key Principles</a:t>
            </a:r>
          </a:p>
          <a:p>
            <a:pPr marL="285750" indent="-285750">
              <a:buFont typeface="Arial" charset="0"/>
              <a:buChar char="•"/>
            </a:pPr>
            <a:r>
              <a:rPr lang="en-US" dirty="0" smtClean="0"/>
              <a:t>*Collaborative</a:t>
            </a:r>
          </a:p>
          <a:p>
            <a:pPr marL="285750" indent="-285750">
              <a:buFont typeface="Arial" charset="0"/>
              <a:buChar char="•"/>
            </a:pPr>
            <a:r>
              <a:rPr lang="en-US" dirty="0" smtClean="0"/>
              <a:t>Data-driven</a:t>
            </a:r>
          </a:p>
          <a:p>
            <a:pPr marL="285750" indent="-285750">
              <a:buFont typeface="Arial" charset="0"/>
              <a:buChar char="•"/>
            </a:pPr>
            <a:r>
              <a:rPr lang="en-US" dirty="0" smtClean="0"/>
              <a:t>Non-linear</a:t>
            </a:r>
          </a:p>
          <a:p>
            <a:pPr marL="285750" indent="-285750">
              <a:buFont typeface="Arial" charset="0"/>
              <a:buChar char="•"/>
            </a:pPr>
            <a:r>
              <a:rPr lang="en-US" dirty="0" smtClean="0"/>
              <a:t>Adaptive to needs</a:t>
            </a:r>
          </a:p>
          <a:p>
            <a:pPr marL="285750" indent="-285750">
              <a:buFont typeface="Arial" charset="0"/>
              <a:buChar char="•"/>
            </a:pPr>
            <a:r>
              <a:rPr lang="en-US" dirty="0" smtClean="0"/>
              <a:t>Data collected</a:t>
            </a:r>
          </a:p>
          <a:p>
            <a:pPr marL="285750" indent="-285750">
              <a:buFont typeface="Arial" charset="0"/>
              <a:buChar char="•"/>
            </a:pPr>
            <a:r>
              <a:rPr lang="en-US" dirty="0" smtClean="0"/>
              <a:t>Breadth of info</a:t>
            </a:r>
          </a:p>
          <a:p>
            <a:pPr marL="285750" indent="-285750">
              <a:buFont typeface="Arial" charset="0"/>
              <a:buChar char="•"/>
            </a:pPr>
            <a:r>
              <a:rPr lang="en-US" dirty="0" smtClean="0"/>
              <a:t>Number of problems</a:t>
            </a:r>
          </a:p>
          <a:p>
            <a:pPr marL="285750" indent="-285750">
              <a:buFont typeface="Arial" charset="0"/>
              <a:buChar char="•"/>
            </a:pPr>
            <a:r>
              <a:rPr lang="en-US" dirty="0" smtClean="0"/>
              <a:t>Length of plan</a:t>
            </a:r>
          </a:p>
          <a:p>
            <a:pPr marL="285750" indent="-285750">
              <a:buFont typeface="Arial" charset="0"/>
              <a:buChar char="•"/>
            </a:pPr>
            <a:r>
              <a:rPr lang="en-US" dirty="0" smtClean="0"/>
              <a:t>Rigor of oversight</a:t>
            </a:r>
          </a:p>
          <a:p>
            <a:pPr marL="285750" indent="-285750">
              <a:buFont typeface="Arial" charset="0"/>
              <a:buChar char="•"/>
            </a:pPr>
            <a:endParaRPr lang="en-US" dirty="0" smtClean="0"/>
          </a:p>
          <a:p>
            <a:pPr marL="285750" indent="-285750">
              <a:buFont typeface="Arial" charset="0"/>
              <a:buChar char="•"/>
            </a:pPr>
            <a:endParaRPr lang="en-US" dirty="0"/>
          </a:p>
        </p:txBody>
      </p:sp>
    </p:spTree>
    <p:extLst>
      <p:ext uri="{BB962C8B-B14F-4D97-AF65-F5344CB8AC3E}">
        <p14:creationId xmlns:p14="http://schemas.microsoft.com/office/powerpoint/2010/main" val="569191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Behavior Supports</a:t>
            </a:r>
            <a:br>
              <a:rPr lang="en-US" dirty="0" smtClean="0"/>
            </a:br>
            <a:r>
              <a:rPr lang="en-US" sz="3200" dirty="0" smtClean="0"/>
              <a:t>Practices &amp; Principles</a:t>
            </a:r>
            <a:endParaRPr lang="en-US" dirty="0"/>
          </a:p>
        </p:txBody>
      </p:sp>
      <p:sp>
        <p:nvSpPr>
          <p:cNvPr id="3" name="Content Placeholder 2"/>
          <p:cNvSpPr>
            <a:spLocks noGrp="1"/>
          </p:cNvSpPr>
          <p:nvPr>
            <p:ph idx="1"/>
          </p:nvPr>
        </p:nvSpPr>
        <p:spPr>
          <a:xfrm>
            <a:off x="601579" y="1845734"/>
            <a:ext cx="11093115" cy="4023360"/>
          </a:xfrm>
        </p:spPr>
        <p:txBody>
          <a:bodyPr/>
          <a:lstStyle/>
          <a:p>
            <a:pPr>
              <a:buFont typeface="Wingdings" charset="2"/>
              <a:buChar char="q"/>
            </a:pPr>
            <a:r>
              <a:rPr lang="en-US" dirty="0" smtClean="0"/>
              <a:t> 	</a:t>
            </a:r>
            <a:r>
              <a:rPr lang="en-US" sz="2800" dirty="0" smtClean="0"/>
              <a:t>Foundational principles of behavior:</a:t>
            </a:r>
          </a:p>
          <a:p>
            <a:pPr marL="917120" lvl="5" indent="0">
              <a:buNone/>
            </a:pPr>
            <a:r>
              <a:rPr lang="en-US" sz="2000" dirty="0"/>
              <a:t> </a:t>
            </a:r>
            <a:r>
              <a:rPr lang="en-US" sz="2000" dirty="0" smtClean="0"/>
              <a:t>	Most behaviors are l</a:t>
            </a:r>
            <a:r>
              <a:rPr lang="en-US" sz="2000" b="1" dirty="0" smtClean="0"/>
              <a:t>earned </a:t>
            </a:r>
            <a:r>
              <a:rPr lang="en-US" sz="2000" dirty="0" smtClean="0"/>
              <a:t>methods for communication</a:t>
            </a:r>
          </a:p>
          <a:p>
            <a:pPr marL="917120" lvl="5" indent="0">
              <a:buNone/>
            </a:pPr>
            <a:r>
              <a:rPr lang="en-US" sz="2000" dirty="0"/>
              <a:t> </a:t>
            </a:r>
            <a:r>
              <a:rPr lang="en-US" sz="2000" dirty="0" smtClean="0"/>
              <a:t>	Behavior can be </a:t>
            </a:r>
            <a:r>
              <a:rPr lang="en-US" sz="2000" b="1" dirty="0" smtClean="0"/>
              <a:t>“triggered” </a:t>
            </a:r>
            <a:r>
              <a:rPr lang="en-US" sz="2000" dirty="0" smtClean="0"/>
              <a:t>by events that happen before the behavior</a:t>
            </a:r>
          </a:p>
          <a:p>
            <a:pPr marL="917120" lvl="5" indent="0">
              <a:buNone/>
            </a:pPr>
            <a:r>
              <a:rPr lang="en-US" sz="2000" dirty="0"/>
              <a:t> </a:t>
            </a:r>
            <a:r>
              <a:rPr lang="en-US" sz="2000" dirty="0" smtClean="0"/>
              <a:t>	The chances of behavior being repeated </a:t>
            </a:r>
            <a:r>
              <a:rPr lang="en-US" sz="2000" b="1" dirty="0" smtClean="0"/>
              <a:t>depends on what happens after </a:t>
            </a:r>
            <a:r>
              <a:rPr lang="en-US" sz="2000" dirty="0" smtClean="0"/>
              <a:t>the behavior</a:t>
            </a:r>
          </a:p>
          <a:p>
            <a:pPr>
              <a:buFont typeface="Wingdings" charset="2"/>
              <a:buChar char="q"/>
            </a:pPr>
            <a:r>
              <a:rPr lang="en-US" dirty="0"/>
              <a:t> </a:t>
            </a:r>
            <a:r>
              <a:rPr lang="en-US" dirty="0" smtClean="0"/>
              <a:t>	</a:t>
            </a:r>
            <a:r>
              <a:rPr lang="en-US" sz="2800" dirty="0" smtClean="0"/>
              <a:t>Behavior intervention plans should be </a:t>
            </a:r>
            <a:r>
              <a:rPr lang="en-US" sz="2800" b="1" dirty="0" smtClean="0"/>
              <a:t>positive, proactive, 	educative, and functional</a:t>
            </a:r>
          </a:p>
          <a:p>
            <a:endParaRPr lang="en-US" sz="2800" b="1" dirty="0"/>
          </a:p>
          <a:p>
            <a:endParaRPr lang="en-US" dirty="0"/>
          </a:p>
        </p:txBody>
      </p:sp>
      <p:graphicFrame>
        <p:nvGraphicFramePr>
          <p:cNvPr id="5" name="Diagram 4"/>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221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9863"/>
            <a:ext cx="10058400" cy="867565"/>
          </a:xfrm>
        </p:spPr>
        <p:txBody>
          <a:bodyPr/>
          <a:lstStyle/>
          <a:p>
            <a:r>
              <a:rPr lang="en-US" dirty="0" smtClean="0"/>
              <a:t>Contact Information </a:t>
            </a:r>
            <a:endParaRPr lang="en-US" dirty="0"/>
          </a:p>
        </p:txBody>
      </p:sp>
      <p:sp>
        <p:nvSpPr>
          <p:cNvPr id="3" name="Content Placeholder 2"/>
          <p:cNvSpPr>
            <a:spLocks noGrp="1"/>
          </p:cNvSpPr>
          <p:nvPr>
            <p:ph idx="1"/>
          </p:nvPr>
        </p:nvSpPr>
        <p:spPr>
          <a:xfrm>
            <a:off x="1097280" y="1845733"/>
            <a:ext cx="5861081" cy="4198227"/>
          </a:xfrm>
        </p:spPr>
        <p:txBody>
          <a:bodyPr>
            <a:normAutofit/>
          </a:bodyPr>
          <a:lstStyle/>
          <a:p>
            <a:r>
              <a:rPr lang="en-US" dirty="0" smtClean="0"/>
              <a:t>Steven Rioux, KPS Superintendent </a:t>
            </a:r>
            <a:r>
              <a:rPr lang="en-US" dirty="0" smtClean="0">
                <a:hlinkClick r:id="rId3"/>
              </a:rPr>
              <a:t>srioux@killinglyshools.org</a:t>
            </a:r>
            <a:endParaRPr lang="en-US" dirty="0" smtClean="0"/>
          </a:p>
          <a:p>
            <a:r>
              <a:rPr lang="en-US" dirty="0" smtClean="0"/>
              <a:t>Sally Sherman, GECC Director </a:t>
            </a:r>
            <a:r>
              <a:rPr lang="en-US" dirty="0" smtClean="0">
                <a:hlinkClick r:id="rId4"/>
              </a:rPr>
              <a:t>sherman@killinglyschools.org</a:t>
            </a:r>
            <a:endParaRPr lang="en-US" dirty="0" smtClean="0"/>
          </a:p>
          <a:p>
            <a:r>
              <a:rPr lang="en-US" dirty="0" smtClean="0"/>
              <a:t>Emily </a:t>
            </a:r>
            <a:r>
              <a:rPr lang="en-US" dirty="0" err="1" smtClean="0"/>
              <a:t>Caviggia</a:t>
            </a:r>
            <a:r>
              <a:rPr lang="en-US" dirty="0" smtClean="0"/>
              <a:t>, KCS Principal  </a:t>
            </a:r>
            <a:r>
              <a:rPr lang="en-US" smtClean="0">
                <a:hlinkClick r:id="rId5"/>
              </a:rPr>
              <a:t>ecaviggia@killinglyschools.org</a:t>
            </a:r>
            <a:endParaRPr lang="en-US" dirty="0" smtClean="0"/>
          </a:p>
          <a:p>
            <a:r>
              <a:rPr lang="en-US" dirty="0" smtClean="0"/>
              <a:t>Marcia Griffiths-Farquhar, PSS Assistant Director, </a:t>
            </a:r>
            <a:r>
              <a:rPr lang="en-US" dirty="0" smtClean="0">
                <a:hlinkClick r:id="rId6"/>
              </a:rPr>
              <a:t>mgriffths@killinglyschools.org</a:t>
            </a:r>
            <a:endParaRPr lang="en-US" dirty="0" smtClean="0"/>
          </a:p>
          <a:p>
            <a:r>
              <a:rPr lang="en-US" dirty="0" smtClean="0"/>
              <a:t>Heidi </a:t>
            </a:r>
            <a:r>
              <a:rPr lang="en-US" dirty="0" err="1" smtClean="0"/>
              <a:t>Auclair</a:t>
            </a:r>
            <a:r>
              <a:rPr lang="en-US" dirty="0" smtClean="0"/>
              <a:t>-Golden, Instructional Coach, </a:t>
            </a:r>
            <a:r>
              <a:rPr lang="en-US" dirty="0" smtClean="0">
                <a:hlinkClick r:id="rId7"/>
              </a:rPr>
              <a:t>hgolden@killinglyschools.org</a:t>
            </a:r>
            <a:endParaRPr lang="en-US" dirty="0" smtClean="0"/>
          </a:p>
          <a:p>
            <a:endParaRPr lang="en-US" dirty="0"/>
          </a:p>
        </p:txBody>
      </p:sp>
      <p:pic>
        <p:nvPicPr>
          <p:cNvPr id="4" name="Picture 3"/>
          <p:cNvPicPr>
            <a:picLocks noChangeAspect="1"/>
          </p:cNvPicPr>
          <p:nvPr/>
        </p:nvPicPr>
        <p:blipFill>
          <a:blip r:embed="rId8"/>
          <a:stretch>
            <a:fillRect/>
          </a:stretch>
        </p:blipFill>
        <p:spPr>
          <a:xfrm>
            <a:off x="7314497" y="2364057"/>
            <a:ext cx="4421851" cy="3299987"/>
          </a:xfrm>
          <a:prstGeom prst="rect">
            <a:avLst/>
          </a:prstGeom>
        </p:spPr>
      </p:pic>
    </p:spTree>
    <p:extLst>
      <p:ext uri="{BB962C8B-B14F-4D97-AF65-F5344CB8AC3E}">
        <p14:creationId xmlns:p14="http://schemas.microsoft.com/office/powerpoint/2010/main" val="853378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058400" cy="1450757"/>
          </a:xfrm>
        </p:spPr>
        <p:txBody>
          <a:bodyPr/>
          <a:lstStyle/>
          <a:p>
            <a:r>
              <a:rPr lang="en-US" dirty="0" smtClean="0"/>
              <a:t>Background and Conditions for Change</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6" name="TextBox 5"/>
          <p:cNvSpPr txBox="1"/>
          <p:nvPr/>
        </p:nvSpPr>
        <p:spPr>
          <a:xfrm>
            <a:off x="1097280" y="1877908"/>
            <a:ext cx="9547716" cy="3631763"/>
          </a:xfrm>
          <a:prstGeom prst="rect">
            <a:avLst/>
          </a:prstGeom>
          <a:noFill/>
        </p:spPr>
        <p:txBody>
          <a:bodyPr wrap="square" rtlCol="0">
            <a:spAutoFit/>
          </a:bodyPr>
          <a:lstStyle/>
          <a:p>
            <a:pPr marL="285750" indent="-285750">
              <a:lnSpc>
                <a:spcPct val="150000"/>
              </a:lnSpc>
              <a:buFont typeface="Wingdings" charset="2"/>
              <a:buChar char="q"/>
            </a:pPr>
            <a:r>
              <a:rPr lang="en-US" sz="2000" dirty="0" smtClean="0"/>
              <a:t>  	August 2014 – Full Day Kindergarten is implemented in the district</a:t>
            </a:r>
          </a:p>
          <a:p>
            <a:pPr marL="285750" indent="-285750">
              <a:lnSpc>
                <a:spcPct val="150000"/>
              </a:lnSpc>
              <a:buFont typeface="Wingdings" charset="2"/>
              <a:buChar char="q"/>
            </a:pPr>
            <a:r>
              <a:rPr lang="en-US" sz="2000" dirty="0"/>
              <a:t> </a:t>
            </a:r>
            <a:r>
              <a:rPr lang="en-US" sz="2000" dirty="0" smtClean="0"/>
              <a:t> 	August 2015 – Reconfiguration of two elementary schools:									</a:t>
            </a:r>
            <a:r>
              <a:rPr lang="en-US" sz="2000" dirty="0"/>
              <a:t>	</a:t>
            </a:r>
            <a:r>
              <a:rPr lang="en-US" sz="2000" dirty="0" smtClean="0"/>
              <a:t>  Converted two K-4 buildings to a Prek-1 Building and a 2 – 4 Building					  Awarded Preschool Development Grant – Increased program by 20% for 				  at-risk students </a:t>
            </a:r>
          </a:p>
          <a:p>
            <a:pPr marL="285750" indent="-285750">
              <a:lnSpc>
                <a:spcPct val="150000"/>
              </a:lnSpc>
              <a:buFont typeface="Wingdings" charset="2"/>
              <a:buChar char="q"/>
            </a:pPr>
            <a:r>
              <a:rPr lang="en-US" sz="2000" dirty="0" smtClean="0"/>
              <a:t> 	August 2016 – Hired 25% new certified staff, transitioned 10% of the staff into new roles, 	hired 30% new administrative staff.   </a:t>
            </a:r>
          </a:p>
          <a:p>
            <a:pPr marL="1200150" lvl="2" indent="-285750">
              <a:buFont typeface="Wingdings" charset="2"/>
              <a:buChar char="q"/>
            </a:pPr>
            <a:endParaRPr lang="en-US" sz="2000" dirty="0"/>
          </a:p>
        </p:txBody>
      </p:sp>
    </p:spTree>
    <p:extLst>
      <p:ext uri="{BB962C8B-B14F-4D97-AF65-F5344CB8AC3E}">
        <p14:creationId xmlns:p14="http://schemas.microsoft.com/office/powerpoint/2010/main" val="797093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a:xfrm>
            <a:off x="1219200" y="1859280"/>
            <a:ext cx="9936479" cy="4009813"/>
          </a:xfrm>
        </p:spPr>
        <p:txBody>
          <a:bodyPr>
            <a:normAutofit/>
          </a:bodyPr>
          <a:lstStyle/>
          <a:p>
            <a:r>
              <a:rPr lang="en-US" b="1" dirty="0"/>
              <a:t>Problem of Practice</a:t>
            </a:r>
            <a:r>
              <a:rPr lang="en-US" dirty="0" smtClean="0"/>
              <a:t>:  </a:t>
            </a:r>
            <a:r>
              <a:rPr lang="en-US" dirty="0"/>
              <a:t>Many of our youngest learners were presenting significant social and emotional </a:t>
            </a:r>
            <a:r>
              <a:rPr lang="en-US" dirty="0" smtClean="0"/>
              <a:t>behaviors that were negatively impacting their learning.  </a:t>
            </a:r>
            <a:r>
              <a:rPr lang="en-US" dirty="0"/>
              <a:t>The 2015-16 school presented an increase in the amount of </a:t>
            </a:r>
            <a:r>
              <a:rPr lang="en-US" dirty="0" err="1"/>
              <a:t>dysregulated</a:t>
            </a:r>
            <a:r>
              <a:rPr lang="en-US" dirty="0"/>
              <a:t> </a:t>
            </a:r>
            <a:r>
              <a:rPr lang="en-US" dirty="0" smtClean="0"/>
              <a:t>students resulting an increase in crisis calls, </a:t>
            </a:r>
            <a:r>
              <a:rPr lang="en-US" dirty="0"/>
              <a:t>s</a:t>
            </a:r>
            <a:r>
              <a:rPr lang="en-US" dirty="0" smtClean="0"/>
              <a:t>pecial education referrals, and out-of-district placements.  </a:t>
            </a:r>
            <a:r>
              <a:rPr lang="en-US" dirty="0"/>
              <a:t>The district recognized a need to further support the Social/Emotional well-being of each child. It was decided that in order to implement change there would be three ”avenues” to be explored:</a:t>
            </a:r>
          </a:p>
          <a:p>
            <a:pPr marL="749808" lvl="1" indent="-457200">
              <a:buFont typeface="+mj-lt"/>
              <a:buAutoNum type="arabicPeriod"/>
            </a:pPr>
            <a:r>
              <a:rPr lang="en-US" sz="2000" dirty="0" smtClean="0"/>
              <a:t>High </a:t>
            </a:r>
            <a:r>
              <a:rPr lang="en-US" sz="2000" dirty="0"/>
              <a:t>Quality Early Childhood Programming through the P-3 Leadership Program sponsored by the NEAG School Of Education and the </a:t>
            </a:r>
            <a:r>
              <a:rPr lang="en-US" sz="2000" dirty="0" smtClean="0"/>
              <a:t>OEC</a:t>
            </a:r>
          </a:p>
          <a:p>
            <a:pPr marL="749808" lvl="1" indent="-457200">
              <a:buFont typeface="+mj-lt"/>
              <a:buAutoNum type="arabicPeriod"/>
            </a:pPr>
            <a:r>
              <a:rPr lang="en-US" sz="2000" dirty="0" smtClean="0"/>
              <a:t>Purposeful </a:t>
            </a:r>
            <a:r>
              <a:rPr lang="en-US" sz="2000" dirty="0"/>
              <a:t>Play-  A mindset that deepens learning related to 21</a:t>
            </a:r>
            <a:r>
              <a:rPr lang="en-US" sz="2000" baseline="30000" dirty="0"/>
              <a:t>st</a:t>
            </a:r>
            <a:r>
              <a:rPr lang="en-US" sz="2000" dirty="0"/>
              <a:t> Century Learning Standards, fosters social -emotional development, and promotes executive function and </a:t>
            </a:r>
            <a:r>
              <a:rPr lang="en-US" sz="2000" dirty="0" smtClean="0"/>
              <a:t>self-regulation strategies</a:t>
            </a:r>
          </a:p>
          <a:p>
            <a:pPr marL="749808" lvl="1" indent="-457200">
              <a:buFont typeface="+mj-lt"/>
              <a:buAutoNum type="arabicPeriod"/>
            </a:pPr>
            <a:r>
              <a:rPr lang="en-US" sz="2000" dirty="0" smtClean="0"/>
              <a:t>Developmental </a:t>
            </a:r>
            <a:r>
              <a:rPr lang="en-US" sz="2000" dirty="0"/>
              <a:t>Teaching of Responsible Behavior- A </a:t>
            </a:r>
            <a:r>
              <a:rPr lang="en-US" sz="2000" dirty="0" smtClean="0"/>
              <a:t>3-year </a:t>
            </a:r>
            <a:r>
              <a:rPr lang="en-US" sz="2000" dirty="0"/>
              <a:t>term of professional learning with teachers facilitated by Vivian </a:t>
            </a:r>
            <a:r>
              <a:rPr lang="en-US" sz="2000" dirty="0" err="1"/>
              <a:t>Batterson</a:t>
            </a:r>
            <a:r>
              <a:rPr lang="en-US" sz="2000" dirty="0"/>
              <a:t> of </a:t>
            </a:r>
            <a:r>
              <a:rPr lang="en-US" sz="2000" dirty="0" err="1" smtClean="0"/>
              <a:t>Eastconn</a:t>
            </a:r>
            <a:endParaRPr lang="en-US" sz="2000" dirty="0"/>
          </a:p>
        </p:txBody>
      </p:sp>
    </p:spTree>
    <p:extLst>
      <p:ext uri="{BB962C8B-B14F-4D97-AF65-F5344CB8AC3E}">
        <p14:creationId xmlns:p14="http://schemas.microsoft.com/office/powerpoint/2010/main" val="226924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Beliefs in Killingly for Our Youngest Learners</a:t>
            </a:r>
            <a:r>
              <a:rPr lang="is-IS" dirty="0" smtClean="0"/>
              <a:t>….</a:t>
            </a:r>
            <a:endParaRPr lang="en-US" dirty="0">
              <a:effectLst/>
            </a:endParaRPr>
          </a:p>
        </p:txBody>
      </p:sp>
      <p:sp>
        <p:nvSpPr>
          <p:cNvPr id="3" name="Content Placeholder 2"/>
          <p:cNvSpPr>
            <a:spLocks noGrp="1"/>
          </p:cNvSpPr>
          <p:nvPr>
            <p:ph idx="1"/>
          </p:nvPr>
        </p:nvSpPr>
        <p:spPr>
          <a:xfrm>
            <a:off x="1408420" y="2111578"/>
            <a:ext cx="9126158" cy="3705757"/>
          </a:xfrm>
        </p:spPr>
        <p:txBody>
          <a:bodyPr>
            <a:normAutofit/>
          </a:bodyPr>
          <a:lstStyle/>
          <a:p>
            <a:pPr marL="0" indent="0" algn="ctr">
              <a:buNone/>
            </a:pPr>
            <a:r>
              <a:rPr lang="en-US" sz="3200" dirty="0" smtClean="0"/>
              <a:t>We can, whenever and wherever we choose, successfully teach all students whose schooling is of interest to us.  We already know more than we need in order to do this.  Whether we do it must finally depend on how we feel about the fact that we haven’t so far.</a:t>
            </a:r>
          </a:p>
          <a:p>
            <a:pPr marL="0" indent="0" algn="r">
              <a:buNone/>
            </a:pPr>
            <a:r>
              <a:rPr lang="en-US" sz="2400" i="1" dirty="0" smtClean="0"/>
              <a:t>Ron Edmonds, Effective Schools for the Urban Poor, </a:t>
            </a:r>
          </a:p>
          <a:p>
            <a:pPr marL="0" indent="0" algn="r">
              <a:buNone/>
            </a:pPr>
            <a:r>
              <a:rPr lang="en-US" sz="2400" i="1" dirty="0" smtClean="0"/>
              <a:t>Educational Leadership, October 1979, pg.23</a:t>
            </a:r>
            <a:r>
              <a:rPr lang="en-US" sz="3200" dirty="0" smtClean="0"/>
              <a:t>  </a:t>
            </a:r>
            <a:endParaRPr lang="en-US" sz="3200" dirty="0"/>
          </a:p>
        </p:txBody>
      </p:sp>
    </p:spTree>
    <p:extLst>
      <p:ext uri="{BB962C8B-B14F-4D97-AF65-F5344CB8AC3E}">
        <p14:creationId xmlns:p14="http://schemas.microsoft.com/office/powerpoint/2010/main" val="1569799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Emotional, and Behavioral Competence in Young Children</a:t>
            </a:r>
          </a:p>
        </p:txBody>
      </p:sp>
      <p:sp>
        <p:nvSpPr>
          <p:cNvPr id="3" name="Content Placeholder 2"/>
          <p:cNvSpPr>
            <a:spLocks noGrp="1"/>
          </p:cNvSpPr>
          <p:nvPr>
            <p:ph idx="1"/>
          </p:nvPr>
        </p:nvSpPr>
        <p:spPr/>
        <p:txBody>
          <a:bodyPr>
            <a:normAutofit/>
          </a:bodyPr>
          <a:lstStyle/>
          <a:p>
            <a:pPr>
              <a:buFont typeface="Wingdings" charset="2"/>
              <a:buChar char="q"/>
            </a:pPr>
            <a:r>
              <a:rPr lang="en-US" sz="2800" dirty="0" smtClean="0"/>
              <a:t>   	Preschool </a:t>
            </a:r>
            <a:r>
              <a:rPr lang="en-US" sz="2800" dirty="0"/>
              <a:t>Development Grant (PDG) used professional </a:t>
            </a:r>
            <a:r>
              <a:rPr lang="en-US" sz="2800" dirty="0" smtClean="0"/>
              <a:t>	development </a:t>
            </a:r>
            <a:r>
              <a:rPr lang="en-US" sz="2800" dirty="0"/>
              <a:t>funding to bring in outside </a:t>
            </a:r>
            <a:r>
              <a:rPr lang="en-US" sz="2800" dirty="0" smtClean="0"/>
              <a:t>consultants for the 	school years 2015-2018.</a:t>
            </a:r>
          </a:p>
          <a:p>
            <a:pPr>
              <a:buFont typeface="Wingdings" charset="2"/>
              <a:buChar char="q"/>
            </a:pPr>
            <a:r>
              <a:rPr lang="en-US" sz="2800" dirty="0" smtClean="0"/>
              <a:t>  	Objective</a:t>
            </a:r>
            <a:r>
              <a:rPr lang="en-US" sz="2800" dirty="0"/>
              <a:t>: Develop a deeper understanding of developmental </a:t>
            </a:r>
            <a:r>
              <a:rPr lang="en-US" sz="2800" dirty="0" smtClean="0"/>
              <a:t>	stages </a:t>
            </a:r>
            <a:r>
              <a:rPr lang="en-US" sz="2800" dirty="0"/>
              <a:t>of social/emotional/behavioral skills in children aged </a:t>
            </a:r>
            <a:r>
              <a:rPr lang="en-US" sz="2800" dirty="0" smtClean="0"/>
              <a:t>3-	5</a:t>
            </a:r>
            <a:r>
              <a:rPr lang="en-US" sz="2800" dirty="0"/>
              <a:t>, toxic stress and its impact on development</a:t>
            </a:r>
            <a:r>
              <a:rPr lang="en-US" sz="2800" dirty="0" smtClean="0"/>
              <a:t>, and  	neuroscience. What </a:t>
            </a:r>
            <a:r>
              <a:rPr lang="en-US" sz="2800" dirty="0"/>
              <a:t>to do when all the other tools in your </a:t>
            </a:r>
            <a:r>
              <a:rPr lang="en-US" sz="2800" dirty="0" smtClean="0"/>
              <a:t>	toolkit </a:t>
            </a:r>
            <a:r>
              <a:rPr lang="en-US" sz="2800" dirty="0"/>
              <a:t>are not </a:t>
            </a:r>
            <a:r>
              <a:rPr lang="en-US" sz="2800" dirty="0" smtClean="0"/>
              <a:t>working.</a:t>
            </a:r>
          </a:p>
          <a:p>
            <a:pPr>
              <a:buFont typeface="Wingdings" charset="2"/>
              <a:buChar char="q"/>
            </a:pPr>
            <a:r>
              <a:rPr lang="en-US" sz="2800" dirty="0"/>
              <a:t> </a:t>
            </a:r>
            <a:r>
              <a:rPr lang="en-US" sz="2800" dirty="0" smtClean="0"/>
              <a:t> 	Target </a:t>
            </a:r>
            <a:r>
              <a:rPr lang="en-US" sz="2800" dirty="0"/>
              <a:t>Audience:  Preschool &amp; Kindergarten Certified Staff</a:t>
            </a:r>
          </a:p>
          <a:p>
            <a:endParaRPr lang="en-US" dirty="0"/>
          </a:p>
        </p:txBody>
      </p:sp>
    </p:spTree>
    <p:extLst>
      <p:ext uri="{BB962C8B-B14F-4D97-AF65-F5344CB8AC3E}">
        <p14:creationId xmlns:p14="http://schemas.microsoft.com/office/powerpoint/2010/main" val="1534915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Emotional, and Behavioral Competence in Young </a:t>
            </a:r>
            <a:r>
              <a:rPr lang="en-US" dirty="0" smtClean="0"/>
              <a:t>Children (cont.)</a:t>
            </a:r>
            <a:endParaRPr lang="en-US" dirty="0"/>
          </a:p>
        </p:txBody>
      </p:sp>
      <p:sp>
        <p:nvSpPr>
          <p:cNvPr id="3" name="Content Placeholder 2"/>
          <p:cNvSpPr>
            <a:spLocks noGrp="1"/>
          </p:cNvSpPr>
          <p:nvPr>
            <p:ph idx="1"/>
          </p:nvPr>
        </p:nvSpPr>
        <p:spPr/>
        <p:txBody>
          <a:bodyPr>
            <a:normAutofit lnSpcReduction="10000"/>
          </a:bodyPr>
          <a:lstStyle/>
          <a:p>
            <a:pPr>
              <a:buFont typeface="Wingdings" charset="2"/>
              <a:buChar char="q"/>
            </a:pPr>
            <a:r>
              <a:rPr lang="en-US" sz="2800" dirty="0" smtClean="0"/>
              <a:t>  	Process</a:t>
            </a:r>
            <a:r>
              <a:rPr lang="en-US" sz="2800" dirty="0"/>
              <a:t>:  Three year commitment, 4 days per year of </a:t>
            </a:r>
            <a:r>
              <a:rPr lang="en-US" sz="2800" dirty="0" smtClean="0"/>
              <a:t>	professional </a:t>
            </a:r>
            <a:r>
              <a:rPr lang="en-US" sz="2800" dirty="0"/>
              <a:t>development with follow up in </a:t>
            </a:r>
            <a:r>
              <a:rPr lang="en-US" sz="2800" dirty="0" smtClean="0"/>
              <a:t>between.</a:t>
            </a:r>
          </a:p>
          <a:p>
            <a:pPr>
              <a:buFont typeface="Wingdings" charset="2"/>
              <a:buChar char="q"/>
            </a:pPr>
            <a:r>
              <a:rPr lang="en-US" sz="2800" dirty="0"/>
              <a:t> </a:t>
            </a:r>
            <a:r>
              <a:rPr lang="en-US" sz="2800" dirty="0" smtClean="0"/>
              <a:t> 	Impact</a:t>
            </a:r>
            <a:r>
              <a:rPr lang="en-US" sz="2800" dirty="0"/>
              <a:t>:  Aligned approach, preventative strategies, </a:t>
            </a:r>
            <a:r>
              <a:rPr lang="en-US" sz="2800" dirty="0" smtClean="0"/>
              <a:t>self-	assessment </a:t>
            </a:r>
            <a:r>
              <a:rPr lang="en-US" sz="2800" dirty="0"/>
              <a:t>on tiers 1,2,3.  Asking the question, “Why does this </a:t>
            </a:r>
            <a:r>
              <a:rPr lang="en-US" sz="2800" dirty="0" smtClean="0"/>
              <a:t>	child </a:t>
            </a:r>
            <a:r>
              <a:rPr lang="en-US" sz="2800" dirty="0"/>
              <a:t>act this way?” Using a developmental framework to </a:t>
            </a:r>
            <a:r>
              <a:rPr lang="en-US" sz="2800" dirty="0" smtClean="0"/>
              <a:t>	address concerns.</a:t>
            </a:r>
          </a:p>
          <a:p>
            <a:pPr>
              <a:buFont typeface="Wingdings" charset="2"/>
              <a:buChar char="q"/>
            </a:pPr>
            <a:r>
              <a:rPr lang="en-US" sz="2800" dirty="0"/>
              <a:t> </a:t>
            </a:r>
            <a:r>
              <a:rPr lang="en-US" sz="2800" dirty="0" smtClean="0"/>
              <a:t> 	Next </a:t>
            </a:r>
            <a:r>
              <a:rPr lang="en-US" sz="2800" dirty="0"/>
              <a:t>Steps:  Designating who will carry on the work, sharing </a:t>
            </a:r>
            <a:r>
              <a:rPr lang="en-US" sz="2800" dirty="0" smtClean="0"/>
              <a:t>	information </a:t>
            </a:r>
            <a:r>
              <a:rPr lang="en-US" sz="2800" dirty="0"/>
              <a:t>with first grade and </a:t>
            </a:r>
            <a:r>
              <a:rPr lang="en-US" sz="2800" dirty="0" err="1"/>
              <a:t>paraeducator</a:t>
            </a:r>
            <a:r>
              <a:rPr lang="en-US" sz="2800" dirty="0"/>
              <a:t> staff, building </a:t>
            </a:r>
            <a:r>
              <a:rPr lang="en-US" sz="2800" dirty="0" smtClean="0"/>
              <a:t>	the </a:t>
            </a:r>
            <a:r>
              <a:rPr lang="en-US" sz="2800" dirty="0"/>
              <a:t>tools we’ve learned about into our SRBI process, </a:t>
            </a:r>
            <a:r>
              <a:rPr lang="en-US" sz="2800" dirty="0" smtClean="0"/>
              <a:t>and 	partnering with </a:t>
            </a:r>
            <a:r>
              <a:rPr lang="en-US" sz="2800" dirty="0"/>
              <a:t>community agencies</a:t>
            </a:r>
          </a:p>
          <a:p>
            <a:endParaRPr lang="en-US" dirty="0"/>
          </a:p>
        </p:txBody>
      </p:sp>
    </p:spTree>
    <p:extLst>
      <p:ext uri="{BB962C8B-B14F-4D97-AF65-F5344CB8AC3E}">
        <p14:creationId xmlns:p14="http://schemas.microsoft.com/office/powerpoint/2010/main" val="2007421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Vivian Project</a:t>
            </a:r>
            <a:r>
              <a:rPr lang="en-US" dirty="0" smtClean="0"/>
              <a:t>” – Year 1</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n-US" sz="3900" b="1" dirty="0"/>
              <a:t>Foundational learning around </a:t>
            </a:r>
            <a:r>
              <a:rPr lang="en-US" sz="3900" b="1" dirty="0" smtClean="0"/>
              <a:t>…..</a:t>
            </a:r>
          </a:p>
          <a:p>
            <a:pPr lvl="2">
              <a:lnSpc>
                <a:spcPct val="100000"/>
              </a:lnSpc>
              <a:buFont typeface="Wingdings" charset="2"/>
              <a:buChar char="q"/>
            </a:pPr>
            <a:r>
              <a:rPr lang="en-US" sz="2800" dirty="0"/>
              <a:t> </a:t>
            </a:r>
            <a:r>
              <a:rPr lang="en-US" sz="2800" dirty="0" smtClean="0"/>
              <a:t>	Basic </a:t>
            </a:r>
            <a:r>
              <a:rPr lang="en-US" sz="2800" dirty="0"/>
              <a:t>Needs:  food, shelter, clothing, emotional </a:t>
            </a:r>
            <a:r>
              <a:rPr lang="en-US" sz="2800" dirty="0" smtClean="0"/>
              <a:t>safety</a:t>
            </a:r>
          </a:p>
          <a:p>
            <a:pPr lvl="2">
              <a:lnSpc>
                <a:spcPct val="100000"/>
              </a:lnSpc>
              <a:buFont typeface="Wingdings" charset="2"/>
              <a:buChar char="q"/>
            </a:pPr>
            <a:r>
              <a:rPr lang="en-US" sz="2800" dirty="0"/>
              <a:t> </a:t>
            </a:r>
            <a:r>
              <a:rPr lang="en-US" sz="2800" dirty="0" smtClean="0"/>
              <a:t>	Fight</a:t>
            </a:r>
            <a:r>
              <a:rPr lang="en-US" sz="2800" dirty="0"/>
              <a:t>, flight, or freeze </a:t>
            </a:r>
            <a:r>
              <a:rPr lang="en-US" sz="2800" dirty="0" smtClean="0"/>
              <a:t>response 	</a:t>
            </a:r>
          </a:p>
          <a:p>
            <a:pPr lvl="2">
              <a:lnSpc>
                <a:spcPct val="100000"/>
              </a:lnSpc>
              <a:buFont typeface="Wingdings" charset="2"/>
              <a:buChar char="q"/>
            </a:pPr>
            <a:r>
              <a:rPr lang="en-US" sz="2800" dirty="0"/>
              <a:t> </a:t>
            </a:r>
            <a:r>
              <a:rPr lang="en-US" sz="2800" dirty="0" smtClean="0"/>
              <a:t>	Neuroscience</a:t>
            </a:r>
            <a:endParaRPr lang="en-US" sz="2800" dirty="0"/>
          </a:p>
          <a:p>
            <a:pPr lvl="2">
              <a:lnSpc>
                <a:spcPct val="100000"/>
              </a:lnSpc>
              <a:buFont typeface="Wingdings" charset="2"/>
              <a:buChar char="q"/>
            </a:pPr>
            <a:r>
              <a:rPr lang="en-US" sz="2800" dirty="0"/>
              <a:t> </a:t>
            </a:r>
            <a:r>
              <a:rPr lang="en-US" sz="2800" dirty="0" smtClean="0"/>
              <a:t>	Conflict </a:t>
            </a:r>
            <a:r>
              <a:rPr lang="en-US" sz="2800" dirty="0"/>
              <a:t>Cycle and our role in </a:t>
            </a:r>
            <a:r>
              <a:rPr lang="en-US" sz="2800" dirty="0" smtClean="0"/>
              <a:t>it </a:t>
            </a:r>
          </a:p>
          <a:p>
            <a:pPr lvl="2">
              <a:lnSpc>
                <a:spcPct val="100000"/>
              </a:lnSpc>
              <a:buFont typeface="Wingdings" charset="2"/>
              <a:buChar char="q"/>
            </a:pPr>
            <a:r>
              <a:rPr lang="en-US" sz="2800" dirty="0"/>
              <a:t> </a:t>
            </a:r>
            <a:r>
              <a:rPr lang="en-US" sz="2800" dirty="0" smtClean="0"/>
              <a:t>	Resiliency</a:t>
            </a:r>
            <a:endParaRPr lang="en-US" sz="2800" dirty="0"/>
          </a:p>
          <a:p>
            <a:pPr lvl="2">
              <a:lnSpc>
                <a:spcPct val="100000"/>
              </a:lnSpc>
              <a:buFont typeface="Wingdings" charset="2"/>
              <a:buChar char="q"/>
            </a:pPr>
            <a:r>
              <a:rPr lang="en-US" sz="2800" dirty="0"/>
              <a:t> </a:t>
            </a:r>
            <a:r>
              <a:rPr lang="en-US" sz="2800" dirty="0" smtClean="0"/>
              <a:t>	Circle </a:t>
            </a:r>
            <a:r>
              <a:rPr lang="en-US" sz="2800" dirty="0"/>
              <a:t>of Courage:  Generosity, Belonging, Mastery, </a:t>
            </a:r>
            <a:r>
              <a:rPr lang="en-US" sz="2800" dirty="0" smtClean="0"/>
              <a:t>Independence</a:t>
            </a:r>
          </a:p>
          <a:p>
            <a:pPr lvl="2">
              <a:lnSpc>
                <a:spcPct val="100000"/>
              </a:lnSpc>
              <a:buFont typeface="Wingdings" charset="2"/>
              <a:buChar char="q"/>
            </a:pPr>
            <a:r>
              <a:rPr lang="en-US" sz="2800" dirty="0"/>
              <a:t> </a:t>
            </a:r>
            <a:r>
              <a:rPr lang="en-US" sz="2800" dirty="0" smtClean="0"/>
              <a:t>	Teachers </a:t>
            </a:r>
            <a:r>
              <a:rPr lang="en-US" sz="2800" dirty="0"/>
              <a:t>are asked to think about 1-2 students in their class and </a:t>
            </a:r>
            <a:r>
              <a:rPr lang="en-US" sz="2800" dirty="0" smtClean="0"/>
              <a:t>	complete </a:t>
            </a:r>
            <a:r>
              <a:rPr lang="en-US" sz="2800" dirty="0"/>
              <a:t>an SEB </a:t>
            </a:r>
            <a:r>
              <a:rPr lang="en-US" sz="2800" dirty="0" smtClean="0"/>
              <a:t>screening</a:t>
            </a:r>
            <a:r>
              <a:rPr lang="en-US" sz="2800" dirty="0"/>
              <a:t>.  Problem solve as a group.</a:t>
            </a:r>
          </a:p>
          <a:p>
            <a:endParaRPr lang="en-US" dirty="0"/>
          </a:p>
        </p:txBody>
      </p:sp>
    </p:spTree>
    <p:extLst>
      <p:ext uri="{BB962C8B-B14F-4D97-AF65-F5344CB8AC3E}">
        <p14:creationId xmlns:p14="http://schemas.microsoft.com/office/powerpoint/2010/main" val="104071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Vivian Project” – Year </a:t>
            </a:r>
            <a:r>
              <a:rPr lang="en-US" dirty="0" smtClean="0"/>
              <a:t>2</a:t>
            </a:r>
            <a:endParaRPr lang="en-US" dirty="0"/>
          </a:p>
        </p:txBody>
      </p:sp>
      <p:sp>
        <p:nvSpPr>
          <p:cNvPr id="3" name="Content Placeholder 2"/>
          <p:cNvSpPr>
            <a:spLocks noGrp="1"/>
          </p:cNvSpPr>
          <p:nvPr>
            <p:ph idx="1"/>
          </p:nvPr>
        </p:nvSpPr>
        <p:spPr/>
        <p:txBody>
          <a:bodyPr>
            <a:normAutofit/>
          </a:bodyPr>
          <a:lstStyle/>
          <a:p>
            <a:r>
              <a:rPr lang="en-US" sz="3200" b="1" dirty="0"/>
              <a:t>Dig deeper into content and do more application.</a:t>
            </a:r>
          </a:p>
          <a:p>
            <a:pPr lvl="0">
              <a:buFont typeface="Wingdings" charset="2"/>
              <a:buChar char="q"/>
            </a:pPr>
            <a:r>
              <a:rPr lang="en-US" sz="2400" dirty="0" smtClean="0"/>
              <a:t> 	Social </a:t>
            </a:r>
            <a:r>
              <a:rPr lang="en-US" sz="2400" dirty="0"/>
              <a:t>Power:  Expertness, Coercion, Manipulation, </a:t>
            </a:r>
            <a:r>
              <a:rPr lang="en-US" sz="2400" dirty="0" smtClean="0"/>
              <a:t>Likeability</a:t>
            </a:r>
          </a:p>
          <a:p>
            <a:pPr lvl="0">
              <a:buFont typeface="Wingdings" charset="2"/>
              <a:buChar char="q"/>
            </a:pPr>
            <a:r>
              <a:rPr lang="en-US" sz="2400" dirty="0"/>
              <a:t> </a:t>
            </a:r>
            <a:r>
              <a:rPr lang="en-US" sz="2400" dirty="0" smtClean="0"/>
              <a:t>	Developmental </a:t>
            </a:r>
            <a:r>
              <a:rPr lang="en-US" sz="2400" dirty="0"/>
              <a:t>Stages of Young </a:t>
            </a:r>
            <a:r>
              <a:rPr lang="en-US" sz="2400" dirty="0" smtClean="0"/>
              <a:t>Children</a:t>
            </a:r>
          </a:p>
          <a:p>
            <a:pPr marL="1408560" lvl="7" indent="0">
              <a:buNone/>
            </a:pPr>
            <a:endParaRPr lang="en-US" sz="2000" dirty="0" smtClean="0"/>
          </a:p>
          <a:p>
            <a:pPr marL="1408560" lvl="7" indent="0">
              <a:buNone/>
            </a:pPr>
            <a:r>
              <a:rPr lang="en-US" sz="2000" dirty="0" smtClean="0"/>
              <a:t>Stage </a:t>
            </a:r>
            <a:r>
              <a:rPr lang="en-US" sz="2000" dirty="0"/>
              <a:t>1:  Birth to Two Respond to the environment with </a:t>
            </a:r>
            <a:r>
              <a:rPr lang="en-US" sz="2000" dirty="0" smtClean="0"/>
              <a:t>pleasure</a:t>
            </a:r>
          </a:p>
          <a:p>
            <a:pPr marL="1408560" lvl="7" indent="0">
              <a:buNone/>
            </a:pPr>
            <a:r>
              <a:rPr lang="en-US" sz="2000" dirty="0" smtClean="0"/>
              <a:t>	Developmental </a:t>
            </a:r>
            <a:r>
              <a:rPr lang="en-US" sz="2000" dirty="0"/>
              <a:t>Anxiety: “No one cares</a:t>
            </a:r>
            <a:r>
              <a:rPr lang="en-US" sz="2000" dirty="0" smtClean="0"/>
              <a:t>.”</a:t>
            </a:r>
          </a:p>
          <a:p>
            <a:pPr marL="1408560" lvl="7" indent="0">
              <a:buNone/>
            </a:pPr>
            <a:r>
              <a:rPr lang="en-US" sz="2000" dirty="0" smtClean="0"/>
              <a:t>Stage </a:t>
            </a:r>
            <a:r>
              <a:rPr lang="en-US" sz="2000" dirty="0"/>
              <a:t>2: Respond to the environment with success, please </a:t>
            </a:r>
            <a:r>
              <a:rPr lang="en-US" sz="2000" dirty="0" smtClean="0"/>
              <a:t>adults</a:t>
            </a:r>
          </a:p>
          <a:p>
            <a:pPr marL="1408560" lvl="7" indent="0">
              <a:buNone/>
            </a:pPr>
            <a:r>
              <a:rPr lang="en-US" sz="2000" dirty="0" smtClean="0"/>
              <a:t>	Developmental </a:t>
            </a:r>
            <a:r>
              <a:rPr lang="en-US" sz="2000" dirty="0"/>
              <a:t>Anxiety: “I can’t do anything right</a:t>
            </a:r>
            <a:r>
              <a:rPr lang="en-US" sz="2000" dirty="0" smtClean="0"/>
              <a:t>.”</a:t>
            </a:r>
          </a:p>
          <a:p>
            <a:pPr marL="1408560" lvl="7" indent="0">
              <a:buNone/>
            </a:pPr>
            <a:r>
              <a:rPr lang="en-US" sz="2000" dirty="0" smtClean="0"/>
              <a:t>Stage </a:t>
            </a:r>
            <a:r>
              <a:rPr lang="en-US" sz="2000" dirty="0"/>
              <a:t>3:  Successful Group </a:t>
            </a:r>
            <a:r>
              <a:rPr lang="en-US" sz="2000" dirty="0" smtClean="0"/>
              <a:t>Participation</a:t>
            </a:r>
          </a:p>
          <a:p>
            <a:pPr marL="1408560" lvl="7" indent="0">
              <a:buNone/>
            </a:pPr>
            <a:r>
              <a:rPr lang="en-US" sz="2000" dirty="0" smtClean="0"/>
              <a:t>	Developmental </a:t>
            </a:r>
            <a:r>
              <a:rPr lang="en-US" sz="2000" dirty="0"/>
              <a:t>Anxiety:  Guilt over failure to meet expectations. </a:t>
            </a:r>
          </a:p>
        </p:txBody>
      </p:sp>
    </p:spTree>
    <p:extLst>
      <p:ext uri="{BB962C8B-B14F-4D97-AF65-F5344CB8AC3E}">
        <p14:creationId xmlns:p14="http://schemas.microsoft.com/office/powerpoint/2010/main" val="44875460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4491</TotalTime>
  <Words>1200</Words>
  <Application>Microsoft Macintosh PowerPoint</Application>
  <PresentationFormat>Widescreen</PresentationFormat>
  <Paragraphs>245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Retrospect</vt:lpstr>
      <vt:lpstr>Building Capacity of the Professional Staff to Support Social Emotional Learning in a PreK-1 Learning Environment</vt:lpstr>
      <vt:lpstr>Killingly, CT</vt:lpstr>
      <vt:lpstr>Background and Conditions for Change</vt:lpstr>
      <vt:lpstr>Now what?</vt:lpstr>
      <vt:lpstr>Our Beliefs in Killingly for Our Youngest Learners….</vt:lpstr>
      <vt:lpstr>Social, Emotional, and Behavioral Competence in Young Children</vt:lpstr>
      <vt:lpstr>Social, Emotional, and Behavioral Competence in Young Children (cont.)</vt:lpstr>
      <vt:lpstr>“The Vivian Project” – Year 1</vt:lpstr>
      <vt:lpstr>“The Vivian Project” – Year 2</vt:lpstr>
      <vt:lpstr>“The Vivian Project” – Year 2 (cont.)</vt:lpstr>
      <vt:lpstr>“The Vivian Project” – Year 3</vt:lpstr>
      <vt:lpstr>PK-3 Leadership Program</vt:lpstr>
      <vt:lpstr>Goals of the Program</vt:lpstr>
      <vt:lpstr>Goals of the Program  (cont.)</vt:lpstr>
      <vt:lpstr>Curriculum and Instruction (Module 1)</vt:lpstr>
      <vt:lpstr>Assessment/Leadership (Module 2/3)</vt:lpstr>
      <vt:lpstr> Biggest Takeaways </vt:lpstr>
      <vt:lpstr>What’s Next?  “Every Child, Every Grade, Every Day”</vt:lpstr>
      <vt:lpstr>What’s Next?  “Every Child, Every Grade, Every Day” (cont.)</vt:lpstr>
      <vt:lpstr>Purposeful Play</vt:lpstr>
      <vt:lpstr>Play Benefits, continued</vt:lpstr>
      <vt:lpstr>Discovery Time!</vt:lpstr>
      <vt:lpstr>PowerPoint Presentation</vt:lpstr>
      <vt:lpstr>Positive Behavior Supports Problem- Solving Model   </vt:lpstr>
      <vt:lpstr>Positive Behavior Supports Practices &amp; Principles</vt:lpstr>
      <vt:lpstr>Contact Information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Capacity of the Professional Staff to Support Social Emotional Learning in a PreK-1 Learning Environment</dc:title>
  <dc:subject/>
  <dc:creator>Microsoft Office User</dc:creator>
  <cp:keywords/>
  <dc:description/>
  <cp:lastModifiedBy>Microsoft Office User</cp:lastModifiedBy>
  <cp:revision>55</cp:revision>
  <cp:lastPrinted>2017-06-22T09:59:43Z</cp:lastPrinted>
  <dcterms:created xsi:type="dcterms:W3CDTF">2017-06-18T11:24:33Z</dcterms:created>
  <dcterms:modified xsi:type="dcterms:W3CDTF">2017-06-22T10:02:40Z</dcterms:modified>
  <cp:category/>
</cp:coreProperties>
</file>