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0" r:id="rId4"/>
  </p:sldMasterIdLst>
  <p:notesMasterIdLst>
    <p:notesMasterId r:id="rId16"/>
  </p:notesMasterIdLst>
  <p:sldIdLst>
    <p:sldId id="256" r:id="rId5"/>
    <p:sldId id="412" r:id="rId6"/>
    <p:sldId id="416" r:id="rId7"/>
    <p:sldId id="426" r:id="rId8"/>
    <p:sldId id="404" r:id="rId9"/>
    <p:sldId id="402" r:id="rId10"/>
    <p:sldId id="357" r:id="rId11"/>
    <p:sldId id="420" r:id="rId12"/>
    <p:sldId id="425" r:id="rId13"/>
    <p:sldId id="424" r:id="rId14"/>
    <p:sldId id="42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F30157-443E-4688-01DC-CCD4A7AB5C1D}" name="Gopalakrishnan, Ajit" initials="GA" userId="S::Ajit.Gopalakrishnan@ct.gov::522f67fa-94b1-4c5a-9a6c-9beb5277fe6f" providerId="AD"/>
  <p188:author id="{A49A46A5-3039-0D75-3AF1-F2E4A96D880B}" name="Parisi, Irene" initials="PI" userId="S::irene.parisi@ct.gov::8849d929-f234-4339-a72e-d7c043fd0238" providerId="AD"/>
  <p188:author id="{C09E1CEE-C0C8-F8C0-077E-204154A29270}" name="Hickey, Melissa" initials="HM" userId="S::melissa.hickey@ct.gov::b2375234-2a63-462e-a06e-420a5c945d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3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E586C-7687-49C0-85A1-9BBFA4DE174E}" v="7" dt="2023-08-15T14:14:4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95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ckey, Melissa" userId="b2375234-2a63-462e-a06e-420a5c945dd7" providerId="ADAL" clId="{B88E586C-7687-49C0-85A1-9BBFA4DE174E}"/>
    <pc:docChg chg="custSel addSld delSld modSld sldOrd">
      <pc:chgData name="Hickey, Melissa" userId="b2375234-2a63-462e-a06e-420a5c945dd7" providerId="ADAL" clId="{B88E586C-7687-49C0-85A1-9BBFA4DE174E}" dt="2023-08-15T16:24:01.472" v="162" actId="20577"/>
      <pc:docMkLst>
        <pc:docMk/>
      </pc:docMkLst>
      <pc:sldChg chg="modSp mod">
        <pc:chgData name="Hickey, Melissa" userId="b2375234-2a63-462e-a06e-420a5c945dd7" providerId="ADAL" clId="{B88E586C-7687-49C0-85A1-9BBFA4DE174E}" dt="2023-08-15T15:28:34.502" v="131" actId="20577"/>
        <pc:sldMkLst>
          <pc:docMk/>
          <pc:sldMk cId="1778452835" sldId="256"/>
        </pc:sldMkLst>
        <pc:spChg chg="mod">
          <ac:chgData name="Hickey, Melissa" userId="b2375234-2a63-462e-a06e-420a5c945dd7" providerId="ADAL" clId="{B88E586C-7687-49C0-85A1-9BBFA4DE174E}" dt="2023-08-15T15:28:34.502" v="131" actId="20577"/>
          <ac:spMkLst>
            <pc:docMk/>
            <pc:sldMk cId="1778452835" sldId="256"/>
            <ac:spMk id="3" creationId="{E2DA2B88-DB91-925E-EF13-49E8AA58E33B}"/>
          </ac:spMkLst>
        </pc:spChg>
      </pc:sldChg>
      <pc:sldChg chg="ord">
        <pc:chgData name="Hickey, Melissa" userId="b2375234-2a63-462e-a06e-420a5c945dd7" providerId="ADAL" clId="{B88E586C-7687-49C0-85A1-9BBFA4DE174E}" dt="2023-08-15T13:51:55.647" v="9"/>
        <pc:sldMkLst>
          <pc:docMk/>
          <pc:sldMk cId="3722501324" sldId="357"/>
        </pc:sldMkLst>
      </pc:sldChg>
      <pc:sldChg chg="del">
        <pc:chgData name="Hickey, Melissa" userId="b2375234-2a63-462e-a06e-420a5c945dd7" providerId="ADAL" clId="{B88E586C-7687-49C0-85A1-9BBFA4DE174E}" dt="2023-08-15T13:52:30.471" v="16" actId="47"/>
        <pc:sldMkLst>
          <pc:docMk/>
          <pc:sldMk cId="3179787150" sldId="359"/>
        </pc:sldMkLst>
      </pc:sldChg>
      <pc:sldChg chg="modSp mod">
        <pc:chgData name="Hickey, Melissa" userId="b2375234-2a63-462e-a06e-420a5c945dd7" providerId="ADAL" clId="{B88E586C-7687-49C0-85A1-9BBFA4DE174E}" dt="2023-08-15T14:30:42.781" v="107" actId="20577"/>
        <pc:sldMkLst>
          <pc:docMk/>
          <pc:sldMk cId="2664638091" sldId="402"/>
        </pc:sldMkLst>
        <pc:spChg chg="mod">
          <ac:chgData name="Hickey, Melissa" userId="b2375234-2a63-462e-a06e-420a5c945dd7" providerId="ADAL" clId="{B88E586C-7687-49C0-85A1-9BBFA4DE174E}" dt="2023-08-15T14:30:42.781" v="107" actId="20577"/>
          <ac:spMkLst>
            <pc:docMk/>
            <pc:sldMk cId="2664638091" sldId="402"/>
            <ac:spMk id="3" creationId="{669E1E1E-E949-73CE-E12F-A5BDFED631A9}"/>
          </ac:spMkLst>
        </pc:spChg>
      </pc:sldChg>
      <pc:sldChg chg="delSp modSp del mod ord">
        <pc:chgData name="Hickey, Melissa" userId="b2375234-2a63-462e-a06e-420a5c945dd7" providerId="ADAL" clId="{B88E586C-7687-49C0-85A1-9BBFA4DE174E}" dt="2023-08-15T14:34:11.268" v="124" actId="20577"/>
        <pc:sldMkLst>
          <pc:docMk/>
          <pc:sldMk cId="4004442539" sldId="404"/>
        </pc:sldMkLst>
        <pc:spChg chg="mod">
          <ac:chgData name="Hickey, Melissa" userId="b2375234-2a63-462e-a06e-420a5c945dd7" providerId="ADAL" clId="{B88E586C-7687-49C0-85A1-9BBFA4DE174E}" dt="2023-08-15T14:34:11.268" v="124" actId="20577"/>
          <ac:spMkLst>
            <pc:docMk/>
            <pc:sldMk cId="4004442539" sldId="404"/>
            <ac:spMk id="2" creationId="{EE80E04B-1860-682E-F042-51694CE45E77}"/>
          </ac:spMkLst>
        </pc:spChg>
        <pc:picChg chg="del">
          <ac:chgData name="Hickey, Melissa" userId="b2375234-2a63-462e-a06e-420a5c945dd7" providerId="ADAL" clId="{B88E586C-7687-49C0-85A1-9BBFA4DE174E}" dt="2023-08-15T14:13:54.679" v="30" actId="478"/>
          <ac:picMkLst>
            <pc:docMk/>
            <pc:sldMk cId="4004442539" sldId="404"/>
            <ac:picMk id="7" creationId="{59809FB1-B9B7-F889-7482-38BAC7C0F242}"/>
          </ac:picMkLst>
        </pc:picChg>
      </pc:sldChg>
      <pc:sldChg chg="modSp del mod ord">
        <pc:chgData name="Hickey, Melissa" userId="b2375234-2a63-462e-a06e-420a5c945dd7" providerId="ADAL" clId="{B88E586C-7687-49C0-85A1-9BBFA4DE174E}" dt="2023-08-15T14:32:03.164" v="111" actId="47"/>
        <pc:sldMkLst>
          <pc:docMk/>
          <pc:sldMk cId="3180135385" sldId="408"/>
        </pc:sldMkLst>
        <pc:spChg chg="mod">
          <ac:chgData name="Hickey, Melissa" userId="b2375234-2a63-462e-a06e-420a5c945dd7" providerId="ADAL" clId="{B88E586C-7687-49C0-85A1-9BBFA4DE174E}" dt="2023-08-15T14:32:01.573" v="110" actId="21"/>
          <ac:spMkLst>
            <pc:docMk/>
            <pc:sldMk cId="3180135385" sldId="408"/>
            <ac:spMk id="3" creationId="{669E1E1E-E949-73CE-E12F-A5BDFED631A9}"/>
          </ac:spMkLst>
        </pc:spChg>
      </pc:sldChg>
      <pc:sldChg chg="ord modAnim">
        <pc:chgData name="Hickey, Melissa" userId="b2375234-2a63-462e-a06e-420a5c945dd7" providerId="ADAL" clId="{B88E586C-7687-49C0-85A1-9BBFA4DE174E}" dt="2023-08-15T14:31:42.190" v="109"/>
        <pc:sldMkLst>
          <pc:docMk/>
          <pc:sldMk cId="3154999338" sldId="412"/>
        </pc:sldMkLst>
      </pc:sldChg>
      <pc:sldChg chg="delSp del mod">
        <pc:chgData name="Hickey, Melissa" userId="b2375234-2a63-462e-a06e-420a5c945dd7" providerId="ADAL" clId="{B88E586C-7687-49C0-85A1-9BBFA4DE174E}" dt="2023-08-15T14:14:12.365" v="31" actId="478"/>
        <pc:sldMkLst>
          <pc:docMk/>
          <pc:sldMk cId="3227154888" sldId="416"/>
        </pc:sldMkLst>
        <pc:picChg chg="del">
          <ac:chgData name="Hickey, Melissa" userId="b2375234-2a63-462e-a06e-420a5c945dd7" providerId="ADAL" clId="{B88E586C-7687-49C0-85A1-9BBFA4DE174E}" dt="2023-08-15T14:14:12.365" v="31" actId="478"/>
          <ac:picMkLst>
            <pc:docMk/>
            <pc:sldMk cId="3227154888" sldId="416"/>
            <ac:picMk id="7" creationId="{59809FB1-B9B7-F889-7482-38BAC7C0F242}"/>
          </ac:picMkLst>
        </pc:picChg>
      </pc:sldChg>
      <pc:sldChg chg="del">
        <pc:chgData name="Hickey, Melissa" userId="b2375234-2a63-462e-a06e-420a5c945dd7" providerId="ADAL" clId="{B88E586C-7687-49C0-85A1-9BBFA4DE174E}" dt="2023-08-15T13:52:37.038" v="20" actId="47"/>
        <pc:sldMkLst>
          <pc:docMk/>
          <pc:sldMk cId="349913699" sldId="419"/>
        </pc:sldMkLst>
      </pc:sldChg>
      <pc:sldChg chg="modSp del mod">
        <pc:chgData name="Hickey, Melissa" userId="b2375234-2a63-462e-a06e-420a5c945dd7" providerId="ADAL" clId="{B88E586C-7687-49C0-85A1-9BBFA4DE174E}" dt="2023-08-15T13:54:01.466" v="28" actId="47"/>
        <pc:sldMkLst>
          <pc:docMk/>
          <pc:sldMk cId="1209761261" sldId="421"/>
        </pc:sldMkLst>
        <pc:spChg chg="mod">
          <ac:chgData name="Hickey, Melissa" userId="b2375234-2a63-462e-a06e-420a5c945dd7" providerId="ADAL" clId="{B88E586C-7687-49C0-85A1-9BBFA4DE174E}" dt="2023-08-15T13:53:42.359" v="23" actId="20577"/>
          <ac:spMkLst>
            <pc:docMk/>
            <pc:sldMk cId="1209761261" sldId="421"/>
            <ac:spMk id="3" creationId="{669E1E1E-E949-73CE-E12F-A5BDFED631A9}"/>
          </ac:spMkLst>
        </pc:spChg>
      </pc:sldChg>
      <pc:sldChg chg="modSp del mod">
        <pc:chgData name="Hickey, Melissa" userId="b2375234-2a63-462e-a06e-420a5c945dd7" providerId="ADAL" clId="{B88E586C-7687-49C0-85A1-9BBFA4DE174E}" dt="2023-08-15T14:34:17.440" v="125" actId="47"/>
        <pc:sldMkLst>
          <pc:docMk/>
          <pc:sldMk cId="1444882337" sldId="422"/>
        </pc:sldMkLst>
        <pc:spChg chg="mod">
          <ac:chgData name="Hickey, Melissa" userId="b2375234-2a63-462e-a06e-420a5c945dd7" providerId="ADAL" clId="{B88E586C-7687-49C0-85A1-9BBFA4DE174E}" dt="2023-08-15T13:52:20.678" v="13" actId="20577"/>
          <ac:spMkLst>
            <pc:docMk/>
            <pc:sldMk cId="1444882337" sldId="422"/>
            <ac:spMk id="3" creationId="{669E1E1E-E949-73CE-E12F-A5BDFED631A9}"/>
          </ac:spMkLst>
        </pc:spChg>
      </pc:sldChg>
      <pc:sldChg chg="del">
        <pc:chgData name="Hickey, Melissa" userId="b2375234-2a63-462e-a06e-420a5c945dd7" providerId="ADAL" clId="{B88E586C-7687-49C0-85A1-9BBFA4DE174E}" dt="2023-08-15T13:52:34.366" v="18" actId="47"/>
        <pc:sldMkLst>
          <pc:docMk/>
          <pc:sldMk cId="3674808537" sldId="423"/>
        </pc:sldMkLst>
      </pc:sldChg>
      <pc:sldChg chg="del">
        <pc:chgData name="Hickey, Melissa" userId="b2375234-2a63-462e-a06e-420a5c945dd7" providerId="ADAL" clId="{B88E586C-7687-49C0-85A1-9BBFA4DE174E}" dt="2023-08-15T13:51:29.365" v="3" actId="47"/>
        <pc:sldMkLst>
          <pc:docMk/>
          <pc:sldMk cId="4236531159" sldId="424"/>
        </pc:sldMkLst>
      </pc:sldChg>
      <pc:sldChg chg="del">
        <pc:chgData name="Hickey, Melissa" userId="b2375234-2a63-462e-a06e-420a5c945dd7" providerId="ADAL" clId="{B88E586C-7687-49C0-85A1-9BBFA4DE174E}" dt="2023-08-15T13:51:31.359" v="5" actId="47"/>
        <pc:sldMkLst>
          <pc:docMk/>
          <pc:sldMk cId="2308994209" sldId="425"/>
        </pc:sldMkLst>
      </pc:sldChg>
      <pc:sldChg chg="del">
        <pc:chgData name="Hickey, Melissa" userId="b2375234-2a63-462e-a06e-420a5c945dd7" providerId="ADAL" clId="{B88E586C-7687-49C0-85A1-9BBFA4DE174E}" dt="2023-08-15T13:52:23.264" v="15" actId="47"/>
        <pc:sldMkLst>
          <pc:docMk/>
          <pc:sldMk cId="2023739733" sldId="426"/>
        </pc:sldMkLst>
      </pc:sldChg>
      <pc:sldChg chg="del">
        <pc:chgData name="Hickey, Melissa" userId="b2375234-2a63-462e-a06e-420a5c945dd7" providerId="ADAL" clId="{B88E586C-7687-49C0-85A1-9BBFA4DE174E}" dt="2023-08-15T13:52:31.877" v="17" actId="47"/>
        <pc:sldMkLst>
          <pc:docMk/>
          <pc:sldMk cId="91584482" sldId="427"/>
        </pc:sldMkLst>
      </pc:sldChg>
      <pc:sldChg chg="modSp new mod">
        <pc:chgData name="Hickey, Melissa" userId="b2375234-2a63-462e-a06e-420a5c945dd7" providerId="ADAL" clId="{B88E586C-7687-49C0-85A1-9BBFA4DE174E}" dt="2023-08-15T16:24:01.472" v="162" actId="20577"/>
        <pc:sldMkLst>
          <pc:docMk/>
          <pc:sldMk cId="787511153" sldId="427"/>
        </pc:sldMkLst>
        <pc:spChg chg="mod">
          <ac:chgData name="Hickey, Melissa" userId="b2375234-2a63-462e-a06e-420a5c945dd7" providerId="ADAL" clId="{B88E586C-7687-49C0-85A1-9BBFA4DE174E}" dt="2023-08-15T16:24:01.472" v="162" actId="20577"/>
          <ac:spMkLst>
            <pc:docMk/>
            <pc:sldMk cId="787511153" sldId="427"/>
            <ac:spMk id="2" creationId="{1D1F44B0-B7C2-F3EA-DF5D-C03075B583A7}"/>
          </ac:spMkLst>
        </pc:spChg>
        <pc:spChg chg="mod">
          <ac:chgData name="Hickey, Melissa" userId="b2375234-2a63-462e-a06e-420a5c945dd7" providerId="ADAL" clId="{B88E586C-7687-49C0-85A1-9BBFA4DE174E}" dt="2023-08-15T16:23:52.152" v="135"/>
          <ac:spMkLst>
            <pc:docMk/>
            <pc:sldMk cId="787511153" sldId="427"/>
            <ac:spMk id="3" creationId="{A7A3AD0C-D868-2887-1E44-8AC1E0DE19D3}"/>
          </ac:spMkLst>
        </pc:spChg>
      </pc:sldChg>
      <pc:sldChg chg="del">
        <pc:chgData name="Hickey, Melissa" userId="b2375234-2a63-462e-a06e-420a5c945dd7" providerId="ADAL" clId="{B88E586C-7687-49C0-85A1-9BBFA4DE174E}" dt="2023-08-15T13:52:35.478" v="19" actId="47"/>
        <pc:sldMkLst>
          <pc:docMk/>
          <pc:sldMk cId="4055395390" sldId="428"/>
        </pc:sldMkLst>
      </pc:sldChg>
      <pc:sldChg chg="del">
        <pc:chgData name="Hickey, Melissa" userId="b2375234-2a63-462e-a06e-420a5c945dd7" providerId="ADAL" clId="{B88E586C-7687-49C0-85A1-9BBFA4DE174E}" dt="2023-08-15T13:52:23.190" v="14" actId="47"/>
        <pc:sldMkLst>
          <pc:docMk/>
          <pc:sldMk cId="2564473699" sldId="429"/>
        </pc:sldMkLst>
      </pc:sldChg>
      <pc:sldChg chg="del">
        <pc:chgData name="Hickey, Melissa" userId="b2375234-2a63-462e-a06e-420a5c945dd7" providerId="ADAL" clId="{B88E586C-7687-49C0-85A1-9BBFA4DE174E}" dt="2023-08-15T13:52:40.999" v="21" actId="47"/>
        <pc:sldMkLst>
          <pc:docMk/>
          <pc:sldMk cId="478992105" sldId="430"/>
        </pc:sldMkLst>
      </pc:sldChg>
      <pc:sldChg chg="del">
        <pc:chgData name="Hickey, Melissa" userId="b2375234-2a63-462e-a06e-420a5c945dd7" providerId="ADAL" clId="{B88E586C-7687-49C0-85A1-9BBFA4DE174E}" dt="2023-08-15T13:52:42.883" v="22" actId="47"/>
        <pc:sldMkLst>
          <pc:docMk/>
          <pc:sldMk cId="1586555938"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7783F2-5C6E-4DBC-93CA-F7FB1DDF977D}" type="datetimeFigureOut">
              <a:rPr lang="en-US" smtClean="0"/>
              <a:t>8/15/2023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3C0FAB-AD55-4C80-9FC0-8C540E2DC8FC}" type="slidenum">
              <a:rPr lang="en-US" smtClean="0"/>
              <a:t>‹#›</a:t>
            </a:fld>
            <a:endParaRPr lang="en-US"/>
          </a:p>
        </p:txBody>
      </p:sp>
    </p:spTree>
    <p:extLst>
      <p:ext uri="{BB962C8B-B14F-4D97-AF65-F5344CB8AC3E}">
        <p14:creationId xmlns:p14="http://schemas.microsoft.com/office/powerpoint/2010/main" val="379731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3C0FAB-AD55-4C80-9FC0-8C540E2DC8FC}" type="slidenum">
              <a:rPr lang="en-US" smtClean="0"/>
              <a:t>2</a:t>
            </a:fld>
            <a:endParaRPr lang="en-US"/>
          </a:p>
        </p:txBody>
      </p:sp>
    </p:spTree>
    <p:extLst>
      <p:ext uri="{BB962C8B-B14F-4D97-AF65-F5344CB8AC3E}">
        <p14:creationId xmlns:p14="http://schemas.microsoft.com/office/powerpoint/2010/main" val="42272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Commissioner: share the data</a:t>
            </a:r>
          </a:p>
          <a:p>
            <a:endParaRPr lang="en-US"/>
          </a:p>
          <a:p>
            <a:r>
              <a:rPr lang="en-US"/>
              <a:t>Turn over to Ajit to go deeper into the data.</a:t>
            </a:r>
          </a:p>
          <a:p>
            <a:endParaRPr lang="en-US"/>
          </a:p>
        </p:txBody>
      </p:sp>
      <p:sp>
        <p:nvSpPr>
          <p:cNvPr id="4" name="Slide Number Placeholder 3"/>
          <p:cNvSpPr>
            <a:spLocks noGrp="1"/>
          </p:cNvSpPr>
          <p:nvPr>
            <p:ph type="sldNum" sz="quarter" idx="5"/>
          </p:nvPr>
        </p:nvSpPr>
        <p:spPr/>
        <p:txBody>
          <a:bodyPr/>
          <a:lstStyle/>
          <a:p>
            <a:fld id="{743C0FAB-AD55-4C80-9FC0-8C540E2DC8FC}" type="slidenum">
              <a:rPr lang="en-US" smtClean="0"/>
              <a:t>3</a:t>
            </a:fld>
            <a:endParaRPr lang="en-US"/>
          </a:p>
        </p:txBody>
      </p:sp>
    </p:spTree>
    <p:extLst>
      <p:ext uri="{BB962C8B-B14F-4D97-AF65-F5344CB8AC3E}">
        <p14:creationId xmlns:p14="http://schemas.microsoft.com/office/powerpoint/2010/main" val="38499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Ajit</a:t>
            </a:r>
          </a:p>
        </p:txBody>
      </p:sp>
      <p:sp>
        <p:nvSpPr>
          <p:cNvPr id="4" name="Slide Number Placeholder 3"/>
          <p:cNvSpPr>
            <a:spLocks noGrp="1"/>
          </p:cNvSpPr>
          <p:nvPr>
            <p:ph type="sldNum" sz="quarter" idx="5"/>
          </p:nvPr>
        </p:nvSpPr>
        <p:spPr/>
        <p:txBody>
          <a:bodyPr/>
          <a:lstStyle/>
          <a:p>
            <a:fld id="{743C0FAB-AD55-4C80-9FC0-8C540E2DC8FC}" type="slidenum">
              <a:rPr lang="en-US" smtClean="0"/>
              <a:t>4</a:t>
            </a:fld>
            <a:endParaRPr lang="en-US"/>
          </a:p>
        </p:txBody>
      </p:sp>
    </p:spTree>
    <p:extLst>
      <p:ext uri="{BB962C8B-B14F-4D97-AF65-F5344CB8AC3E}">
        <p14:creationId xmlns:p14="http://schemas.microsoft.com/office/powerpoint/2010/main" val="385977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3C0FAB-AD55-4C80-9FC0-8C540E2DC8FC}" type="slidenum">
              <a:rPr lang="en-US" smtClean="0"/>
              <a:t>5</a:t>
            </a:fld>
            <a:endParaRPr lang="en-US"/>
          </a:p>
        </p:txBody>
      </p:sp>
    </p:spTree>
    <p:extLst>
      <p:ext uri="{BB962C8B-B14F-4D97-AF65-F5344CB8AC3E}">
        <p14:creationId xmlns:p14="http://schemas.microsoft.com/office/powerpoint/2010/main" val="260140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r>
              <a:rPr lang="en-US"/>
              <a:t>Per P.A. 21-2, Sec. 402: The CSDE shall establish a Center for Literacy Research and Reading Success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43C0FAB-AD55-4C80-9FC0-8C540E2DC8FC}" type="slidenum">
              <a:rPr lang="en-US" smtClean="0"/>
              <a:t>6</a:t>
            </a:fld>
            <a:endParaRPr lang="en-US"/>
          </a:p>
        </p:txBody>
      </p:sp>
    </p:spTree>
    <p:extLst>
      <p:ext uri="{BB962C8B-B14F-4D97-AF65-F5344CB8AC3E}">
        <p14:creationId xmlns:p14="http://schemas.microsoft.com/office/powerpoint/2010/main" val="367050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a:p>
            <a:r>
              <a:rPr lang="en-US">
                <a:cs typeface="Calibri"/>
              </a:rPr>
              <a:t>Green: accomplished, Yellow: Developing</a:t>
            </a:r>
          </a:p>
        </p:txBody>
      </p:sp>
      <p:sp>
        <p:nvSpPr>
          <p:cNvPr id="4" name="Slide Number Placeholder 3"/>
          <p:cNvSpPr>
            <a:spLocks noGrp="1"/>
          </p:cNvSpPr>
          <p:nvPr>
            <p:ph type="sldNum" sz="quarter" idx="10"/>
          </p:nvPr>
        </p:nvSpPr>
        <p:spPr/>
        <p:txBody>
          <a:bodyPr/>
          <a:lstStyle/>
          <a:p>
            <a:pPr defTabSz="949478">
              <a:defRPr/>
            </a:pPr>
            <a:fld id="{AE8D40B6-3819-493F-9158-7671EA052FE0}" type="slidenum">
              <a:rPr lang="en-US">
                <a:solidFill>
                  <a:prstClr val="black"/>
                </a:solidFill>
                <a:latin typeface="Calibri" panose="020F0502020204030204"/>
              </a:rPr>
              <a:pPr defTabSz="94947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66519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43C0FAB-AD55-4C80-9FC0-8C540E2DC8FC}" type="slidenum">
              <a:rPr lang="en-US" smtClean="0"/>
              <a:t>8</a:t>
            </a:fld>
            <a:endParaRPr lang="en-US"/>
          </a:p>
        </p:txBody>
      </p:sp>
    </p:spTree>
    <p:extLst>
      <p:ext uri="{BB962C8B-B14F-4D97-AF65-F5344CB8AC3E}">
        <p14:creationId xmlns:p14="http://schemas.microsoft.com/office/powerpoint/2010/main" val="315485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rPr>
              <a:t>The CSDE shall award the ARPA-</a:t>
            </a:r>
            <a:r>
              <a:rPr lang="en-US" sz="1200" dirty="0">
                <a:effectLst/>
                <a:latin typeface="Calibri" panose="020F0502020204030204" pitchFamily="34" charset="0"/>
                <a:ea typeface="Calibri" panose="020F0502020204030204" pitchFamily="34" charset="0"/>
                <a:cs typeface="Times New Roman" panose="02020603050405020304" pitchFamily="18" charset="0"/>
              </a:rPr>
              <a:t>Right to Read Grant</a:t>
            </a:r>
            <a:r>
              <a:rPr lang="en-US" sz="1200" dirty="0">
                <a:effectLst/>
                <a:latin typeface="Calibri" panose="020F0502020204030204" pitchFamily="34" charset="0"/>
                <a:ea typeface="Times New Roman" panose="02020603050405020304" pitchFamily="18" charset="0"/>
              </a:rPr>
              <a:t> to each grant recipient for the fiscal years ending 2023 and 2024. The grant shall be paid on a reimbursement basis for eligible expenditures dated November 21, 2022, through December 31, 2024. No encumbrances or expenditures may be incurred after December 31, 2024. Grants must be completed by August 31, 2023.</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743C0FAB-AD55-4C80-9FC0-8C540E2DC8FC}" type="slidenum">
              <a:rPr lang="en-US" smtClean="0"/>
              <a:t>9</a:t>
            </a:fld>
            <a:endParaRPr lang="en-US"/>
          </a:p>
        </p:txBody>
      </p:sp>
    </p:spTree>
    <p:extLst>
      <p:ext uri="{BB962C8B-B14F-4D97-AF65-F5344CB8AC3E}">
        <p14:creationId xmlns:p14="http://schemas.microsoft.com/office/powerpoint/2010/main" val="262552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43C0FAB-AD55-4C80-9FC0-8C540E2DC8FC}" type="slidenum">
              <a:rPr lang="en-US" smtClean="0"/>
              <a:t>10</a:t>
            </a:fld>
            <a:endParaRPr lang="en-US"/>
          </a:p>
        </p:txBody>
      </p:sp>
    </p:spTree>
    <p:extLst>
      <p:ext uri="{BB962C8B-B14F-4D97-AF65-F5344CB8AC3E}">
        <p14:creationId xmlns:p14="http://schemas.microsoft.com/office/powerpoint/2010/main" val="210317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6A290-F69F-1BAC-4659-7D5422F09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460FD8-AECF-E74F-B15F-2CF5C5800E80}"/>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1696FD92-4850-DC67-1B06-5AE70479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9B13B-54BD-E0C5-8D4A-76B793399F8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8484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2F6-1D5F-B6DC-E2AD-855742C8FF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32AB8-BA95-99E4-04F3-E4DA48435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51701-A176-F719-3950-CB62FFCAB6AC}"/>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8B755A61-811C-8596-B16C-9823A9CCD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A362-247D-62AA-18E4-318BCAF02619}"/>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371068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730FA-B97D-F477-6ECB-EBA4A132D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E3793-E6AA-7E18-7DE6-81A1DA55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92C41-6DF7-2E87-4A3C-4AA730F8E312}"/>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3A27067D-E095-B36A-539C-D61814524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E550C-6FD5-7401-D2AC-E56FDFF868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428673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672971" y="6650779"/>
            <a:ext cx="10179660"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6320609" y="6374503"/>
            <a:ext cx="5626675" cy="276999"/>
          </a:xfrm>
          <a:prstGeom prst="rect">
            <a:avLst/>
          </a:prstGeom>
          <a:noFill/>
        </p:spPr>
        <p:txBody>
          <a:bodyPr wrap="square" rtlCol="0">
            <a:spAutoFit/>
          </a:bodyPr>
          <a:lstStyle/>
          <a:p>
            <a:pPr algn="r" defTabSz="457189"/>
            <a:r>
              <a:rPr lang="en-US" sz="1200" spc="51">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71" y="5861723"/>
            <a:ext cx="1387697" cy="789779"/>
          </a:xfrm>
          <a:prstGeom prst="rect">
            <a:avLst/>
          </a:prstGeom>
        </p:spPr>
      </p:pic>
    </p:spTree>
    <p:extLst>
      <p:ext uri="{BB962C8B-B14F-4D97-AF65-F5344CB8AC3E}">
        <p14:creationId xmlns:p14="http://schemas.microsoft.com/office/powerpoint/2010/main" val="380797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3350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SAP and ATC">
    <p:spTree>
      <p:nvGrpSpPr>
        <p:cNvPr id="1" name="Shape 11"/>
        <p:cNvGrpSpPr/>
        <p:nvPr/>
      </p:nvGrpSpPr>
      <p:grpSpPr>
        <a:xfrm>
          <a:off x="0" y="0"/>
          <a:ext cx="0" cy="0"/>
          <a:chOff x="0" y="0"/>
          <a:chExt cx="0" cy="0"/>
        </a:xfrm>
      </p:grpSpPr>
      <p:sp>
        <p:nvSpPr>
          <p:cNvPr id="14" name="Shape 14"/>
          <p:cNvSpPr txBox="1">
            <a:spLocks noGrp="1"/>
          </p:cNvSpPr>
          <p:nvPr>
            <p:ph type="ctrTitle"/>
          </p:nvPr>
        </p:nvSpPr>
        <p:spPr>
          <a:xfrm>
            <a:off x="292425" y="2362433"/>
            <a:ext cx="11714467"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92423" y="3835573"/>
            <a:ext cx="11714468"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189" marR="0" indent="0" algn="ctr" rtl="0">
              <a:spcBef>
                <a:spcPts val="400"/>
              </a:spcBef>
              <a:buClr>
                <a:srgbClr val="888888"/>
              </a:buClr>
              <a:buFont typeface="Arial"/>
              <a:buNone/>
              <a:defRPr/>
            </a:lvl2pPr>
            <a:lvl3pPr marL="914377" marR="0" indent="0" algn="ctr" rtl="0">
              <a:spcBef>
                <a:spcPts val="360"/>
              </a:spcBef>
              <a:buClr>
                <a:srgbClr val="888888"/>
              </a:buClr>
              <a:buFont typeface="Arial"/>
              <a:buNone/>
              <a:defRPr/>
            </a:lvl3pPr>
            <a:lvl4pPr marL="1371566" marR="0" indent="0" algn="ctr" rtl="0">
              <a:spcBef>
                <a:spcPts val="320"/>
              </a:spcBef>
              <a:buClr>
                <a:srgbClr val="888888"/>
              </a:buClr>
              <a:buFont typeface="Arial"/>
              <a:buNone/>
              <a:defRPr/>
            </a:lvl4pPr>
            <a:lvl5pPr marL="1828754" marR="0" indent="0" algn="ctr" rtl="0">
              <a:spcBef>
                <a:spcPts val="320"/>
              </a:spcBef>
              <a:buClr>
                <a:srgbClr val="888888"/>
              </a:buClr>
              <a:buFont typeface="Arial"/>
              <a:buNone/>
              <a:defRPr/>
            </a:lvl5pPr>
            <a:lvl6pPr marL="2285943" marR="0" indent="0" algn="ctr" rtl="0">
              <a:spcBef>
                <a:spcPts val="400"/>
              </a:spcBef>
              <a:buClr>
                <a:srgbClr val="888888"/>
              </a:buClr>
              <a:buFont typeface="Arial"/>
              <a:buNone/>
              <a:defRPr/>
            </a:lvl6pPr>
            <a:lvl7pPr marL="2743131" marR="0" indent="0" algn="ctr" rtl="0">
              <a:spcBef>
                <a:spcPts val="400"/>
              </a:spcBef>
              <a:buClr>
                <a:srgbClr val="888888"/>
              </a:buClr>
              <a:buFont typeface="Arial"/>
              <a:buNone/>
              <a:defRPr/>
            </a:lvl7pPr>
            <a:lvl8pPr marL="3200320" marR="0" indent="0" algn="ctr" rtl="0">
              <a:spcBef>
                <a:spcPts val="400"/>
              </a:spcBef>
              <a:buClr>
                <a:srgbClr val="888888"/>
              </a:buClr>
              <a:buFont typeface="Arial"/>
              <a:buNone/>
              <a:defRPr/>
            </a:lvl8pPr>
            <a:lvl9pPr marL="3657509" marR="0" indent="0" algn="ctr" rtl="0">
              <a:spcBef>
                <a:spcPts val="400"/>
              </a:spcBef>
              <a:buClr>
                <a:srgbClr val="888888"/>
              </a:buClr>
              <a:buFont typeface="Arial"/>
              <a:buNone/>
              <a:defRPr/>
            </a:lvl9pPr>
          </a:lstStyle>
          <a:p>
            <a:endParaRPr/>
          </a:p>
        </p:txBody>
      </p:sp>
      <p:sp>
        <p:nvSpPr>
          <p:cNvPr id="16" name="Shape 16"/>
          <p:cNvSpPr/>
          <p:nvPr/>
        </p:nvSpPr>
        <p:spPr>
          <a:xfrm>
            <a:off x="0" y="1737615"/>
            <a:ext cx="12192000" cy="111125"/>
          </a:xfrm>
          <a:prstGeom prst="rect">
            <a:avLst/>
          </a:prstGeom>
          <a:solidFill>
            <a:srgbClr val="FFFFFF"/>
          </a:solidFill>
          <a:ln>
            <a:noFill/>
          </a:ln>
        </p:spPr>
        <p:txBody>
          <a:bodyPr lIns="91425" tIns="45700" rIns="91425" bIns="45700" anchor="ctr" anchorCtr="0">
            <a:noAutofit/>
          </a:bodyPr>
          <a:lstStyle/>
          <a:p>
            <a:pPr algn="ctr" defTabSz="457189"/>
            <a:endParaRPr sz="1800">
              <a:solidFill>
                <a:prstClr val="white"/>
              </a:solidFill>
              <a:ea typeface="Calibri"/>
              <a:cs typeface="Calibri"/>
              <a:sym typeface="Calibri"/>
            </a:endParaRPr>
          </a:p>
        </p:txBody>
      </p:sp>
      <p:pic>
        <p:nvPicPr>
          <p:cNvPr id="20" name="Picture 19" descr="treebackground2.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954779" y="362646"/>
            <a:ext cx="11015612" cy="6266754"/>
          </a:xfrm>
          <a:prstGeom prst="rect">
            <a:avLst/>
          </a:prstGeom>
        </p:spPr>
      </p:pic>
      <p:pic>
        <p:nvPicPr>
          <p:cNvPr id="4" name="Picture 3"/>
          <p:cNvPicPr>
            <a:picLocks noChangeAspect="1"/>
          </p:cNvPicPr>
          <p:nvPr userDrawn="1"/>
        </p:nvPicPr>
        <p:blipFill>
          <a:blip r:embed="rId3"/>
          <a:stretch>
            <a:fillRect/>
          </a:stretch>
        </p:blipFill>
        <p:spPr>
          <a:xfrm>
            <a:off x="285272" y="2310483"/>
            <a:ext cx="11721621" cy="2317484"/>
          </a:xfrm>
          <a:prstGeom prst="rect">
            <a:avLst/>
          </a:prstGeom>
          <a:ln>
            <a:solidFill>
              <a:srgbClr val="1C4372"/>
            </a:solidFill>
          </a:ln>
        </p:spPr>
      </p:pic>
      <p:pic>
        <p:nvPicPr>
          <p:cNvPr id="21" name="Picture 20" descr="CSDElogo_informal_blu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271" y="5861723"/>
            <a:ext cx="1387697" cy="789779"/>
          </a:xfrm>
          <a:prstGeom prst="rect">
            <a:avLst/>
          </a:prstGeom>
        </p:spPr>
      </p:pic>
      <p:sp>
        <p:nvSpPr>
          <p:cNvPr id="22" name="TextBox 21"/>
          <p:cNvSpPr txBox="1"/>
          <p:nvPr userDrawn="1"/>
        </p:nvSpPr>
        <p:spPr>
          <a:xfrm>
            <a:off x="6320609" y="6374503"/>
            <a:ext cx="5626675" cy="276999"/>
          </a:xfrm>
          <a:prstGeom prst="rect">
            <a:avLst/>
          </a:prstGeom>
          <a:noFill/>
        </p:spPr>
        <p:txBody>
          <a:bodyPr wrap="square" rtlCol="0">
            <a:spAutoFit/>
          </a:bodyPr>
          <a:lstStyle/>
          <a:p>
            <a:pPr algn="r" defTabSz="457189"/>
            <a:r>
              <a:rPr lang="en-US" sz="1200" spc="51">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87875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sp>
        <p:nvSpPr>
          <p:cNvPr id="165" name="Shape 165"/>
          <p:cNvSpPr txBox="1"/>
          <p:nvPr/>
        </p:nvSpPr>
        <p:spPr>
          <a:xfrm>
            <a:off x="153947" y="2306261"/>
            <a:ext cx="5058236" cy="1933091"/>
          </a:xfrm>
          <a:prstGeom prst="rect">
            <a:avLst/>
          </a:prstGeom>
          <a:noFill/>
          <a:ln>
            <a:noFill/>
          </a:ln>
        </p:spPr>
        <p:txBody>
          <a:bodyPr lIns="91425" tIns="45700" rIns="91425" bIns="45700" anchor="ctr" anchorCtr="0">
            <a:noAutofit/>
          </a:bodyPr>
          <a:lstStyle/>
          <a:p>
            <a:pPr defTabSz="457189">
              <a:buClr>
                <a:prstClr val="black"/>
              </a:buClr>
              <a:buFont typeface="Calibri"/>
              <a:buNone/>
            </a:pPr>
            <a:endParaRPr sz="3200">
              <a:solidFill>
                <a:prstClr val="black"/>
              </a:solidFill>
              <a:latin typeface="Allerta"/>
              <a:ea typeface="Allerta"/>
              <a:cs typeface="Allerta"/>
              <a:sym typeface="Allerta"/>
            </a:endParaRPr>
          </a:p>
        </p:txBody>
      </p:sp>
      <p:sp>
        <p:nvSpPr>
          <p:cNvPr id="166" name="Shape 166"/>
          <p:cNvSpPr txBox="1"/>
          <p:nvPr/>
        </p:nvSpPr>
        <p:spPr>
          <a:xfrm>
            <a:off x="153947" y="2306261"/>
            <a:ext cx="5058236" cy="1933091"/>
          </a:xfrm>
          <a:prstGeom prst="rect">
            <a:avLst/>
          </a:prstGeom>
          <a:noFill/>
          <a:ln>
            <a:noFill/>
          </a:ln>
        </p:spPr>
        <p:txBody>
          <a:bodyPr lIns="91425" tIns="45700" rIns="91425" bIns="45700" anchor="ctr" anchorCtr="0">
            <a:noAutofit/>
          </a:bodyPr>
          <a:lstStyle/>
          <a:p>
            <a:pPr defTabSz="457189">
              <a:buClr>
                <a:prstClr val="black"/>
              </a:buClr>
              <a:buFont typeface="Calibri"/>
              <a:buNone/>
            </a:pPr>
            <a:endParaRPr sz="3200">
              <a:solidFill>
                <a:prstClr val="black"/>
              </a:solidFill>
              <a:latin typeface="Allerta"/>
              <a:ea typeface="Allerta"/>
              <a:cs typeface="Allerta"/>
              <a:sym typeface="Allerta"/>
            </a:endParaRPr>
          </a:p>
        </p:txBody>
      </p:sp>
      <p:sp>
        <p:nvSpPr>
          <p:cNvPr id="167" name="Shape 167"/>
          <p:cNvSpPr txBox="1"/>
          <p:nvPr/>
        </p:nvSpPr>
        <p:spPr>
          <a:xfrm>
            <a:off x="288759" y="2852957"/>
            <a:ext cx="11494068" cy="876843"/>
          </a:xfrm>
          <a:prstGeom prst="rect">
            <a:avLst/>
          </a:prstGeom>
          <a:solidFill>
            <a:srgbClr val="FFFFFF">
              <a:alpha val="80000"/>
            </a:srgbClr>
          </a:solidFill>
          <a:ln>
            <a:noFill/>
          </a:ln>
        </p:spPr>
        <p:txBody>
          <a:bodyPr lIns="91425" tIns="45700" rIns="91425" bIns="45700" anchor="ctr" anchorCtr="0">
            <a:noAutofit/>
          </a:bodyPr>
          <a:lstStyle/>
          <a:p>
            <a:pPr defTabSz="457189">
              <a:buClr>
                <a:prstClr val="black"/>
              </a:buClr>
              <a:buFont typeface="Calibri"/>
              <a:buNone/>
            </a:pPr>
            <a:endParaRPr sz="3200">
              <a:solidFill>
                <a:srgbClr val="23593E"/>
              </a:solidFill>
              <a:latin typeface="Allerta"/>
              <a:ea typeface="Allerta"/>
              <a:cs typeface="Allerta"/>
              <a:sym typeface="Allerta"/>
            </a:endParaRPr>
          </a:p>
        </p:txBody>
      </p:sp>
      <p:sp>
        <p:nvSpPr>
          <p:cNvPr id="169" name="Shape 169"/>
          <p:cNvSpPr txBox="1">
            <a:spLocks noGrp="1"/>
          </p:cNvSpPr>
          <p:nvPr>
            <p:ph type="title"/>
          </p:nvPr>
        </p:nvSpPr>
        <p:spPr>
          <a:xfrm>
            <a:off x="292425" y="1761697"/>
            <a:ext cx="11490400" cy="3124213"/>
          </a:xfrm>
          <a:prstGeom prst="rect">
            <a:avLst/>
          </a:prstGeom>
          <a:solidFill>
            <a:srgbClr val="1C4372"/>
          </a:solid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TextBox 7"/>
          <p:cNvSpPr txBox="1"/>
          <p:nvPr userDrawn="1"/>
        </p:nvSpPr>
        <p:spPr>
          <a:xfrm>
            <a:off x="6320609" y="6374503"/>
            <a:ext cx="5626675" cy="276999"/>
          </a:xfrm>
          <a:prstGeom prst="rect">
            <a:avLst/>
          </a:prstGeom>
          <a:noFill/>
        </p:spPr>
        <p:txBody>
          <a:bodyPr wrap="square" rtlCol="0">
            <a:spAutoFit/>
          </a:bodyPr>
          <a:lstStyle/>
          <a:p>
            <a:pPr algn="r" defTabSz="457189"/>
            <a:r>
              <a:rPr lang="en-US" sz="1200" spc="51">
                <a:solidFill>
                  <a:srgbClr val="002D73"/>
                </a:solidFill>
                <a:latin typeface="Times New Roman"/>
                <a:cs typeface="Times New Roman"/>
              </a:rPr>
              <a:t>CONNECTICUT STATE DEPARTMENT OF EDUCATION</a:t>
            </a:r>
          </a:p>
        </p:txBody>
      </p:sp>
      <p:cxnSp>
        <p:nvCxnSpPr>
          <p:cNvPr id="9" name="Straight Connector 8"/>
          <p:cNvCxnSpPr/>
          <p:nvPr userDrawn="1"/>
        </p:nvCxnSpPr>
        <p:spPr>
          <a:xfrm flipV="1">
            <a:off x="1672971" y="6682384"/>
            <a:ext cx="10179660"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71" y="5893328"/>
            <a:ext cx="1387697" cy="789779"/>
          </a:xfrm>
          <a:prstGeom prst="rect">
            <a:avLst/>
          </a:prstGeom>
        </p:spPr>
      </p:pic>
    </p:spTree>
    <p:extLst>
      <p:ext uri="{BB962C8B-B14F-4D97-AF65-F5344CB8AC3E}">
        <p14:creationId xmlns:p14="http://schemas.microsoft.com/office/powerpoint/2010/main" val="305762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96"/>
        <p:cNvGrpSpPr/>
        <p:nvPr/>
      </p:nvGrpSpPr>
      <p:grpSpPr>
        <a:xfrm>
          <a:off x="0" y="0"/>
          <a:ext cx="0" cy="0"/>
          <a:chOff x="0" y="0"/>
          <a:chExt cx="0" cy="0"/>
        </a:xfrm>
      </p:grpSpPr>
      <p:sp>
        <p:nvSpPr>
          <p:cNvPr id="397" name="Shape 397"/>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3841876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672971" y="6650779"/>
            <a:ext cx="10179660"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6320609" y="6374503"/>
            <a:ext cx="5626675" cy="276999"/>
          </a:xfrm>
          <a:prstGeom prst="rect">
            <a:avLst/>
          </a:prstGeom>
          <a:noFill/>
        </p:spPr>
        <p:txBody>
          <a:bodyPr wrap="square" rtlCol="0">
            <a:spAutoFit/>
          </a:bodyPr>
          <a:lstStyle/>
          <a:p>
            <a:pPr algn="r"/>
            <a:r>
              <a:rPr lang="en-US" sz="1200" spc="51">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71" y="5861723"/>
            <a:ext cx="1387697" cy="789779"/>
          </a:xfrm>
          <a:prstGeom prst="rect">
            <a:avLst/>
          </a:prstGeom>
        </p:spPr>
      </p:pic>
    </p:spTree>
    <p:extLst>
      <p:ext uri="{BB962C8B-B14F-4D97-AF65-F5344CB8AC3E}">
        <p14:creationId xmlns:p14="http://schemas.microsoft.com/office/powerpoint/2010/main" val="3398058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126492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p:nvPr/>
        </p:nvSpPr>
        <p:spPr>
          <a:xfrm>
            <a:off x="10095585" y="6483782"/>
            <a:ext cx="1944399" cy="246299"/>
          </a:xfrm>
          <a:prstGeom prst="rect">
            <a:avLst/>
          </a:prstGeom>
          <a:noFill/>
          <a:ln>
            <a:noFill/>
          </a:ln>
        </p:spPr>
        <p:txBody>
          <a:bodyPr lIns="91425" tIns="45700" rIns="91425" bIns="45700" anchor="t" anchorCtr="0">
            <a:noAutofit/>
          </a:bodyPr>
          <a:lstStyle/>
          <a:p>
            <a:pPr algn="r" defTabSz="457189">
              <a:buSzPct val="25000"/>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pPr algn="r" defTabSz="457189">
                <a:buSzPct val="25000"/>
              </a:pPr>
              <a:t>‹#›</a:t>
            </a:fld>
            <a:r>
              <a:rPr lang="en-US" sz="1000">
                <a:solidFill>
                  <a:srgbClr val="FFFFFF"/>
                </a:solidFill>
                <a:latin typeface="Allerta"/>
                <a:ea typeface="Allerta"/>
                <a:cs typeface="Allerta"/>
                <a:sym typeface="Allerta"/>
              </a:rPr>
              <a:t> </a:t>
            </a:r>
          </a:p>
        </p:txBody>
      </p:sp>
      <p:sp>
        <p:nvSpPr>
          <p:cNvPr id="245" name="Shape 245"/>
          <p:cNvSpPr/>
          <p:nvPr/>
        </p:nvSpPr>
        <p:spPr>
          <a:xfrm>
            <a:off x="4723453" y="6519784"/>
            <a:ext cx="2542399" cy="175499"/>
          </a:xfrm>
          <a:prstGeom prst="rect">
            <a:avLst/>
          </a:prstGeom>
          <a:noFill/>
          <a:ln>
            <a:noFill/>
          </a:ln>
        </p:spPr>
        <p:txBody>
          <a:bodyPr lIns="91425" tIns="45700" rIns="91425" bIns="45700" anchor="ctr" anchorCtr="0">
            <a:noAutofit/>
          </a:bodyPr>
          <a:lstStyle/>
          <a:p>
            <a:pPr algn="ctr" defTabSz="457189"/>
            <a:endParaRPr sz="1800">
              <a:solidFill>
                <a:prstClr val="white"/>
              </a:solidFill>
              <a:ea typeface="Calibri"/>
              <a:cs typeface="Calibri"/>
              <a:sym typeface="Calibri"/>
            </a:endParaRPr>
          </a:p>
        </p:txBody>
      </p:sp>
      <p:pic>
        <p:nvPicPr>
          <p:cNvPr id="8" name="Picture 7"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71" y="5861721"/>
            <a:ext cx="1387697" cy="789779"/>
          </a:xfrm>
          <a:prstGeom prst="rect">
            <a:avLst/>
          </a:prstGeom>
        </p:spPr>
      </p:pic>
      <p:sp>
        <p:nvSpPr>
          <p:cNvPr id="9" name="TextBox 8"/>
          <p:cNvSpPr txBox="1"/>
          <p:nvPr userDrawn="1"/>
        </p:nvSpPr>
        <p:spPr>
          <a:xfrm>
            <a:off x="6320609" y="6374501"/>
            <a:ext cx="5626675" cy="276999"/>
          </a:xfrm>
          <a:prstGeom prst="rect">
            <a:avLst/>
          </a:prstGeom>
          <a:noFill/>
        </p:spPr>
        <p:txBody>
          <a:bodyPr wrap="square" rtlCol="0">
            <a:spAutoFit/>
          </a:bodyPr>
          <a:lstStyle/>
          <a:p>
            <a:pPr algn="r" defTabSz="457189"/>
            <a:r>
              <a:rPr lang="en-US" sz="1200" spc="51">
                <a:solidFill>
                  <a:srgbClr val="002D73"/>
                </a:solidFill>
                <a:latin typeface="Times New Roman"/>
                <a:cs typeface="Times New Roman"/>
              </a:rPr>
              <a:t>CONNECTICUT STATE DEPARTMENT OF EDUCATION</a:t>
            </a:r>
          </a:p>
        </p:txBody>
      </p:sp>
      <p:cxnSp>
        <p:nvCxnSpPr>
          <p:cNvPr id="10" name="Straight Connector 9"/>
          <p:cNvCxnSpPr/>
          <p:nvPr userDrawn="1"/>
        </p:nvCxnSpPr>
        <p:spPr>
          <a:xfrm flipV="1">
            <a:off x="1672971" y="6650777"/>
            <a:ext cx="10179660"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12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329988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8/15/2023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8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0E7C-48F5-504E-2689-081B17F69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CC3DE-773B-37E0-200B-09E0D8C57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832FDD-2830-AA9A-E00D-FA46BE158039}"/>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03A04CA4-C938-69B6-38A7-BDD5CC71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58FED-6B76-EBDE-C475-F9EBCC0C669E}"/>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10446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1771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4639-7512-4ABD-D7C5-128FB5E8A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E6608-5A4A-1E35-38F9-F0F0AB6C5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F2248-19E2-8051-467B-5B084CFA4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9A79C-EC95-5293-653C-3A7D17E24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ED625-A640-AE57-E525-EAEFB5AED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C9CCD-2685-D91D-6E76-E762FEC5D838}"/>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8" name="Footer Placeholder 7">
            <a:extLst>
              <a:ext uri="{FF2B5EF4-FFF2-40B4-BE49-F238E27FC236}">
                <a16:creationId xmlns:a16="http://schemas.microsoft.com/office/drawing/2014/main" id="{29D977F5-D306-6DEE-8AFA-C7E08CDF8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D4B341-EC51-6C2C-0512-A705ED96B81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68243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9907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C6FAF-B447-1268-3FB1-B060FE10FD22}"/>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3" name="Footer Placeholder 2">
            <a:extLst>
              <a:ext uri="{FF2B5EF4-FFF2-40B4-BE49-F238E27FC236}">
                <a16:creationId xmlns:a16="http://schemas.microsoft.com/office/drawing/2014/main" id="{9F728188-5E78-FFCD-5811-6BF887BCC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A4639-FBC6-7151-B619-A0557F9599F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989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925B-ED23-2DE9-592E-8CACB805F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C1099-D78A-FE32-C1EA-6493639B2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2E5C2-876F-29C8-DD59-77FFBB7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9888-AB4B-30E8-D32C-03DC6A5808C3}"/>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6" name="Footer Placeholder 5">
            <a:extLst>
              <a:ext uri="{FF2B5EF4-FFF2-40B4-BE49-F238E27FC236}">
                <a16:creationId xmlns:a16="http://schemas.microsoft.com/office/drawing/2014/main" id="{A47121FA-8BF1-CD25-1C97-C584F0E6A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E3EF-1AEE-9AAE-3BEB-7C19C36B210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0096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48F2-076E-980E-0451-975B296C7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DAD13-8619-292B-DC45-C7D1393F9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C2FA9-700F-6AD8-CD6A-7F6F3BD9B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82A1B-B75E-20F3-6AF2-2D2D1DBF06CE}"/>
              </a:ext>
            </a:extLst>
          </p:cNvPr>
          <p:cNvSpPr>
            <a:spLocks noGrp="1"/>
          </p:cNvSpPr>
          <p:nvPr>
            <p:ph type="dt" sz="half" idx="10"/>
          </p:nvPr>
        </p:nvSpPr>
        <p:spPr/>
        <p:txBody>
          <a:bodyPr/>
          <a:lstStyle/>
          <a:p>
            <a:fld id="{6EB3D0AF-832A-2B44-865A-921BCDF915E3}" type="datetimeFigureOut">
              <a:rPr lang="en-US" smtClean="0"/>
              <a:t>8/15/2023</a:t>
            </a:fld>
            <a:endParaRPr lang="en-US"/>
          </a:p>
        </p:txBody>
      </p:sp>
      <p:sp>
        <p:nvSpPr>
          <p:cNvPr id="6" name="Footer Placeholder 5">
            <a:extLst>
              <a:ext uri="{FF2B5EF4-FFF2-40B4-BE49-F238E27FC236}">
                <a16:creationId xmlns:a16="http://schemas.microsoft.com/office/drawing/2014/main" id="{A0466455-38EF-992A-4EC1-32EF5DFBB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0645C-8664-D661-F0E9-A0CDBE4590F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5654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3D0AF-832A-2B44-865A-921BCDF915E3}" type="datetimeFigureOut">
              <a:rPr lang="en-US" smtClean="0"/>
              <a:t>8/15/2023</a:t>
            </a:fld>
            <a:endParaRPr lang="en-US"/>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96B1A-CBF2-C54D-B723-E625441D0ED7}" type="slidenum">
              <a:rPr lang="en-US" smtClean="0"/>
              <a:t>‹#›</a:t>
            </a:fld>
            <a:endParaRPr lang="en-US"/>
          </a:p>
        </p:txBody>
      </p:sp>
    </p:spTree>
    <p:extLst>
      <p:ext uri="{BB962C8B-B14F-4D97-AF65-F5344CB8AC3E}">
        <p14:creationId xmlns:p14="http://schemas.microsoft.com/office/powerpoint/2010/main" val="30695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84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hyperlink" Target="https://public-edsight.ct.gov/?language=en_US" TargetMode="External"/><Relationship Id="rId2" Type="http://schemas.openxmlformats.org/officeDocument/2006/relationships/hyperlink" Target="https://portal.ct.gov/SDE/Academic-Office/Center-for-Literacy-Research-and-Reading-Succ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ga.ct.gov/2021/act/Pa/pdf/2021PA-00002-R00SB-01202SS1-PA.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hyperlink" Target="https://www.cga.ct.gov/asp/cgabillstatus/cgabillstatus.asp?selBillType=Bill&amp;which_year=2023&amp;bill_num=1165" TargetMode="External"/><Relationship Id="rId3" Type="http://schemas.openxmlformats.org/officeDocument/2006/relationships/image" Target="../media/image4.png"/><Relationship Id="rId7" Type="http://schemas.openxmlformats.org/officeDocument/2006/relationships/hyperlink" Target="https://www.cga.ct.gov/2023/ACT/PA/PDF/2023PA-00167-R00SB-00001-PA.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ga.ct.gov/current/pub/titles.htm" TargetMode="External"/><Relationship Id="rId5" Type="http://schemas.openxmlformats.org/officeDocument/2006/relationships/hyperlink" Target="https://portal.ct.gov/SDE/Academic-Office/Center-for-Literacy-Research-and-Reading-Success"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567D7-BC2A-3930-33D4-9416EC044C09}"/>
              </a:ext>
            </a:extLst>
          </p:cNvPr>
          <p:cNvSpPr/>
          <p:nvPr/>
        </p:nvSpPr>
        <p:spPr>
          <a:xfrm>
            <a:off x="0" y="-61955"/>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2"/>
                </a:solidFill>
              </a:rPr>
              <a:t>Welcome to the Center!</a:t>
            </a:r>
          </a:p>
        </p:txBody>
      </p:sp>
      <p:pic>
        <p:nvPicPr>
          <p:cNvPr id="5" name="Picture 4">
            <a:extLst>
              <a:ext uri="{FF2B5EF4-FFF2-40B4-BE49-F238E27FC236}">
                <a16:creationId xmlns:a16="http://schemas.microsoft.com/office/drawing/2014/main" id="{D846BA62-2ED1-CBC4-6C4F-0271CFE91C1C}"/>
              </a:ext>
            </a:extLst>
          </p:cNvPr>
          <p:cNvPicPr>
            <a:picLocks noChangeAspect="1"/>
          </p:cNvPicPr>
          <p:nvPr/>
        </p:nvPicPr>
        <p:blipFill>
          <a:blip r:embed="rId2"/>
          <a:srcRect/>
          <a:stretch/>
        </p:blipFill>
        <p:spPr>
          <a:xfrm>
            <a:off x="4132586" y="1858693"/>
            <a:ext cx="3926828" cy="3926828"/>
          </a:xfrm>
          <a:prstGeom prst="rect">
            <a:avLst/>
          </a:prstGeom>
        </p:spPr>
      </p:pic>
      <p:sp>
        <p:nvSpPr>
          <p:cNvPr id="3" name="Subtitle 2">
            <a:extLst>
              <a:ext uri="{FF2B5EF4-FFF2-40B4-BE49-F238E27FC236}">
                <a16:creationId xmlns:a16="http://schemas.microsoft.com/office/drawing/2014/main" id="{E2DA2B88-DB91-925E-EF13-49E8AA58E33B}"/>
              </a:ext>
            </a:extLst>
          </p:cNvPr>
          <p:cNvSpPr>
            <a:spLocks noGrp="1"/>
          </p:cNvSpPr>
          <p:nvPr>
            <p:ph type="subTitle" idx="1"/>
          </p:nvPr>
        </p:nvSpPr>
        <p:spPr>
          <a:xfrm>
            <a:off x="1524000" y="5848380"/>
            <a:ext cx="9144000" cy="723275"/>
          </a:xfrm>
        </p:spPr>
        <p:txBody>
          <a:bodyPr>
            <a:spAutoFit/>
          </a:bodyPr>
          <a:lstStyle/>
          <a:p>
            <a:pPr>
              <a:lnSpc>
                <a:spcPct val="100000"/>
              </a:lnSpc>
              <a:spcBef>
                <a:spcPts val="600"/>
              </a:spcBef>
            </a:pPr>
            <a:r>
              <a:rPr lang="en-US" sz="1800" b="1" dirty="0">
                <a:solidFill>
                  <a:schemeClr val="bg1"/>
                </a:solidFill>
                <a:latin typeface="Arial" panose="020B0604020202020204" pitchFamily="34" charset="0"/>
                <a:cs typeface="Arial" panose="020B0604020202020204" pitchFamily="34" charset="0"/>
              </a:rPr>
              <a:t>August 2023</a:t>
            </a:r>
          </a:p>
          <a:p>
            <a:pPr>
              <a:lnSpc>
                <a:spcPct val="100000"/>
              </a:lnSpc>
              <a:spcBef>
                <a:spcPts val="600"/>
              </a:spcBef>
            </a:pPr>
            <a:r>
              <a:rPr lang="en-US" sz="1800" dirty="0">
                <a:solidFill>
                  <a:schemeClr val="bg1"/>
                </a:solidFill>
                <a:latin typeface="Arial" panose="020B0604020202020204" pitchFamily="34" charset="0"/>
                <a:cs typeface="Arial" panose="020B0604020202020204" pitchFamily="34" charset="0"/>
              </a:rPr>
              <a:t>Connecticut State Department of Education</a:t>
            </a:r>
          </a:p>
        </p:txBody>
      </p:sp>
      <p:cxnSp>
        <p:nvCxnSpPr>
          <p:cNvPr id="10" name="Straight Connector 9">
            <a:extLst>
              <a:ext uri="{FF2B5EF4-FFF2-40B4-BE49-F238E27FC236}">
                <a16:creationId xmlns:a16="http://schemas.microsoft.com/office/drawing/2014/main" id="{E6DD654F-3EFD-9C22-878D-5F70C333D1F0}"/>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4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17566" y="1933820"/>
            <a:ext cx="10836234" cy="4314579"/>
          </a:xfrm>
        </p:spPr>
        <p:txBody>
          <a:bodyPr vert="horz" lIns="91440" tIns="45720" rIns="91440" bIns="45720" rtlCol="0" anchor="t">
            <a:noAutofit/>
          </a:bodyPr>
          <a:lstStyle/>
          <a:p>
            <a:pPr algn="ctr"/>
            <a:endParaRPr lang="en-US">
              <a:latin typeface="Arial" panose="020B0604020202020204" pitchFamily="34" charset="0"/>
              <a:cs typeface="Arial" panose="020B0604020202020204" pitchFamily="34" charset="0"/>
            </a:endParaRPr>
          </a:p>
          <a:p>
            <a:pPr marL="0" indent="0" algn="ctr">
              <a:buNone/>
            </a:pPr>
            <a:endParaRPr lang="en-US"/>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Arial"/>
                <a:cs typeface="Arial"/>
              </a:rPr>
              <a:t>ARP ESSER Small Town Grant</a:t>
            </a:r>
            <a:endParaRPr lang="en-US" dirty="0"/>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01464" y="296146"/>
            <a:ext cx="1324479" cy="1112158"/>
          </a:xfrm>
          <a:prstGeom prst="rect">
            <a:avLst/>
          </a:prstGeom>
        </p:spPr>
      </p:pic>
      <p:sp>
        <p:nvSpPr>
          <p:cNvPr id="5" name="TextBox 4">
            <a:extLst>
              <a:ext uri="{FF2B5EF4-FFF2-40B4-BE49-F238E27FC236}">
                <a16:creationId xmlns:a16="http://schemas.microsoft.com/office/drawing/2014/main" id="{3CC6822F-65A2-7918-E278-F4FF968820EF}"/>
              </a:ext>
            </a:extLst>
          </p:cNvPr>
          <p:cNvSpPr txBox="1"/>
          <p:nvPr/>
        </p:nvSpPr>
        <p:spPr>
          <a:xfrm>
            <a:off x="456643" y="1827127"/>
            <a:ext cx="1144339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panose="020F0502020204030204"/>
              </a:rPr>
              <a:t>ARP ESSER Small Town Grant</a:t>
            </a:r>
          </a:p>
          <a:p>
            <a:pPr marL="285750" indent="-285750">
              <a:buFont typeface="Arial"/>
              <a:buChar char="•"/>
            </a:pPr>
            <a:r>
              <a:rPr lang="en-US" sz="1800" dirty="0">
                <a:effectLst/>
                <a:latin typeface="Calibri" panose="020F0502020204030204" pitchFamily="34" charset="0"/>
                <a:ea typeface="Calibri" panose="020F0502020204030204" pitchFamily="34" charset="0"/>
              </a:rPr>
              <a:t>To assist Connecticut local and regional boards of education with total enrollment of under 1000 students in addressing educational disparities and increasing their investment in Grades K-3 scientifically based, evidence-based literacy teaching and learning.</a:t>
            </a:r>
          </a:p>
          <a:p>
            <a:pPr marL="285750" indent="-285750">
              <a:buFont typeface="Arial"/>
              <a:buChar char="•"/>
            </a:pPr>
            <a:r>
              <a:rPr lang="en-US" sz="1800" dirty="0">
                <a:effectLst/>
                <a:latin typeface="Calibri" panose="020F0502020204030204" pitchFamily="34" charset="0"/>
                <a:ea typeface="Times New Roman" panose="02020603050405020304" pitchFamily="18" charset="0"/>
              </a:rPr>
              <a:t>When calculating this grant, the CSDE</a:t>
            </a:r>
            <a:r>
              <a:rPr lang="x-none" sz="1800" dirty="0">
                <a:effectLst/>
                <a:latin typeface="Calibri" panose="020F0502020204030204" pitchFamily="34" charset="0"/>
                <a:ea typeface="Times New Roman" panose="02020603050405020304" pitchFamily="18" charset="0"/>
              </a:rPr>
              <a:t> proportionally distribute</a:t>
            </a:r>
            <a:r>
              <a:rPr lang="en-US" sz="1800" dirty="0">
                <a:effectLst/>
                <a:latin typeface="Calibri" panose="020F0502020204030204" pitchFamily="34" charset="0"/>
                <a:ea typeface="Times New Roman" panose="02020603050405020304" pitchFamily="18" charset="0"/>
              </a:rPr>
              <a:t>d</a:t>
            </a:r>
            <a:r>
              <a:rPr lang="x-none" sz="1800" dirty="0">
                <a:effectLst/>
                <a:latin typeface="Calibri" panose="020F0502020204030204" pitchFamily="34" charset="0"/>
                <a:ea typeface="Times New Roman" panose="02020603050405020304" pitchFamily="18" charset="0"/>
              </a:rPr>
              <a:t> $4</a:t>
            </a:r>
            <a:r>
              <a:rPr lang="en-US" sz="1800" dirty="0">
                <a:effectLst/>
                <a:latin typeface="Calibri" panose="020F0502020204030204" pitchFamily="34" charset="0"/>
                <a:ea typeface="Times New Roman" panose="02020603050405020304" pitchFamily="18" charset="0"/>
              </a:rPr>
              <a:t>,</a:t>
            </a:r>
            <a:r>
              <a:rPr lang="x-none" sz="1800" dirty="0">
                <a:effectLst/>
                <a:latin typeface="Calibri" panose="020F0502020204030204" pitchFamily="34" charset="0"/>
                <a:ea typeface="Times New Roman" panose="02020603050405020304" pitchFamily="18" charset="0"/>
              </a:rPr>
              <a:t>539</a:t>
            </a:r>
            <a:r>
              <a:rPr lang="en-US" sz="1800" dirty="0">
                <a:effectLst/>
                <a:latin typeface="Calibri" panose="020F0502020204030204" pitchFamily="34" charset="0"/>
                <a:ea typeface="Times New Roman" panose="02020603050405020304" pitchFamily="18" charset="0"/>
              </a:rPr>
              <a:t>,</a:t>
            </a:r>
            <a:r>
              <a:rPr lang="x-none" sz="1800" dirty="0">
                <a:effectLst/>
                <a:latin typeface="Calibri" panose="020F0502020204030204" pitchFamily="34" charset="0"/>
                <a:ea typeface="Times New Roman" panose="02020603050405020304" pitchFamily="18" charset="0"/>
              </a:rPr>
              <a:t>000 </a:t>
            </a:r>
            <a:r>
              <a:rPr lang="en-US" sz="1800" dirty="0">
                <a:effectLst/>
                <a:latin typeface="Calibri" panose="020F0502020204030204" pitchFamily="34" charset="0"/>
                <a:ea typeface="Times New Roman" panose="02020603050405020304" pitchFamily="18" charset="0"/>
              </a:rPr>
              <a:t>ARP ESSER Small Town funds to small towns utilizing</a:t>
            </a:r>
            <a:r>
              <a:rPr lang="x-none" sz="1800" dirty="0">
                <a:effectLst/>
                <a:latin typeface="Calibri" panose="020F0502020204030204" pitchFamily="34" charset="0"/>
                <a:ea typeface="Times New Roman" panose="02020603050405020304" pitchFamily="18" charset="0"/>
              </a:rPr>
              <a:t> the weighted </a:t>
            </a:r>
            <a:r>
              <a:rPr lang="en-US" sz="1800" dirty="0">
                <a:effectLst/>
                <a:latin typeface="Calibri" panose="020F0502020204030204" pitchFamily="34" charset="0"/>
                <a:ea typeface="Times New Roman" panose="02020603050405020304" pitchFamily="18" charset="0"/>
              </a:rPr>
              <a:t>Grades </a:t>
            </a:r>
            <a:r>
              <a:rPr lang="x-none" sz="1800" dirty="0">
                <a:effectLst/>
                <a:latin typeface="Calibri" panose="020F0502020204030204" pitchFamily="34" charset="0"/>
                <a:ea typeface="Times New Roman" panose="02020603050405020304" pitchFamily="18" charset="0"/>
              </a:rPr>
              <a:t>K-3 student enrollment from the ARPA Right to Read grant calculations</a:t>
            </a:r>
            <a:r>
              <a:rPr lang="en-US" sz="1800" dirty="0">
                <a:effectLst/>
                <a:latin typeface="Calibri" panose="020F0502020204030204" pitchFamily="34" charset="0"/>
                <a:ea typeface="Times New Roman" panose="02020603050405020304" pitchFamily="18" charset="0"/>
              </a:rPr>
              <a:t>.</a:t>
            </a:r>
            <a:endParaRPr lang="en-US" dirty="0">
              <a:latin typeface="Calibri" panose="020F0502020204030204" pitchFamily="34" charset="0"/>
              <a:ea typeface="Times New Roman" panose="02020603050405020304" pitchFamily="18" charset="0"/>
            </a:endParaRPr>
          </a:p>
          <a:p>
            <a:pPr marL="285750" indent="-285750">
              <a:buFont typeface="Arial"/>
              <a:buChar char="•"/>
            </a:pPr>
            <a:r>
              <a:rPr lang="en-US" sz="1800" dirty="0">
                <a:effectLst/>
                <a:latin typeface="Calibri" panose="020F0502020204030204" pitchFamily="34" charset="0"/>
                <a:ea typeface="Times New Roman" panose="02020603050405020304" pitchFamily="18" charset="0"/>
              </a:rPr>
              <a:t>May use to support:</a:t>
            </a:r>
          </a:p>
          <a:p>
            <a:pPr marL="742950" lvl="1" indent="-285750">
              <a:buFont typeface="Arial"/>
              <a:buChar char="•"/>
            </a:pPr>
            <a:r>
              <a:rPr lang="en-US" dirty="0">
                <a:effectLst/>
                <a:latin typeface="Calibri" panose="020F0502020204030204" pitchFamily="34" charset="0"/>
                <a:ea typeface="Times New Roman" panose="02020603050405020304" pitchFamily="18" charset="0"/>
              </a:rPr>
              <a:t>Connecticut approved, evidence-based, scientifically based Kindergarten to grade three (Grades K-3) universal screening reading assessments, Grades K-3 Reading curriculum models and programs, and associated professional learning provided by the vendors of the approved assessments, curriculum models and programs;</a:t>
            </a:r>
          </a:p>
          <a:p>
            <a:pPr marL="742950" lvl="1" indent="-285750">
              <a:buFont typeface="Arial" panose="020B0604020202020204" pitchFamily="34" charset="0"/>
              <a:buChar char="•"/>
            </a:pPr>
            <a:r>
              <a:rPr lang="en-US" dirty="0">
                <a:effectLst/>
                <a:ea typeface="Times New Roman" panose="02020603050405020304" pitchFamily="18" charset="0"/>
              </a:rPr>
              <a:t>professional learning and in-service training aligned to Connecticut approved Grades K-3 universal screening reading assessments and reading curriculum models and programs; and </a:t>
            </a:r>
            <a:endParaRPr lang="en-US" dirty="0">
              <a:ea typeface="Times New Roman" panose="02020603050405020304" pitchFamily="18" charset="0"/>
            </a:endParaRPr>
          </a:p>
          <a:p>
            <a:pPr marL="742950" lvl="1" indent="-285750">
              <a:buFont typeface="Arial" panose="020B0604020202020204" pitchFamily="34" charset="0"/>
              <a:buChar char="•"/>
            </a:pPr>
            <a:r>
              <a:rPr lang="en-US" dirty="0">
                <a:effectLst/>
                <a:ea typeface="Times New Roman" panose="02020603050405020304" pitchFamily="18" charset="0"/>
              </a:rPr>
              <a:t>purchase technology-related supplies, supplies, and books (e.g., Connecticut approved Grades K-3 universal screening reading assessments and Grades K-3 reading curriculum models or programs).</a:t>
            </a:r>
            <a:endParaRPr lang="en-US" dirty="0">
              <a:effectLst/>
              <a:latin typeface="Calibri" panose="020F0502020204030204" pitchFamily="34" charset="0"/>
              <a:ea typeface="Times New Roman" panose="02020603050405020304" pitchFamily="18" charset="0"/>
            </a:endParaRPr>
          </a:p>
          <a:p>
            <a:pPr marL="742950" lvl="1" indent="-285750">
              <a:buFont typeface="Arial"/>
              <a:buChar char="•"/>
            </a:pPr>
            <a:r>
              <a:rPr lang="en-US" dirty="0">
                <a:effectLst/>
                <a:latin typeface="Calibri" panose="020F0502020204030204" pitchFamily="34" charset="0"/>
                <a:ea typeface="Times New Roman" panose="02020603050405020304" pitchFamily="18" charset="0"/>
              </a:rPr>
              <a:t>substitute teacher fees associated with staff attending professional learning provided by the vendors of the approved assessments, curriculum models, and programs; and</a:t>
            </a:r>
            <a:endParaRPr lang="en-US" dirty="0">
              <a:latin typeface="Times New Roman" panose="02020603050405020304" pitchFamily="18" charset="0"/>
              <a:ea typeface="Times New Roman" panose="02020603050405020304" pitchFamily="18" charset="0"/>
            </a:endParaRPr>
          </a:p>
          <a:p>
            <a:pPr marL="742950" lvl="1" indent="-285750">
              <a:buFont typeface="Arial"/>
              <a:buChar char="•"/>
            </a:pPr>
            <a:r>
              <a:rPr lang="en-US" dirty="0">
                <a:effectLst/>
                <a:latin typeface="Calibri" panose="020F0502020204030204" pitchFamily="34" charset="0"/>
                <a:ea typeface="Times New Roman" panose="02020603050405020304" pitchFamily="18" charset="0"/>
              </a:rPr>
              <a:t>positions, substitute teacher coverage, or stipends regarding the implementation of the Grades K-3 universal screening reading assessments, Grades K-3 Reading curriculum models and programs.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5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44B0-B7C2-F3EA-DF5D-C03075B583A7}"/>
              </a:ext>
            </a:extLst>
          </p:cNvPr>
          <p:cNvSpPr>
            <a:spLocks noGrp="1"/>
          </p:cNvSpPr>
          <p:nvPr>
            <p:ph type="title"/>
          </p:nvPr>
        </p:nvSpPr>
        <p:spPr/>
        <p:txBody>
          <a:bodyPr/>
          <a:lstStyle/>
          <a:p>
            <a:r>
              <a:rPr lang="en-US" dirty="0"/>
              <a:t>Websites </a:t>
            </a:r>
          </a:p>
        </p:txBody>
      </p:sp>
      <p:sp>
        <p:nvSpPr>
          <p:cNvPr id="3" name="Content Placeholder 2">
            <a:extLst>
              <a:ext uri="{FF2B5EF4-FFF2-40B4-BE49-F238E27FC236}">
                <a16:creationId xmlns:a16="http://schemas.microsoft.com/office/drawing/2014/main" id="{A7A3AD0C-D868-2887-1E44-8AC1E0DE19D3}"/>
              </a:ext>
            </a:extLst>
          </p:cNvPr>
          <p:cNvSpPr>
            <a:spLocks noGrp="1"/>
          </p:cNvSpPr>
          <p:nvPr>
            <p:ph idx="1"/>
          </p:nvPr>
        </p:nvSpPr>
        <p:spPr/>
        <p:txBody>
          <a:bodyPr/>
          <a:lstStyle/>
          <a:p>
            <a:r>
              <a:rPr lang="en-US" dirty="0">
                <a:hlinkClick r:id="rId2"/>
              </a:rPr>
              <a:t>Center for Literacy Research and Reading Success (ct.gov)</a:t>
            </a:r>
            <a:endParaRPr lang="en-US" dirty="0"/>
          </a:p>
          <a:p>
            <a:r>
              <a:rPr lang="en-US" dirty="0" err="1">
                <a:hlinkClick r:id="rId3"/>
              </a:rPr>
              <a:t>EdSight</a:t>
            </a:r>
            <a:r>
              <a:rPr lang="en-US" dirty="0">
                <a:hlinkClick r:id="rId3"/>
              </a:rPr>
              <a:t> Home Page (ct.gov)</a:t>
            </a:r>
            <a:endParaRPr lang="en-US" dirty="0"/>
          </a:p>
        </p:txBody>
      </p:sp>
    </p:spTree>
    <p:extLst>
      <p:ext uri="{BB962C8B-B14F-4D97-AF65-F5344CB8AC3E}">
        <p14:creationId xmlns:p14="http://schemas.microsoft.com/office/powerpoint/2010/main" val="78751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66057" y="1891334"/>
            <a:ext cx="10787743" cy="4357065"/>
          </a:xfrm>
        </p:spPr>
        <p:txBody>
          <a:bodyPr vert="horz" lIns="91440" tIns="45720" rIns="91440" bIns="45720" rtlCol="0" anchor="t">
            <a:noAutofit/>
          </a:bodyPr>
          <a:lstStyle/>
          <a:p>
            <a:pPr marL="0" indent="0">
              <a:lnSpc>
                <a:spcPct val="107000"/>
              </a:lnSpc>
              <a:spcBef>
                <a:spcPts val="0"/>
              </a:spcBef>
              <a:buNone/>
            </a:pPr>
            <a:r>
              <a:rPr lang="en-US" sz="2400" dirty="0">
                <a:ea typeface="Calibri" panose="020F0502020204030204" pitchFamily="34" charset="0"/>
                <a:cs typeface="Times New Roman"/>
                <a:hlinkClick r:id="rId3"/>
              </a:rPr>
              <a:t>Right to Read Act (P.A. 21-2)</a:t>
            </a:r>
            <a:endParaRPr lang="en-US" sz="2400" dirty="0">
              <a:ea typeface="Calibri" panose="020F0502020204030204" pitchFamily="34" charset="0"/>
              <a:cs typeface="Times New Roman"/>
            </a:endParaRPr>
          </a:p>
          <a:p>
            <a:pPr>
              <a:lnSpc>
                <a:spcPct val="107000"/>
              </a:lnSpc>
              <a:spcBef>
                <a:spcPts val="0"/>
              </a:spcBef>
            </a:pPr>
            <a:r>
              <a:rPr lang="en-US" sz="2400" dirty="0">
                <a:effectLst/>
                <a:ea typeface="Calibri" panose="020F0502020204030204" pitchFamily="34" charset="0"/>
                <a:cs typeface="Times New Roman"/>
              </a:rPr>
              <a:t>Students who are not reading by the end of first grade are at significant risk for continued reading difficulties throughout school and beyond.</a:t>
            </a:r>
            <a:endParaRPr lang="en-US" dirty="0">
              <a:cs typeface="Times New Roman"/>
            </a:endParaRPr>
          </a:p>
          <a:p>
            <a:pPr>
              <a:lnSpc>
                <a:spcPct val="107000"/>
              </a:lnSpc>
              <a:spcBef>
                <a:spcPts val="0"/>
              </a:spcBef>
            </a:pPr>
            <a:r>
              <a:rPr lang="en-US" sz="2400" dirty="0">
                <a:effectLst/>
                <a:ea typeface="Calibri" panose="020F0502020204030204" pitchFamily="34" charset="0"/>
                <a:cs typeface="Times New Roman"/>
              </a:rPr>
              <a:t>The impact of low literacy is seen at many levels including absenteeism, school retention, special education, drop-outs, unemployment, and crime.</a:t>
            </a:r>
          </a:p>
          <a:p>
            <a:pPr>
              <a:lnSpc>
                <a:spcPct val="107000"/>
              </a:lnSpc>
              <a:spcBef>
                <a:spcPts val="0"/>
              </a:spcBef>
            </a:pPr>
            <a:r>
              <a:rPr lang="en-US" sz="2400" dirty="0">
                <a:effectLst/>
                <a:ea typeface="Calibri" panose="020F0502020204030204" pitchFamily="34" charset="0"/>
                <a:cs typeface="Times New Roman"/>
              </a:rPr>
              <a:t>Learning to read is not natural and students must be taught explicitly and systematically applying research-based </a:t>
            </a:r>
            <a:r>
              <a:rPr lang="en-US" sz="2400" dirty="0">
                <a:ea typeface="Calibri" panose="020F0502020204030204" pitchFamily="34" charset="0"/>
                <a:cs typeface="Times New Roman"/>
              </a:rPr>
              <a:t>components (Moats, 2020).</a:t>
            </a:r>
            <a:endParaRPr lang="en-US" sz="2400" dirty="0">
              <a:ea typeface="Calibri" panose="020F0502020204030204" pitchFamily="34" charset="0"/>
              <a:cs typeface="Times New Roman" panose="02020603050405020304" pitchFamily="18" charset="0"/>
            </a:endParaRPr>
          </a:p>
          <a:p>
            <a:pPr>
              <a:lnSpc>
                <a:spcPct val="107000"/>
              </a:lnSpc>
              <a:spcBef>
                <a:spcPts val="0"/>
              </a:spcBef>
            </a:pPr>
            <a:r>
              <a:rPr lang="en-US" sz="2400" dirty="0">
                <a:ea typeface="Calibri" panose="020F0502020204030204" pitchFamily="34" charset="0"/>
                <a:cs typeface="Calibri"/>
              </a:rPr>
              <a:t>Scientists</a:t>
            </a:r>
            <a:r>
              <a:rPr lang="en-US" sz="2400" dirty="0"/>
              <a:t> estimate that reading is teachable to 95 percent of our students (Fletcher &amp; Lyon, 1998).</a:t>
            </a:r>
            <a:endParaRPr lang="en-US" sz="2400" dirty="0">
              <a:cs typeface="Times New Roman" panose="02020603050405020304" pitchFamily="18" charset="0"/>
            </a:endParaRPr>
          </a:p>
          <a:p>
            <a:pPr>
              <a:lnSpc>
                <a:spcPct val="107000"/>
              </a:lnSpc>
              <a:spcBef>
                <a:spcPts val="0"/>
              </a:spcBef>
            </a:pPr>
            <a:r>
              <a:rPr lang="en-US" sz="2400" dirty="0">
                <a:effectLst/>
                <a:ea typeface="Calibri" panose="020F0502020204030204" pitchFamily="34" charset="0"/>
                <a:cs typeface="Times New Roman"/>
              </a:rPr>
              <a:t>If schools and districts incorporate the science of reading into teaching and learning, then they will provide an essential foundation for each student to achieve early reading success</a:t>
            </a:r>
            <a:r>
              <a:rPr lang="en-US" sz="2400" dirty="0">
                <a:ea typeface="Calibri" panose="020F0502020204030204" pitchFamily="34" charset="0"/>
                <a:cs typeface="Times New Roman"/>
              </a:rPr>
              <a:t> (National Reading Panel, 2000).</a:t>
            </a:r>
            <a:endParaRPr lang="en-US" sz="2400" dirty="0">
              <a:effectLst/>
              <a:ea typeface="Calibri" panose="020F0502020204030204" pitchFamily="34" charset="0"/>
              <a:cs typeface="Times New Roman"/>
            </a:endParaRPr>
          </a:p>
          <a:p>
            <a:endParaRPr lang="en-US" sz="2800" dirty="0"/>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300"/>
              </a:spcBef>
            </a:pPr>
            <a:r>
              <a:rPr lang="en-US" sz="3200" b="1">
                <a:solidFill>
                  <a:srgbClr val="FEC933"/>
                </a:solidFill>
                <a:latin typeface="Arial"/>
                <a:cs typeface="Arial"/>
              </a:rPr>
              <a:t>Call to Action: Right to Read Act (P.A. 21-2) </a:t>
            </a:r>
            <a:endParaRPr lang="en-US" sz="3200" b="1">
              <a:solidFill>
                <a:srgbClr val="FEC933"/>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4"/>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5"/>
          <a:srcRect/>
          <a:stretch/>
        </p:blipFill>
        <p:spPr>
          <a:xfrm>
            <a:off x="10301464" y="296146"/>
            <a:ext cx="1324479" cy="1112158"/>
          </a:xfrm>
          <a:prstGeom prst="rect">
            <a:avLst/>
          </a:prstGeom>
        </p:spPr>
      </p:pic>
    </p:spTree>
    <p:extLst>
      <p:ext uri="{BB962C8B-B14F-4D97-AF65-F5344CB8AC3E}">
        <p14:creationId xmlns:p14="http://schemas.microsoft.com/office/powerpoint/2010/main" val="31549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66057" y="1806963"/>
            <a:ext cx="11062487" cy="4351338"/>
          </a:xfrm>
        </p:spPr>
        <p:txBody>
          <a:bodyPr>
            <a:noAutofit/>
          </a:bodyPr>
          <a:lstStyle/>
          <a:p>
            <a:pPr marL="0" marR="0" indent="0">
              <a:spcBef>
                <a:spcPts val="0"/>
              </a:spcBef>
              <a:spcAft>
                <a:spcPts val="0"/>
              </a:spcAft>
              <a:buNone/>
            </a:pPr>
            <a:endParaRPr lang="en-US">
              <a:effectLst/>
              <a:latin typeface="Calibri" panose="020F0502020204030204" pitchFamily="34" charset="0"/>
              <a:ea typeface="Calibri" panose="020F0502020204030204" pitchFamily="34" charset="0"/>
            </a:endParaRPr>
          </a:p>
          <a:p>
            <a:pPr marL="0" indent="0">
              <a:buNone/>
            </a:pPr>
            <a:endParaRPr kumimoji="0" lang="en-US" b="0" i="0" u="none" strike="noStrike" kern="1200" cap="none" spc="0" normalizeH="0" baseline="0" noProof="0">
              <a:ln>
                <a:noFill/>
              </a:ln>
              <a:solidFill>
                <a:srgbClr val="3A4149"/>
              </a:solidFill>
              <a:effectLst/>
              <a:uLnTx/>
              <a:uFillTx/>
              <a:ea typeface="Roboto"/>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1" y="1696057"/>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258315"/>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Connecticut Grade 3 Achievement</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655069" y="171285"/>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90476" y="239502"/>
            <a:ext cx="1324479" cy="1112158"/>
          </a:xfrm>
          <a:prstGeom prst="rect">
            <a:avLst/>
          </a:prstGeom>
        </p:spPr>
      </p:pic>
      <p:sp>
        <p:nvSpPr>
          <p:cNvPr id="2" name="TextBox 1">
            <a:extLst>
              <a:ext uri="{FF2B5EF4-FFF2-40B4-BE49-F238E27FC236}">
                <a16:creationId xmlns:a16="http://schemas.microsoft.com/office/drawing/2014/main" id="{EE80E04B-1860-682E-F042-51694CE45E77}"/>
              </a:ext>
            </a:extLst>
          </p:cNvPr>
          <p:cNvSpPr txBox="1"/>
          <p:nvPr/>
        </p:nvSpPr>
        <p:spPr>
          <a:xfrm>
            <a:off x="655069" y="1930097"/>
            <a:ext cx="9982880" cy="2308324"/>
          </a:xfrm>
          <a:prstGeom prst="rect">
            <a:avLst/>
          </a:prstGeom>
          <a:noFill/>
        </p:spPr>
        <p:txBody>
          <a:bodyPr wrap="square" rtlCol="0">
            <a:spAutoFit/>
          </a:bodyPr>
          <a:lstStyle/>
          <a:p>
            <a:pPr marL="342900" indent="-342900">
              <a:buFont typeface="Arial" panose="020B0604020202020204" pitchFamily="34" charset="0"/>
              <a:buChar char="•"/>
            </a:pPr>
            <a:r>
              <a:rPr lang="en-US" sz="2400"/>
              <a:t>Prior to the pandemic, only around 54% of Connecticut public school students in Grade 3 were proficient in English language arts (ELA). Meaning, approximately 17,000 students in Connecticut public school districts were not proficient.</a:t>
            </a:r>
          </a:p>
          <a:p>
            <a:pPr marL="285750" indent="-285750">
              <a:buFont typeface="Arial" panose="020B0604020202020204" pitchFamily="34" charset="0"/>
              <a:buChar cha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After the pandemic, the proficiency rate declined to 47 percent. As a result, nearly 19,000 students now are </a:t>
            </a: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proficient in ELA in Grade 3.</a:t>
            </a:r>
            <a:endParaRPr lang="en-US" sz="2400"/>
          </a:p>
        </p:txBody>
      </p:sp>
    </p:spTree>
    <p:extLst>
      <p:ext uri="{BB962C8B-B14F-4D97-AF65-F5344CB8AC3E}">
        <p14:creationId xmlns:p14="http://schemas.microsoft.com/office/powerpoint/2010/main" val="32271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66057" y="1891334"/>
            <a:ext cx="10787743" cy="4357065"/>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Of these 19,000 students who are not proficient in Grade 3:</a:t>
            </a: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b="0" i="0" u="none" strike="noStrike" kern="1200" cap="none" spc="0" normalizeH="0" baseline="0" noProof="0">
                <a:ln>
                  <a:noFill/>
                </a:ln>
                <a:effectLst/>
                <a:uLnTx/>
                <a:uFillTx/>
                <a:latin typeface="Calibri" panose="020F0502020204030204"/>
                <a:ea typeface="+mn-ea"/>
                <a:cs typeface="+mn-cs"/>
              </a:rPr>
              <a:t>Over 11,600 students are in our 36 Alliance Districts of whom 5,000 are students with disabilities or English learners, while the remaining 6,600 are identified as neither.</a:t>
            </a:r>
            <a:endParaRPr lang="en-US" b="0" i="0" u="none" strike="noStrike" kern="1200" cap="none" spc="0" normalizeH="0" baseline="0" noProof="0">
              <a:ln>
                <a:noFill/>
              </a:ln>
              <a:effectLst/>
              <a:uLnTx/>
              <a:uFillTx/>
              <a:latin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b="0" i="0" u="none" strike="noStrike" kern="1200" cap="none" spc="0" normalizeH="0" baseline="0" noProof="0">
                <a:ln>
                  <a:noFill/>
                </a:ln>
                <a:effectLst/>
                <a:uLnTx/>
                <a:uFillTx/>
                <a:latin typeface="Calibri" panose="020F0502020204030204"/>
                <a:ea typeface="+mn-ea"/>
                <a:cs typeface="+mn-cs"/>
              </a:rPr>
              <a:t>Around 7,200 students are in non-Alliance districts of whom over 2,700 are students with disabilities or English learners, while the remaining 4,500 are identified as neither.</a:t>
            </a:r>
            <a:endParaRPr lang="en-US" b="0" i="0" u="none" strike="noStrike" kern="1200" cap="none" spc="0" normalizeH="0" baseline="0" noProof="0">
              <a:ln>
                <a:noFill/>
              </a:ln>
              <a:effectLst/>
              <a:uLnTx/>
              <a:uFillTx/>
              <a:latin typeface="Calibri" panose="020F0502020204030204"/>
              <a:cs typeface="Calibri" panose="020F0502020204030204"/>
            </a:endParaRPr>
          </a:p>
          <a:p>
            <a:pPr>
              <a:defRPr/>
            </a:pPr>
            <a:r>
              <a:rPr kumimoji="0" lang="en-US" sz="2400" b="0" i="0" u="none" strike="noStrike" kern="1200" cap="none" spc="0" normalizeH="0" baseline="0" noProof="0">
                <a:ln>
                  <a:noFill/>
                </a:ln>
                <a:effectLst/>
                <a:uLnTx/>
                <a:uFillTx/>
                <a:latin typeface="Calibri" panose="020F0502020204030204"/>
                <a:ea typeface="+mn-ea"/>
                <a:cs typeface="+mn-cs"/>
              </a:rPr>
              <a:t>Thousands of students in Grade 3, regardless of disability or English language proficiency or district, annually do not achieve minimal proficiency in ELA.</a:t>
            </a:r>
            <a:r>
              <a:rPr lang="en-US" sz="2400">
                <a:latin typeface="Calibri" panose="020F0502020204030204"/>
              </a:rPr>
              <a:t> </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This pattern existed prior to the pandemic and has been exacerbated by the pandemic.</a:t>
            </a:r>
            <a:endParaRPr lang="en-US" sz="2400" b="0" i="0" u="none" strike="noStrike" kern="1200" cap="none" spc="0" normalizeH="0" baseline="0" noProof="0">
              <a:ln>
                <a:noFill/>
              </a:ln>
              <a:effectLst/>
              <a:uLnTx/>
              <a:uFillTx/>
              <a:latin typeface="Calibri" panose="020F0502020204030204"/>
              <a:cs typeface="Calibri"/>
            </a:endParaRPr>
          </a:p>
          <a:p>
            <a:pPr marL="0" indent="0" algn="ctr">
              <a:buNone/>
            </a:pPr>
            <a:endParaRPr lang="en-US" sz="240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Connecticut Grade 3 Achievement</a:t>
            </a:r>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01464" y="296146"/>
            <a:ext cx="1324479" cy="1112158"/>
          </a:xfrm>
          <a:prstGeom prst="rect">
            <a:avLst/>
          </a:prstGeom>
        </p:spPr>
      </p:pic>
    </p:spTree>
    <p:extLst>
      <p:ext uri="{BB962C8B-B14F-4D97-AF65-F5344CB8AC3E}">
        <p14:creationId xmlns:p14="http://schemas.microsoft.com/office/powerpoint/2010/main" val="233335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66057" y="1806963"/>
            <a:ext cx="11062487" cy="4351338"/>
          </a:xfrm>
        </p:spPr>
        <p:txBody>
          <a:bodyPr>
            <a:noAutofit/>
          </a:bodyPr>
          <a:lstStyle/>
          <a:p>
            <a:pPr marL="0" marR="0" indent="0">
              <a:spcBef>
                <a:spcPts val="0"/>
              </a:spcBef>
              <a:spcAft>
                <a:spcPts val="0"/>
              </a:spcAft>
              <a:buNone/>
            </a:pPr>
            <a:endParaRPr lang="en-US">
              <a:effectLst/>
              <a:latin typeface="Calibri" panose="020F0502020204030204" pitchFamily="34" charset="0"/>
              <a:ea typeface="Calibri" panose="020F0502020204030204" pitchFamily="34" charset="0"/>
            </a:endParaRPr>
          </a:p>
          <a:p>
            <a:pPr marL="0" indent="0">
              <a:buNone/>
            </a:pPr>
            <a:endParaRPr kumimoji="0" lang="en-US" b="0" i="0" u="none" strike="noStrike" kern="1200" cap="none" spc="0" normalizeH="0" baseline="0" noProof="0">
              <a:ln>
                <a:noFill/>
              </a:ln>
              <a:solidFill>
                <a:srgbClr val="3A4149"/>
              </a:solidFill>
              <a:effectLst/>
              <a:uLnTx/>
              <a:uFillTx/>
              <a:ea typeface="Roboto"/>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1" y="1696057"/>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258315"/>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The Connecticut State Department </a:t>
            </a:r>
          </a:p>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of Education (CSDE)</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655069" y="171285"/>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90476" y="239502"/>
            <a:ext cx="1324479" cy="1112158"/>
          </a:xfrm>
          <a:prstGeom prst="rect">
            <a:avLst/>
          </a:prstGeom>
        </p:spPr>
      </p:pic>
      <p:sp>
        <p:nvSpPr>
          <p:cNvPr id="2" name="TextBox 1">
            <a:extLst>
              <a:ext uri="{FF2B5EF4-FFF2-40B4-BE49-F238E27FC236}">
                <a16:creationId xmlns:a16="http://schemas.microsoft.com/office/drawing/2014/main" id="{EE80E04B-1860-682E-F042-51694CE45E77}"/>
              </a:ext>
            </a:extLst>
          </p:cNvPr>
          <p:cNvSpPr txBox="1"/>
          <p:nvPr/>
        </p:nvSpPr>
        <p:spPr>
          <a:xfrm>
            <a:off x="655069" y="1930097"/>
            <a:ext cx="9982880" cy="4524315"/>
          </a:xfrm>
          <a:prstGeom prst="rect">
            <a:avLst/>
          </a:prstGeom>
          <a:noFill/>
        </p:spPr>
        <p:txBody>
          <a:bodyPr wrap="square" rtlCol="0">
            <a:spAutoFit/>
          </a:bodyPr>
          <a:lstStyle/>
          <a:p>
            <a:pPr marL="342900" indent="-342900" algn="l">
              <a:buFont typeface="Arial" panose="020B0604020202020204" pitchFamily="34" charset="0"/>
              <a:buChar char="•"/>
            </a:pPr>
            <a:r>
              <a:rPr lang="en-US" sz="2400" b="0" i="0" dirty="0">
                <a:solidFill>
                  <a:srgbClr val="0A0A0A"/>
                </a:solidFill>
                <a:effectLst/>
              </a:rPr>
              <a:t>Legislation drives the work of the CSDE and the Center. </a:t>
            </a:r>
            <a:endParaRPr lang="en-US" sz="2400" dirty="0">
              <a:solidFill>
                <a:srgbClr val="0A0A0A"/>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“Right to Read” legislation charged the CSDE with establishing the </a:t>
            </a:r>
            <a:r>
              <a:rPr lang="en-US" sz="2400" dirty="0">
                <a:hlinkClick r:id="rId5"/>
              </a:rPr>
              <a:t>Center for Literacy Research and Reading Success</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0" i="0" dirty="0">
                <a:solidFill>
                  <a:srgbClr val="0A0A0A"/>
                </a:solidFill>
                <a:effectLst/>
              </a:rPr>
              <a:t>After being codified, legislation can be found at the </a:t>
            </a:r>
            <a:r>
              <a:rPr lang="en-US" sz="2400" dirty="0">
                <a:hlinkClick r:id="rId6"/>
              </a:rPr>
              <a:t>General Statutes of Connecticut – Titles</a:t>
            </a:r>
            <a:r>
              <a:rPr lang="en-US" sz="2400" dirty="0"/>
              <a:t> website. Prior to going here, legislation is found in bills and public acts. The newest public act and bill that ties to the Center are </a:t>
            </a:r>
            <a:r>
              <a:rPr lang="en-US" sz="2400" dirty="0">
                <a:hlinkClick r:id="rId7"/>
              </a:rPr>
              <a:t>AN ACT CONCERNING TRANSPARENCY IN EDUCATION.</a:t>
            </a:r>
            <a:r>
              <a:rPr lang="en-US" sz="2400" dirty="0"/>
              <a:t> And </a:t>
            </a:r>
            <a:r>
              <a:rPr lang="en-US" sz="2400" dirty="0">
                <a:hlinkClick r:id="rId8"/>
              </a:rPr>
              <a:t>C G A - Connecticut General Assembly</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00444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66057" y="1806963"/>
            <a:ext cx="11062487" cy="4351338"/>
          </a:xfrm>
        </p:spPr>
        <p:txBody>
          <a:bodyPr vert="horz" lIns="91440" tIns="45720" rIns="91440" bIns="45720" rtlCol="0" anchor="t">
            <a:noAutofit/>
          </a:bodyPr>
          <a:lstStyle/>
          <a:p>
            <a:pPr marL="0" marR="0" indent="0">
              <a:spcBef>
                <a:spcPts val="0"/>
              </a:spcBef>
              <a:spcAft>
                <a:spcPts val="0"/>
              </a:spcAft>
              <a:buNone/>
            </a:pPr>
            <a:r>
              <a:rPr lang="en-US" sz="2400" dirty="0">
                <a:effectLst/>
                <a:latin typeface="Calibri"/>
                <a:ea typeface="Calibri" panose="020F0502020204030204" pitchFamily="34" charset="0"/>
                <a:cs typeface="Calibri"/>
              </a:rPr>
              <a:t>Why: Every Connecticut student has the right to read at or above grade level independently and proficiently by the end of third grade</a:t>
            </a:r>
            <a:r>
              <a:rPr lang="en-US" sz="2400" dirty="0">
                <a:latin typeface="Calibri"/>
                <a:ea typeface="Calibri" panose="020F0502020204030204" pitchFamily="34" charset="0"/>
                <a:cs typeface="Calibri"/>
              </a:rPr>
              <a:t>.</a:t>
            </a:r>
            <a:endParaRPr lang="en-US" dirty="0"/>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dirty="0">
                <a:effectLst/>
                <a:latin typeface="Calibri"/>
                <a:ea typeface="Calibri" panose="020F0502020204030204" pitchFamily="34" charset="0"/>
                <a:cs typeface="Calibri"/>
              </a:rPr>
              <a:t>How: By leading through change and bridging research to support Connecticut educators, families, policy leaders, and community members in increasing effectiveness of literacy teaching and learning</a:t>
            </a:r>
            <a:r>
              <a:rPr lang="en-US" sz="2400" dirty="0">
                <a:latin typeface="Calibri"/>
                <a:ea typeface="Calibri" panose="020F0502020204030204" pitchFamily="34" charset="0"/>
                <a:cs typeface="Calibri"/>
              </a:rPr>
              <a:t>.</a:t>
            </a:r>
            <a:endParaRPr lang="en-US" sz="2400" dirty="0">
              <a:effectLst/>
              <a:latin typeface="Calibri"/>
              <a:ea typeface="Calibri" panose="020F0502020204030204" pitchFamily="34" charset="0"/>
              <a:cs typeface="Calibri"/>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dirty="0">
                <a:latin typeface="Calibri"/>
                <a:ea typeface="Calibri" panose="020F0502020204030204" pitchFamily="34" charset="0"/>
                <a:cs typeface="Calibri"/>
              </a:rPr>
              <a:t>W</a:t>
            </a:r>
            <a:r>
              <a:rPr lang="en-US" sz="2400" dirty="0">
                <a:effectLst/>
                <a:latin typeface="Calibri"/>
                <a:ea typeface="Calibri" panose="020F0502020204030204" pitchFamily="34" charset="0"/>
                <a:cs typeface="Calibri"/>
              </a:rPr>
              <a:t>hat: Build comprehensive local and regional literacy educational systems based on culturally-responsive, evidence-based literacy teaching and learning practices, strategies, and structures</a:t>
            </a:r>
            <a:r>
              <a:rPr lang="en-US" sz="2400" dirty="0">
                <a:latin typeface="Calibri"/>
                <a:ea typeface="Calibri" panose="020F0502020204030204" pitchFamily="34" charset="0"/>
                <a:cs typeface="Calibri"/>
              </a:rPr>
              <a:t>.</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indent="0">
              <a:buNone/>
            </a:pPr>
            <a:endParaRPr kumimoji="0" lang="en-US" b="0" i="0" u="none" strike="noStrike" kern="1200" cap="none" spc="0" normalizeH="0" baseline="0" noProof="0" dirty="0">
              <a:ln>
                <a:noFill/>
              </a:ln>
              <a:solidFill>
                <a:srgbClr val="3A4149"/>
              </a:solidFill>
              <a:effectLst/>
              <a:uLnTx/>
              <a:uFillTx/>
              <a:ea typeface="Roboto"/>
            </a:endParaRPr>
          </a:p>
        </p:txBody>
      </p:sp>
      <p:sp>
        <p:nvSpPr>
          <p:cNvPr id="4" name="Rectangle 3">
            <a:extLst>
              <a:ext uri="{FF2B5EF4-FFF2-40B4-BE49-F238E27FC236}">
                <a16:creationId xmlns:a16="http://schemas.microsoft.com/office/drawing/2014/main" id="{CD1DD081-359D-0492-2A89-6A9F62ECC9C7}"/>
              </a:ext>
            </a:extLst>
          </p:cNvPr>
          <p:cNvSpPr/>
          <p:nvPr/>
        </p:nvSpPr>
        <p:spPr>
          <a:xfrm>
            <a:off x="-1"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1" y="1696057"/>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258315"/>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The Center’s Why, How, and What</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655069" y="171285"/>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90476" y="239502"/>
            <a:ext cx="1324479" cy="1112158"/>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0C8D738-311E-A05D-8C29-9E7C25B3AB06}"/>
              </a:ext>
            </a:extLst>
          </p:cNvPr>
          <p:cNvPicPr>
            <a:picLocks noChangeAspect="1"/>
          </p:cNvPicPr>
          <p:nvPr/>
        </p:nvPicPr>
        <p:blipFill>
          <a:blip r:embed="rId5"/>
          <a:stretch>
            <a:fillRect/>
          </a:stretch>
        </p:blipFill>
        <p:spPr>
          <a:xfrm>
            <a:off x="10217020" y="5116962"/>
            <a:ext cx="1809986" cy="1636039"/>
          </a:xfrm>
          <a:prstGeom prst="rect">
            <a:avLst/>
          </a:prstGeom>
        </p:spPr>
      </p:pic>
    </p:spTree>
    <p:extLst>
      <p:ext uri="{BB962C8B-B14F-4D97-AF65-F5344CB8AC3E}">
        <p14:creationId xmlns:p14="http://schemas.microsoft.com/office/powerpoint/2010/main" val="266463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5">
            <a:extLst>
              <a:ext uri="{FF2B5EF4-FFF2-40B4-BE49-F238E27FC236}">
                <a16:creationId xmlns:a16="http://schemas.microsoft.com/office/drawing/2014/main" id="{44F512CF-89DD-A09F-6632-DCC05A822DC9}"/>
              </a:ext>
            </a:extLst>
          </p:cNvPr>
          <p:cNvGraphicFramePr>
            <a:graphicFrameLocks noGrp="1"/>
          </p:cNvGraphicFramePr>
          <p:nvPr>
            <p:extLst>
              <p:ext uri="{D42A27DB-BD31-4B8C-83A1-F6EECF244321}">
                <p14:modId xmlns:p14="http://schemas.microsoft.com/office/powerpoint/2010/main" val="3067984417"/>
              </p:ext>
            </p:extLst>
          </p:nvPr>
        </p:nvGraphicFramePr>
        <p:xfrm>
          <a:off x="109415" y="132862"/>
          <a:ext cx="11879385" cy="6665717"/>
        </p:xfrm>
        <a:graphic>
          <a:graphicData uri="http://schemas.openxmlformats.org/drawingml/2006/table">
            <a:tbl>
              <a:tblPr firstRow="1" bandRow="1">
                <a:tableStyleId>{5C22544A-7EE6-4342-B048-85BDC9FD1C3A}</a:tableStyleId>
              </a:tblPr>
              <a:tblGrid>
                <a:gridCol w="6763731">
                  <a:extLst>
                    <a:ext uri="{9D8B030D-6E8A-4147-A177-3AD203B41FA5}">
                      <a16:colId xmlns:a16="http://schemas.microsoft.com/office/drawing/2014/main" val="2080246041"/>
                    </a:ext>
                  </a:extLst>
                </a:gridCol>
                <a:gridCol w="5115654">
                  <a:extLst>
                    <a:ext uri="{9D8B030D-6E8A-4147-A177-3AD203B41FA5}">
                      <a16:colId xmlns:a16="http://schemas.microsoft.com/office/drawing/2014/main" val="3960823016"/>
                    </a:ext>
                  </a:extLst>
                </a:gridCol>
              </a:tblGrid>
              <a:tr h="362670">
                <a:tc gridSpan="2">
                  <a:txBody>
                    <a:bodyPr/>
                    <a:lstStyle/>
                    <a:p>
                      <a:pPr algn="ctr"/>
                      <a:r>
                        <a:rPr lang="en-US"/>
                        <a:t>Summary of the Legislative Mandates of the Center: Green check accomplished, Yellow check developing</a:t>
                      </a:r>
                    </a:p>
                  </a:txBody>
                  <a:tcPr/>
                </a:tc>
                <a:tc hMerge="1">
                  <a:txBody>
                    <a:bodyPr/>
                    <a:lstStyle/>
                    <a:p>
                      <a:endParaRPr lang="en-US"/>
                    </a:p>
                  </a:txBody>
                  <a:tcPr/>
                </a:tc>
                <a:extLst>
                  <a:ext uri="{0D108BD9-81ED-4DB2-BD59-A6C34878D82A}">
                    <a16:rowId xmlns:a16="http://schemas.microsoft.com/office/drawing/2014/main" val="3330201794"/>
                  </a:ext>
                </a:extLst>
              </a:tr>
              <a:tr h="1057789">
                <a:tc>
                  <a:txBody>
                    <a:bodyPr/>
                    <a:lstStyle/>
                    <a:p>
                      <a:pPr lvl="0" algn="l">
                        <a:lnSpc>
                          <a:spcPct val="100000"/>
                        </a:lnSpc>
                        <a:spcBef>
                          <a:spcPts val="0"/>
                        </a:spcBef>
                        <a:spcAft>
                          <a:spcPts val="0"/>
                        </a:spcAft>
                        <a:buNone/>
                      </a:pPr>
                      <a:r>
                        <a:rPr lang="en-US" sz="1600" b="0" i="0" u="none" strike="noStrike" noProof="0">
                          <a:latin typeface="Calibri"/>
                        </a:rPr>
                        <a:t>Establish a Center for Literacy Research and Reading Success under the direction of a director who shall, in consultation with the Reading Leadership Implementation Council be responsive for overseeing all activities of the center (Sec. 10-14gg)</a:t>
                      </a:r>
                      <a:endParaRPr lang="en-US" sz="1600" b="0" i="0" u="none" strike="noStrike" noProof="0" err="1">
                        <a:latin typeface="Calibri"/>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Develop an Intensive Reading Intervention Strategy (Sec. 10-14u)</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3682382529"/>
                  </a:ext>
                </a:extLst>
              </a:tr>
              <a:tr h="816008">
                <a:tc>
                  <a:txBody>
                    <a:bodyPr/>
                    <a:lstStyle/>
                    <a:p>
                      <a:pPr lvl="0" algn="l">
                        <a:lnSpc>
                          <a:spcPct val="100000"/>
                        </a:lnSpc>
                        <a:spcBef>
                          <a:spcPts val="0"/>
                        </a:spcBef>
                        <a:spcAft>
                          <a:spcPts val="0"/>
                        </a:spcAft>
                        <a:buNone/>
                      </a:pPr>
                      <a:r>
                        <a:rPr lang="en-US" sz="1600" b="0" i="0" u="none" strike="noStrike" noProof="0">
                          <a:latin typeface="Calibri"/>
                        </a:rPr>
                        <a:t>Review and Approve Reading Curriculum Models or Programs (Sec. 10-14ii)</a:t>
                      </a:r>
                    </a:p>
                    <a:p>
                      <a:pPr lvl="0">
                        <a:buNone/>
                      </a:pP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Receive &amp; publicly report Connecticut’s PK-3 Core Comprehensive Reading Curricula/Programs implemented by district (Sec. 10-14gg)</a:t>
                      </a:r>
                    </a:p>
                  </a:txBody>
                  <a:tcPr/>
                </a:tc>
                <a:extLst>
                  <a:ext uri="{0D108BD9-81ED-4DB2-BD59-A6C34878D82A}">
                    <a16:rowId xmlns:a16="http://schemas.microsoft.com/office/drawing/2014/main" val="3625879424"/>
                  </a:ext>
                </a:extLst>
              </a:tr>
              <a:tr h="816008">
                <a:tc>
                  <a:txBody>
                    <a:bodyPr/>
                    <a:lstStyle/>
                    <a:p>
                      <a:pPr lvl="0" algn="l">
                        <a:lnSpc>
                          <a:spcPct val="100000"/>
                        </a:lnSpc>
                        <a:spcBef>
                          <a:spcPts val="0"/>
                        </a:spcBef>
                        <a:spcAft>
                          <a:spcPts val="0"/>
                        </a:spcAft>
                        <a:buNone/>
                      </a:pPr>
                      <a:r>
                        <a:rPr lang="en-US" sz="1600" b="0" i="0" u="none" strike="noStrike" noProof="0">
                          <a:latin typeface="Calibri"/>
                        </a:rPr>
                        <a:t>Universal K-3 Reading Assessments and provide guidance (Sec. 10-14t)</a:t>
                      </a:r>
                    </a:p>
                    <a:p>
                      <a:pPr marL="0" marR="0" lvl="0" indent="0" algn="l">
                        <a:lnSpc>
                          <a:spcPct val="100000"/>
                        </a:lnSpc>
                        <a:spcBef>
                          <a:spcPts val="0"/>
                        </a:spcBef>
                        <a:spcAft>
                          <a:spcPts val="0"/>
                        </a:spcAft>
                        <a:buClrTx/>
                        <a:buSzTx/>
                        <a:buFontTx/>
                        <a:buNone/>
                      </a:pP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Conduct independent, random reviews of district implementation of approved Reading Curricula/Programs and Universal K-3 Reading Assessments (Sec. 10-14gg)</a:t>
                      </a:r>
                    </a:p>
                  </a:txBody>
                  <a:tcPr/>
                </a:tc>
                <a:extLst>
                  <a:ext uri="{0D108BD9-81ED-4DB2-BD59-A6C34878D82A}">
                    <a16:rowId xmlns:a16="http://schemas.microsoft.com/office/drawing/2014/main" val="1273289104"/>
                  </a:ext>
                </a:extLst>
              </a:tr>
              <a:tr h="1299569">
                <a:tc>
                  <a:txBody>
                    <a:bodyPr/>
                    <a:lstStyle/>
                    <a:p>
                      <a:pPr lvl="0" algn="l">
                        <a:lnSpc>
                          <a:spcPct val="100000"/>
                        </a:lnSpc>
                        <a:spcBef>
                          <a:spcPts val="0"/>
                        </a:spcBef>
                        <a:spcAft>
                          <a:spcPts val="0"/>
                        </a:spcAft>
                        <a:buNone/>
                      </a:pPr>
                      <a:r>
                        <a:rPr lang="en-US" sz="1600" b="0" i="0" u="none" strike="noStrike" noProof="0">
                          <a:latin typeface="Calibri"/>
                        </a:rPr>
                        <a:t>Provide support to districts (e.g., coaching, leadership training, professional development, family engagement, technical assistance) and o</a:t>
                      </a:r>
                      <a:r>
                        <a:rPr lang="en-US" sz="1600"/>
                        <a:t>versee an intensive reading instruction program &amp; provide K-3 supports upon request/within appropriations to Alliance Districts (Sec. 10-14u, 10-14y, 10-14gg)</a:t>
                      </a:r>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Serve as collaborative center for institutions of higher education </a:t>
                      </a:r>
                      <a:r>
                        <a:rPr lang="en-US" sz="1600" b="0" i="0" u="none" strike="noStrike" noProof="0">
                          <a:latin typeface="Calibri"/>
                        </a:rPr>
                        <a:t>(Sec. 10-14gg)</a:t>
                      </a:r>
                      <a:endParaRPr lang="en-US" sz="1600"/>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30462385"/>
                  </a:ext>
                </a:extLst>
              </a:tr>
              <a:tr h="1209797">
                <a:tc>
                  <a:txBody>
                    <a:bodyPr/>
                    <a:lstStyle/>
                    <a:p>
                      <a:pPr marL="0" marR="0" lvl="0" indent="0" algn="l" rtl="0" eaLnBrk="1" fontAlgn="auto" latinLnBrk="0" hangingPunct="1">
                        <a:lnSpc>
                          <a:spcPct val="100000"/>
                        </a:lnSpc>
                        <a:spcBef>
                          <a:spcPts val="0"/>
                        </a:spcBef>
                        <a:spcAft>
                          <a:spcPts val="0"/>
                        </a:spcAft>
                        <a:buClrTx/>
                        <a:buSzTx/>
                        <a:buFontTx/>
                        <a:buNone/>
                      </a:pPr>
                      <a:r>
                        <a:rPr lang="en-US" sz="1600"/>
                        <a:t>Engage external literacy coaches to provide professional learning, support intensive reading instruction program, and participate in family engagement activities (Sec. 10-14u, 10-14y)</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Make available to faculty of teacher prep the science of reading, intensive reading instruction program, and Connecticut’s PK-3 Core Comprehensive Reading Curricula and/or Programs </a:t>
                      </a:r>
                      <a:r>
                        <a:rPr lang="en-US" sz="1600" b="0" i="0" u="none" strike="noStrike" noProof="0">
                          <a:latin typeface="Calibri"/>
                        </a:rPr>
                        <a:t>(Sec. 10-14gg)</a:t>
                      </a:r>
                      <a:endParaRPr lang="en-US" sz="1600"/>
                    </a:p>
                  </a:txBody>
                  <a:tcPr/>
                </a:tc>
                <a:extLst>
                  <a:ext uri="{0D108BD9-81ED-4DB2-BD59-A6C34878D82A}">
                    <a16:rowId xmlns:a16="http://schemas.microsoft.com/office/drawing/2014/main" val="1606644028"/>
                  </a:ext>
                </a:extLst>
              </a:tr>
              <a:tr h="1057789">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Develop &amp; implement a state-wide reading plan for K-3 students (Sec. 10-14v)</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Review and publicly report progress made by teacher prep programs to include Connecticut’s PreK to Grade Three Core Comprehensive Reading Curricula and/or Programs (Sec. 10-14gg)</a:t>
                      </a:r>
                    </a:p>
                  </a:txBody>
                  <a:tcPr/>
                </a:tc>
                <a:extLst>
                  <a:ext uri="{0D108BD9-81ED-4DB2-BD59-A6C34878D82A}">
                    <a16:rowId xmlns:a16="http://schemas.microsoft.com/office/drawing/2014/main" val="1546617799"/>
                  </a:ext>
                </a:extLst>
              </a:tr>
            </a:tbl>
          </a:graphicData>
        </a:graphic>
      </p:graphicFrame>
      <p:pic>
        <p:nvPicPr>
          <p:cNvPr id="29" name="Picture 28">
            <a:extLst>
              <a:ext uri="{FF2B5EF4-FFF2-40B4-BE49-F238E27FC236}">
                <a16:creationId xmlns:a16="http://schemas.microsoft.com/office/drawing/2014/main" id="{54A32FB8-C595-CD9F-296F-9267FBF70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183" y="2490091"/>
            <a:ext cx="1142999" cy="720332"/>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C2BAA558-186E-4953-E200-0356DB4D1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383" y="1717819"/>
            <a:ext cx="1143000" cy="720332"/>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E46A40C7-A778-123B-E2CA-53AC09C42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283" y="669824"/>
            <a:ext cx="1143000" cy="72033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426C792-9A39-FC53-D89F-E38730C21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384" y="3432560"/>
            <a:ext cx="1142999" cy="72033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B02C167-560E-E016-FC66-5F995D0C7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490" y="4550861"/>
            <a:ext cx="679539" cy="71576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AADFAC3-7CBD-6DBB-A7EB-72105E96F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
            <a:off x="2628590" y="5782707"/>
            <a:ext cx="679539" cy="71576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3AB1037-E7D4-58BF-F664-BE1B3C6C0D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011" y="3357492"/>
            <a:ext cx="679539" cy="71576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10954A7-4C1D-D35D-C0FB-DCE448B10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6005" y="4605097"/>
            <a:ext cx="679539" cy="715761"/>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DDE00F56-85B9-3C66-AF21-8CD5F1682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098" y="741452"/>
            <a:ext cx="1143000" cy="720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250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17566" y="1933820"/>
            <a:ext cx="10836234" cy="4314579"/>
          </a:xfrm>
        </p:spPr>
        <p:txBody>
          <a:bodyPr vert="horz" lIns="91440" tIns="45720" rIns="91440" bIns="45720" rtlCol="0" anchor="t">
            <a:noAutofit/>
          </a:bodyPr>
          <a:lstStyle/>
          <a:p>
            <a:pPr algn="ctr"/>
            <a:endParaRPr lang="en-US">
              <a:latin typeface="Arial" panose="020B0604020202020204" pitchFamily="34" charset="0"/>
              <a:cs typeface="Arial" panose="020B0604020202020204" pitchFamily="34" charset="0"/>
            </a:endParaRPr>
          </a:p>
          <a:p>
            <a:pPr marL="0" indent="0" algn="ctr">
              <a:buNone/>
            </a:pPr>
            <a:endParaRPr lang="en-US"/>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Arial"/>
                <a:cs typeface="Arial"/>
              </a:rPr>
              <a:t>CSDE Professional Learning for Educators</a:t>
            </a:r>
            <a:endParaRPr lang="en-US"/>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01464" y="296146"/>
            <a:ext cx="1324479" cy="1112158"/>
          </a:xfrm>
          <a:prstGeom prst="rect">
            <a:avLst/>
          </a:prstGeom>
        </p:spPr>
      </p:pic>
      <p:sp>
        <p:nvSpPr>
          <p:cNvPr id="5" name="TextBox 4">
            <a:extLst>
              <a:ext uri="{FF2B5EF4-FFF2-40B4-BE49-F238E27FC236}">
                <a16:creationId xmlns:a16="http://schemas.microsoft.com/office/drawing/2014/main" id="{3CC6822F-65A2-7918-E278-F4FF968820EF}"/>
              </a:ext>
            </a:extLst>
          </p:cNvPr>
          <p:cNvSpPr txBox="1"/>
          <p:nvPr/>
        </p:nvSpPr>
        <p:spPr>
          <a:xfrm>
            <a:off x="456643" y="1827127"/>
            <a:ext cx="1144339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Current Supports for Districts</a:t>
            </a:r>
          </a:p>
          <a:p>
            <a:r>
              <a:rPr lang="en-US" b="1">
                <a:ea typeface="+mn-lt"/>
                <a:cs typeface="+mn-lt"/>
              </a:rPr>
              <a:t>Connecticut’s Literacy Model Strategy</a:t>
            </a:r>
            <a:endParaRPr lang="en-US" b="1">
              <a:cs typeface="Calibri"/>
            </a:endParaRPr>
          </a:p>
          <a:p>
            <a:pPr marL="285750" indent="-285750">
              <a:buFont typeface="Arial"/>
              <a:buChar char="•"/>
            </a:pPr>
            <a:r>
              <a:rPr lang="en-US">
                <a:ea typeface="+mn-lt"/>
                <a:cs typeface="+mn-lt"/>
              </a:rPr>
              <a:t>Partners: University of Connecticut, Hill for Literacy, and Literacy How</a:t>
            </a:r>
          </a:p>
          <a:p>
            <a:pPr marL="285750" indent="-285750">
              <a:buFont typeface="Arial"/>
              <a:buChar char="•"/>
            </a:pPr>
            <a:r>
              <a:rPr lang="en-US">
                <a:ea typeface="+mn-lt"/>
                <a:cs typeface="+mn-lt"/>
              </a:rPr>
              <a:t>Audience: Alliance Districts and Opportunity Districts</a:t>
            </a:r>
          </a:p>
          <a:p>
            <a:pPr marL="285750" indent="-285750">
              <a:buFont typeface="Arial"/>
              <a:buChar char="•"/>
            </a:pPr>
            <a:r>
              <a:rPr lang="en-US">
                <a:ea typeface="+mn-lt"/>
                <a:cs typeface="+mn-lt"/>
              </a:rPr>
              <a:t>Purpose: Build district and school culturally responsive, scientifically-based, evidence-based literacy structures and practices</a:t>
            </a:r>
            <a:endParaRPr lang="en-US">
              <a:cs typeface="Calibri" panose="020F0502020204030204"/>
            </a:endParaRPr>
          </a:p>
          <a:p>
            <a:pPr marL="285750" indent="-285750">
              <a:buFont typeface="Arial"/>
              <a:buChar char="•"/>
            </a:pPr>
            <a:endParaRPr lang="en-US">
              <a:cs typeface="Calibri" panose="020F0502020204030204"/>
            </a:endParaRPr>
          </a:p>
          <a:p>
            <a:r>
              <a:rPr lang="en-US" b="1">
                <a:cs typeface="Calibri" panose="020F0502020204030204"/>
              </a:rPr>
              <a:t>ReadConn</a:t>
            </a:r>
          </a:p>
          <a:p>
            <a:pPr marL="285750" indent="-285750">
              <a:buFont typeface="Arial"/>
              <a:buChar char="•"/>
            </a:pPr>
            <a:r>
              <a:rPr lang="en-US">
                <a:cs typeface="Calibri" panose="020F0502020204030204"/>
              </a:rPr>
              <a:t>Partner: Public Consulting Group (PCG)</a:t>
            </a:r>
          </a:p>
          <a:p>
            <a:pPr marL="285750" indent="-285750">
              <a:buFont typeface="Arial"/>
              <a:buChar char="•"/>
            </a:pPr>
            <a:r>
              <a:rPr lang="en-US">
                <a:cs typeface="Calibri" panose="020F0502020204030204"/>
              </a:rPr>
              <a:t>Audience:  School-based Teams (e.g., literacy leaders, teachers, administrators)</a:t>
            </a:r>
          </a:p>
          <a:p>
            <a:pPr marL="285750" indent="-285750">
              <a:buFont typeface="Arial"/>
              <a:buChar char="•"/>
            </a:pPr>
            <a:r>
              <a:rPr lang="en-US">
                <a:ea typeface="+mn-lt"/>
                <a:cs typeface="+mn-lt"/>
              </a:rPr>
              <a:t>Purpose: Increase teachers’ expertise in identifying and providing instruction in the necessary foundational reading skills, spotting student skills gaps, and monitoring students' progress to create a solid foundation in early literacy skills</a:t>
            </a:r>
            <a:endParaRPr lang="en-US"/>
          </a:p>
          <a:p>
            <a:pPr marL="285750" indent="-285750">
              <a:buFont typeface="Arial"/>
              <a:buChar char="•"/>
            </a:pPr>
            <a:endParaRPr lang="en-US">
              <a:cs typeface="Calibri" panose="020F0502020204030204"/>
            </a:endParaRPr>
          </a:p>
          <a:p>
            <a:r>
              <a:rPr lang="en-US" b="1">
                <a:cs typeface="Calibri" panose="020F0502020204030204"/>
              </a:rPr>
              <a:t>Science of Reading Masterclass</a:t>
            </a:r>
          </a:p>
          <a:p>
            <a:pPr marL="285750" indent="-285750">
              <a:buFont typeface="Arial"/>
              <a:buChar char="•"/>
            </a:pPr>
            <a:r>
              <a:rPr lang="en-US">
                <a:solidFill>
                  <a:srgbClr val="000000"/>
                </a:solidFill>
                <a:cs typeface="Calibri" panose="020F0502020204030204"/>
              </a:rPr>
              <a:t>Partner: Connecticut Association of Public School Superintendents</a:t>
            </a:r>
          </a:p>
          <a:p>
            <a:pPr marL="285750" indent="-285750">
              <a:buFont typeface="Arial"/>
              <a:buChar char="•"/>
            </a:pPr>
            <a:r>
              <a:rPr lang="en-US">
                <a:solidFill>
                  <a:srgbClr val="000000"/>
                </a:solidFill>
                <a:cs typeface="Calibri" panose="020F0502020204030204"/>
              </a:rPr>
              <a:t>Audience: District-based Teams (e.g., superintendent, district literacy lead, administrators, teacher leaders)</a:t>
            </a:r>
            <a:endParaRPr lang="en-US">
              <a:ea typeface="+mn-lt"/>
              <a:cs typeface="+mn-lt"/>
            </a:endParaRPr>
          </a:p>
          <a:p>
            <a:pPr marL="285750" indent="-285750">
              <a:buFont typeface="Arial"/>
              <a:buChar char="•"/>
            </a:pPr>
            <a:r>
              <a:rPr lang="en-US">
                <a:ea typeface="+mn-lt"/>
                <a:cs typeface="+mn-lt"/>
              </a:rPr>
              <a:t>Purpose: Develop local capacity for science of reading and components of comprehensive K-3 literacy instruction</a:t>
            </a:r>
            <a:endParaRPr lang="en-US">
              <a:cs typeface="Calibri" panose="020F0502020204030204"/>
            </a:endParaRPr>
          </a:p>
        </p:txBody>
      </p:sp>
    </p:spTree>
    <p:extLst>
      <p:ext uri="{BB962C8B-B14F-4D97-AF65-F5344CB8AC3E}">
        <p14:creationId xmlns:p14="http://schemas.microsoft.com/office/powerpoint/2010/main" val="295668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517566" y="1933820"/>
            <a:ext cx="10836234" cy="4314579"/>
          </a:xfrm>
        </p:spPr>
        <p:txBody>
          <a:bodyPr vert="horz" lIns="91440" tIns="45720" rIns="91440" bIns="45720" rtlCol="0" anchor="t">
            <a:noAutofit/>
          </a:bodyPr>
          <a:lstStyle/>
          <a:p>
            <a:pPr algn="ctr"/>
            <a:endParaRPr lang="en-US">
              <a:latin typeface="Arial" panose="020B0604020202020204" pitchFamily="34" charset="0"/>
              <a:cs typeface="Arial" panose="020B0604020202020204" pitchFamily="34" charset="0"/>
            </a:endParaRPr>
          </a:p>
          <a:p>
            <a:pPr marL="0" indent="0" algn="ctr">
              <a:buNone/>
            </a:pPr>
            <a:endParaRPr lang="en-US"/>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Arial"/>
                <a:cs typeface="Arial"/>
              </a:rPr>
              <a:t>ARPA Right to Read</a:t>
            </a:r>
            <a:endParaRPr lang="en-US" dirty="0"/>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01464" y="296146"/>
            <a:ext cx="1324479" cy="1112158"/>
          </a:xfrm>
          <a:prstGeom prst="rect">
            <a:avLst/>
          </a:prstGeom>
        </p:spPr>
      </p:pic>
      <p:sp>
        <p:nvSpPr>
          <p:cNvPr id="5" name="TextBox 4">
            <a:extLst>
              <a:ext uri="{FF2B5EF4-FFF2-40B4-BE49-F238E27FC236}">
                <a16:creationId xmlns:a16="http://schemas.microsoft.com/office/drawing/2014/main" id="{3CC6822F-65A2-7918-E278-F4FF968820EF}"/>
              </a:ext>
            </a:extLst>
          </p:cNvPr>
          <p:cNvSpPr txBox="1"/>
          <p:nvPr/>
        </p:nvSpPr>
        <p:spPr>
          <a:xfrm>
            <a:off x="456643" y="1827127"/>
            <a:ext cx="1144339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panose="020F0502020204030204"/>
              </a:rPr>
              <a:t>ARPA Right to Read Grant</a:t>
            </a:r>
          </a:p>
          <a:p>
            <a:pPr marL="285750" indent="-285750">
              <a:buFont typeface="Arial" panose="020B0604020202020204" pitchFamily="34" charset="0"/>
              <a:buChar char="•"/>
            </a:pPr>
            <a:r>
              <a:rPr lang="en-US" dirty="0">
                <a:effectLst/>
                <a:ea typeface="Calibri" panose="020F0502020204030204" pitchFamily="34" charset="0"/>
              </a:rPr>
              <a:t>To assist Connecticut local and regional boards of education in addressing educational disparities and increasing their investment in scientifically based, evidence-based literacy teaching and learning.</a:t>
            </a:r>
          </a:p>
          <a:p>
            <a:pPr marL="285750" indent="-285750">
              <a:buFont typeface="Arial" panose="020B0604020202020204" pitchFamily="34" charset="0"/>
              <a:buChar char="•"/>
            </a:pPr>
            <a:r>
              <a:rPr lang="en-US" dirty="0">
                <a:effectLst/>
                <a:ea typeface="Times New Roman" panose="02020603050405020304" pitchFamily="18" charset="0"/>
              </a:rPr>
              <a:t>The ARPA resources were proportionally distributed among local and regional boards of education based on their individual weighted student enrollment in Grades K-3 in the October 2022 collection. The weighting of student enrollment is based on socioeconomic status (i.e., a weight of 2 for students eligible for free meals, a weight of 1.3 for student eligible for reduced-price meals, and a weight of 1 for students not eligible for free- or reduced-price meals</a:t>
            </a:r>
          </a:p>
          <a:p>
            <a:pPr marL="285750" indent="-285750">
              <a:buFont typeface="Arial" panose="020B0604020202020204" pitchFamily="34" charset="0"/>
              <a:buChar char="•"/>
            </a:pPr>
            <a:r>
              <a:rPr lang="en-US" dirty="0">
                <a:effectLst/>
                <a:ea typeface="Times New Roman" panose="02020603050405020304" pitchFamily="18" charset="0"/>
              </a:rPr>
              <a:t>May be used to purchase:</a:t>
            </a:r>
          </a:p>
          <a:p>
            <a:pPr marL="742950" lvl="1" indent="-285750">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Connecticut approved, evidence-based, scientifically based Kindergarten to grade three (Grades K-3) universal screening reading assessments, Grades K-3 Reading curriculum models and programs, and associated professional learning provided by the vendors of the approved assessments, curriculum models and programs</a:t>
            </a:r>
            <a:endParaRPr lang="en-US" dirty="0">
              <a:effectLst/>
              <a:ea typeface="Times New Roman" panose="02020603050405020304" pitchFamily="18" charset="0"/>
            </a:endParaRPr>
          </a:p>
          <a:p>
            <a:pPr marL="742950" lvl="1" indent="-285750">
              <a:buFont typeface="Arial" panose="020B0604020202020204" pitchFamily="34" charset="0"/>
              <a:buChar char="•"/>
            </a:pPr>
            <a:r>
              <a:rPr lang="en-US" dirty="0">
                <a:effectLst/>
                <a:ea typeface="Times New Roman" panose="02020603050405020304" pitchFamily="18" charset="0"/>
              </a:rPr>
              <a:t>professional learning and in-service training aligned to Connecticut approved Grades K-3 universal screening reading assessments and reading curriculum models and programs; and </a:t>
            </a:r>
            <a:endParaRPr lang="en-US" dirty="0">
              <a:ea typeface="Times New Roman" panose="02020603050405020304" pitchFamily="18" charset="0"/>
            </a:endParaRPr>
          </a:p>
          <a:p>
            <a:pPr marL="742950" lvl="1" indent="-285750">
              <a:buFont typeface="Arial" panose="020B0604020202020204" pitchFamily="34" charset="0"/>
              <a:buChar char="•"/>
            </a:pPr>
            <a:r>
              <a:rPr lang="en-US" dirty="0">
                <a:effectLst/>
                <a:ea typeface="Times New Roman" panose="02020603050405020304" pitchFamily="18" charset="0"/>
              </a:rPr>
              <a:t>purchase technology-related supplies, supplies, and books (e.g., Connecticut approved Grades K-3 universal screening reading assessments and Grades K-3 reading curriculum models or programs).</a:t>
            </a:r>
          </a:p>
          <a:p>
            <a:pPr marL="914400" marR="0">
              <a:spcBef>
                <a:spcPts val="0"/>
              </a:spcBef>
              <a:spcAft>
                <a:spcPts val="0"/>
              </a:spcAft>
            </a:pPr>
            <a:r>
              <a:rPr lang="en-US" dirty="0">
                <a:effectLst/>
                <a:ea typeface="Times New Roman" panose="02020603050405020304" pitchFamily="18" charset="0"/>
              </a:rPr>
              <a:t> </a:t>
            </a:r>
          </a:p>
          <a:p>
            <a:pPr marL="285750" indent="-285750">
              <a:buFont typeface="Arial"/>
              <a:buChar char="•"/>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5444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ptember 20 2022 meeting.potx" id="{3DE9D82C-311B-4B17-8C0D-20D6F30D48E9}" vid="{3ECD9F68-3B8B-4FDC-84CA-020500D6E7B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ptember 20 2022 meeting.potx" id="{3DE9D82C-311B-4B17-8C0D-20D6F30D48E9}" vid="{0D8BEBE7-65C5-4F2B-A55A-090444172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FD12CA87741147A5AFC17CDF6601CF" ma:contentTypeVersion="8" ma:contentTypeDescription="Create a new document." ma:contentTypeScope="" ma:versionID="663d45f11671884f97f5fb53078bd06a">
  <xsd:schema xmlns:xsd="http://www.w3.org/2001/XMLSchema" xmlns:xs="http://www.w3.org/2001/XMLSchema" xmlns:p="http://schemas.microsoft.com/office/2006/metadata/properties" xmlns:ns2="be3f5c5c-26a7-495a-a458-32a4757a81f1" xmlns:ns3="54ac615c-fb59-4e15-8a03-1a962e696030" targetNamespace="http://schemas.microsoft.com/office/2006/metadata/properties" ma:root="true" ma:fieldsID="ec2eba590abfa7ac97a3c942d3a1cf53" ns2:_="" ns3:_="">
    <xsd:import namespace="be3f5c5c-26a7-495a-a458-32a4757a81f1"/>
    <xsd:import namespace="54ac615c-fb59-4e15-8a03-1a962e6960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f5c5c-26a7-495a-a458-32a4757a8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ac615c-fb59-4e15-8a03-1a962e6960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90592C-690D-4EB4-83D5-952157FE5901}">
  <ds:schemaRefs>
    <ds:schemaRef ds:uri="54ac615c-fb59-4e15-8a03-1a962e696030"/>
    <ds:schemaRef ds:uri="be3f5c5c-26a7-495a-a458-32a4757a81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7F008F-E0AF-4C7D-B37D-A0DAFF4EBA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September 20 2022 meeting</Template>
  <TotalTime>99</TotalTime>
  <Words>1621</Words>
  <Application>Microsoft Office PowerPoint</Application>
  <PresentationFormat>Widescreen</PresentationFormat>
  <Paragraphs>102</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Allerta</vt:lpstr>
      <vt:lpstr>Arial</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 2022</dc:title>
  <dc:subject/>
  <dc:creator>Hickey, Melissa</dc:creator>
  <cp:keywords/>
  <dc:description/>
  <cp:lastModifiedBy>Hickey, Melissa</cp:lastModifiedBy>
  <cp:revision>2</cp:revision>
  <cp:lastPrinted>2022-09-08T16:46:48Z</cp:lastPrinted>
  <dcterms:created xsi:type="dcterms:W3CDTF">2022-09-15T20:03:22Z</dcterms:created>
  <dcterms:modified xsi:type="dcterms:W3CDTF">2023-08-15T16:24:12Z</dcterms:modified>
  <cp:category/>
</cp:coreProperties>
</file>